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1"/>
  </p:sldMasterIdLst>
  <p:notesMasterIdLst>
    <p:notesMasterId r:id="rId28"/>
  </p:notesMasterIdLst>
  <p:sldIdLst>
    <p:sldId id="256" r:id="rId2"/>
    <p:sldId id="257" r:id="rId3"/>
    <p:sldId id="262" r:id="rId4"/>
    <p:sldId id="258" r:id="rId5"/>
    <p:sldId id="259" r:id="rId6"/>
    <p:sldId id="263" r:id="rId7"/>
    <p:sldId id="264" r:id="rId8"/>
    <p:sldId id="276" r:id="rId9"/>
    <p:sldId id="282" r:id="rId10"/>
    <p:sldId id="266" r:id="rId11"/>
    <p:sldId id="267" r:id="rId12"/>
    <p:sldId id="268" r:id="rId13"/>
    <p:sldId id="269" r:id="rId14"/>
    <p:sldId id="277" r:id="rId15"/>
    <p:sldId id="270" r:id="rId16"/>
    <p:sldId id="272" r:id="rId17"/>
    <p:sldId id="278" r:id="rId18"/>
    <p:sldId id="271" r:id="rId19"/>
    <p:sldId id="279" r:id="rId20"/>
    <p:sldId id="273" r:id="rId21"/>
    <p:sldId id="280" r:id="rId22"/>
    <p:sldId id="281" r:id="rId23"/>
    <p:sldId id="274" r:id="rId24"/>
    <p:sldId id="283" r:id="rId25"/>
    <p:sldId id="275" r:id="rId26"/>
    <p:sldId id="260" r:id="rId27"/>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Valentina Niculae" initials="VN" lastIdx="8"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2A8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 mediu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542" autoAdjust="0"/>
    <p:restoredTop sz="94293" autoAdjust="0"/>
  </p:normalViewPr>
  <p:slideViewPr>
    <p:cSldViewPr snapToGrid="0">
      <p:cViewPr varScale="1">
        <p:scale>
          <a:sx n="108" d="100"/>
          <a:sy n="108" d="100"/>
        </p:scale>
        <p:origin x="852" y="10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12252"/>
    </p:cViewPr>
  </p:sorterViewPr>
  <p:notesViewPr>
    <p:cSldViewPr snapToGrid="0">
      <p:cViewPr>
        <p:scale>
          <a:sx n="66" d="100"/>
          <a:sy n="66" d="100"/>
        </p:scale>
        <p:origin x="2248" y="-62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antet 1"/>
          <p:cNvSpPr>
            <a:spLocks noGrp="1"/>
          </p:cNvSpPr>
          <p:nvPr>
            <p:ph type="hdr" sz="quarter"/>
          </p:nvPr>
        </p:nvSpPr>
        <p:spPr>
          <a:xfrm>
            <a:off x="1" y="2"/>
            <a:ext cx="2945660" cy="498055"/>
          </a:xfrm>
          <a:prstGeom prst="rect">
            <a:avLst/>
          </a:prstGeom>
        </p:spPr>
        <p:txBody>
          <a:bodyPr vert="horz" lIns="95311" tIns="47655" rIns="95311" bIns="47655" rtlCol="0"/>
          <a:lstStyle>
            <a:lvl1pPr algn="l">
              <a:defRPr sz="1300"/>
            </a:lvl1pPr>
          </a:lstStyle>
          <a:p>
            <a:endParaRPr lang="en-US"/>
          </a:p>
        </p:txBody>
      </p:sp>
      <p:sp>
        <p:nvSpPr>
          <p:cNvPr id="3" name="Substituent dată 2"/>
          <p:cNvSpPr>
            <a:spLocks noGrp="1"/>
          </p:cNvSpPr>
          <p:nvPr>
            <p:ph type="dt" idx="1"/>
          </p:nvPr>
        </p:nvSpPr>
        <p:spPr>
          <a:xfrm>
            <a:off x="3850443" y="2"/>
            <a:ext cx="2945660" cy="498055"/>
          </a:xfrm>
          <a:prstGeom prst="rect">
            <a:avLst/>
          </a:prstGeom>
        </p:spPr>
        <p:txBody>
          <a:bodyPr vert="horz" lIns="95311" tIns="47655" rIns="95311" bIns="47655" rtlCol="0"/>
          <a:lstStyle>
            <a:lvl1pPr algn="r">
              <a:defRPr sz="1300"/>
            </a:lvl1pPr>
          </a:lstStyle>
          <a:p>
            <a:fld id="{09FC0358-7057-4C17-A16D-3BD6C2CCBC3A}" type="datetimeFigureOut">
              <a:rPr lang="en-US" smtClean="0"/>
              <a:t>5/15/2023</a:t>
            </a:fld>
            <a:endParaRPr lang="en-US"/>
          </a:p>
        </p:txBody>
      </p:sp>
      <p:sp>
        <p:nvSpPr>
          <p:cNvPr id="4" name="Substituent imagine diapozitiv 3"/>
          <p:cNvSpPr>
            <a:spLocks noGrp="1" noRot="1" noChangeAspect="1"/>
          </p:cNvSpPr>
          <p:nvPr>
            <p:ph type="sldImg" idx="2"/>
          </p:nvPr>
        </p:nvSpPr>
        <p:spPr>
          <a:xfrm>
            <a:off x="419100" y="1239838"/>
            <a:ext cx="5961063" cy="3352800"/>
          </a:xfrm>
          <a:prstGeom prst="rect">
            <a:avLst/>
          </a:prstGeom>
          <a:noFill/>
          <a:ln w="12700">
            <a:solidFill>
              <a:prstClr val="black"/>
            </a:solidFill>
          </a:ln>
        </p:spPr>
        <p:txBody>
          <a:bodyPr vert="horz" lIns="95311" tIns="47655" rIns="95311" bIns="47655" rtlCol="0" anchor="ctr"/>
          <a:lstStyle/>
          <a:p>
            <a:endParaRPr lang="en-US"/>
          </a:p>
        </p:txBody>
      </p:sp>
      <p:sp>
        <p:nvSpPr>
          <p:cNvPr id="5" name="Substituent note 4"/>
          <p:cNvSpPr>
            <a:spLocks noGrp="1"/>
          </p:cNvSpPr>
          <p:nvPr>
            <p:ph type="body" sz="quarter" idx="3"/>
          </p:nvPr>
        </p:nvSpPr>
        <p:spPr>
          <a:xfrm>
            <a:off x="679768" y="4777196"/>
            <a:ext cx="5438140" cy="3908614"/>
          </a:xfrm>
          <a:prstGeom prst="rect">
            <a:avLst/>
          </a:prstGeom>
        </p:spPr>
        <p:txBody>
          <a:bodyPr vert="horz" lIns="95311" tIns="47655" rIns="95311" bIns="47655" rtlCol="0"/>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a:p>
        </p:txBody>
      </p:sp>
      <p:sp>
        <p:nvSpPr>
          <p:cNvPr id="6" name="Substituent subsol 5"/>
          <p:cNvSpPr>
            <a:spLocks noGrp="1"/>
          </p:cNvSpPr>
          <p:nvPr>
            <p:ph type="ftr" sz="quarter" idx="4"/>
          </p:nvPr>
        </p:nvSpPr>
        <p:spPr>
          <a:xfrm>
            <a:off x="1" y="9428584"/>
            <a:ext cx="2945660" cy="498054"/>
          </a:xfrm>
          <a:prstGeom prst="rect">
            <a:avLst/>
          </a:prstGeom>
        </p:spPr>
        <p:txBody>
          <a:bodyPr vert="horz" lIns="95311" tIns="47655" rIns="95311" bIns="47655" rtlCol="0" anchor="b"/>
          <a:lstStyle>
            <a:lvl1pPr algn="l">
              <a:defRPr sz="1300"/>
            </a:lvl1pPr>
          </a:lstStyle>
          <a:p>
            <a:endParaRPr lang="en-US"/>
          </a:p>
        </p:txBody>
      </p:sp>
      <p:sp>
        <p:nvSpPr>
          <p:cNvPr id="7" name="Substituent număr diapozitiv 6"/>
          <p:cNvSpPr>
            <a:spLocks noGrp="1"/>
          </p:cNvSpPr>
          <p:nvPr>
            <p:ph type="sldNum" sz="quarter" idx="5"/>
          </p:nvPr>
        </p:nvSpPr>
        <p:spPr>
          <a:xfrm>
            <a:off x="3850443" y="9428584"/>
            <a:ext cx="2945660" cy="498054"/>
          </a:xfrm>
          <a:prstGeom prst="rect">
            <a:avLst/>
          </a:prstGeom>
        </p:spPr>
        <p:txBody>
          <a:bodyPr vert="horz" lIns="95311" tIns="47655" rIns="95311" bIns="47655" rtlCol="0" anchor="b"/>
          <a:lstStyle>
            <a:lvl1pPr algn="r">
              <a:defRPr sz="1300"/>
            </a:lvl1pPr>
          </a:lstStyle>
          <a:p>
            <a:fld id="{20255D78-CE19-4E29-B9F8-8B05D18C17AC}" type="slidenum">
              <a:rPr lang="en-US" smtClean="0"/>
              <a:t>‹#›</a:t>
            </a:fld>
            <a:endParaRPr lang="en-US"/>
          </a:p>
        </p:txBody>
      </p:sp>
    </p:spTree>
    <p:extLst>
      <p:ext uri="{BB962C8B-B14F-4D97-AF65-F5344CB8AC3E}">
        <p14:creationId xmlns:p14="http://schemas.microsoft.com/office/powerpoint/2010/main" val="21182633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0255D78-CE19-4E29-B9F8-8B05D18C17AC}" type="slidenum">
              <a:rPr lang="en-US" smtClean="0"/>
              <a:t>2</a:t>
            </a:fld>
            <a:endParaRPr lang="en-US"/>
          </a:p>
        </p:txBody>
      </p:sp>
    </p:spTree>
    <p:extLst>
      <p:ext uri="{BB962C8B-B14F-4D97-AF65-F5344CB8AC3E}">
        <p14:creationId xmlns:p14="http://schemas.microsoft.com/office/powerpoint/2010/main" val="11279113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255D78-CE19-4E29-B9F8-8B05D18C17AC}" type="slidenum">
              <a:rPr lang="en-US" smtClean="0"/>
              <a:t>13</a:t>
            </a:fld>
            <a:endParaRPr lang="en-US"/>
          </a:p>
        </p:txBody>
      </p:sp>
    </p:spTree>
    <p:extLst>
      <p:ext uri="{BB962C8B-B14F-4D97-AF65-F5344CB8AC3E}">
        <p14:creationId xmlns:p14="http://schemas.microsoft.com/office/powerpoint/2010/main" val="41641589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255D78-CE19-4E29-B9F8-8B05D18C17AC}" type="slidenum">
              <a:rPr lang="en-US" smtClean="0"/>
              <a:t>14</a:t>
            </a:fld>
            <a:endParaRPr lang="en-US"/>
          </a:p>
        </p:txBody>
      </p:sp>
    </p:spTree>
    <p:extLst>
      <p:ext uri="{BB962C8B-B14F-4D97-AF65-F5344CB8AC3E}">
        <p14:creationId xmlns:p14="http://schemas.microsoft.com/office/powerpoint/2010/main" val="23612017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255D78-CE19-4E29-B9F8-8B05D18C17AC}" type="slidenum">
              <a:rPr lang="en-US" smtClean="0"/>
              <a:t>15</a:t>
            </a:fld>
            <a:endParaRPr lang="en-US"/>
          </a:p>
        </p:txBody>
      </p:sp>
    </p:spTree>
    <p:extLst>
      <p:ext uri="{BB962C8B-B14F-4D97-AF65-F5344CB8AC3E}">
        <p14:creationId xmlns:p14="http://schemas.microsoft.com/office/powerpoint/2010/main" val="1878768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255D78-CE19-4E29-B9F8-8B05D18C17AC}" type="slidenum">
              <a:rPr lang="en-US" smtClean="0"/>
              <a:t>16</a:t>
            </a:fld>
            <a:endParaRPr lang="en-US"/>
          </a:p>
        </p:txBody>
      </p:sp>
    </p:spTree>
    <p:extLst>
      <p:ext uri="{BB962C8B-B14F-4D97-AF65-F5344CB8AC3E}">
        <p14:creationId xmlns:p14="http://schemas.microsoft.com/office/powerpoint/2010/main" val="27408362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255D78-CE19-4E29-B9F8-8B05D18C17AC}" type="slidenum">
              <a:rPr lang="en-US" smtClean="0"/>
              <a:t>17</a:t>
            </a:fld>
            <a:endParaRPr lang="en-US"/>
          </a:p>
        </p:txBody>
      </p:sp>
    </p:spTree>
    <p:extLst>
      <p:ext uri="{BB962C8B-B14F-4D97-AF65-F5344CB8AC3E}">
        <p14:creationId xmlns:p14="http://schemas.microsoft.com/office/powerpoint/2010/main" val="14744452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255D78-CE19-4E29-B9F8-8B05D18C17AC}" type="slidenum">
              <a:rPr lang="en-US" smtClean="0"/>
              <a:t>18</a:t>
            </a:fld>
            <a:endParaRPr lang="en-US"/>
          </a:p>
        </p:txBody>
      </p:sp>
    </p:spTree>
    <p:extLst>
      <p:ext uri="{BB962C8B-B14F-4D97-AF65-F5344CB8AC3E}">
        <p14:creationId xmlns:p14="http://schemas.microsoft.com/office/powerpoint/2010/main" val="33088962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255D78-CE19-4E29-B9F8-8B05D18C17AC}" type="slidenum">
              <a:rPr lang="en-US" smtClean="0"/>
              <a:t>19</a:t>
            </a:fld>
            <a:endParaRPr lang="en-US"/>
          </a:p>
        </p:txBody>
      </p:sp>
    </p:spTree>
    <p:extLst>
      <p:ext uri="{BB962C8B-B14F-4D97-AF65-F5344CB8AC3E}">
        <p14:creationId xmlns:p14="http://schemas.microsoft.com/office/powerpoint/2010/main" val="4319478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255D78-CE19-4E29-B9F8-8B05D18C17AC}" type="slidenum">
              <a:rPr lang="en-US" smtClean="0"/>
              <a:t>20</a:t>
            </a:fld>
            <a:endParaRPr lang="en-US"/>
          </a:p>
        </p:txBody>
      </p:sp>
    </p:spTree>
    <p:extLst>
      <p:ext uri="{BB962C8B-B14F-4D97-AF65-F5344CB8AC3E}">
        <p14:creationId xmlns:p14="http://schemas.microsoft.com/office/powerpoint/2010/main" val="20150668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255D78-CE19-4E29-B9F8-8B05D18C17AC}" type="slidenum">
              <a:rPr lang="en-US" smtClean="0"/>
              <a:t>21</a:t>
            </a:fld>
            <a:endParaRPr lang="en-US"/>
          </a:p>
        </p:txBody>
      </p:sp>
    </p:spTree>
    <p:extLst>
      <p:ext uri="{BB962C8B-B14F-4D97-AF65-F5344CB8AC3E}">
        <p14:creationId xmlns:p14="http://schemas.microsoft.com/office/powerpoint/2010/main" val="13893748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255D78-CE19-4E29-B9F8-8B05D18C17AC}" type="slidenum">
              <a:rPr lang="en-US" smtClean="0"/>
              <a:t>22</a:t>
            </a:fld>
            <a:endParaRPr lang="en-US"/>
          </a:p>
        </p:txBody>
      </p:sp>
    </p:spTree>
    <p:extLst>
      <p:ext uri="{BB962C8B-B14F-4D97-AF65-F5344CB8AC3E}">
        <p14:creationId xmlns:p14="http://schemas.microsoft.com/office/powerpoint/2010/main" val="35255238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0255D78-CE19-4E29-B9F8-8B05D18C17AC}" type="slidenum">
              <a:rPr lang="en-US" smtClean="0"/>
              <a:t>3</a:t>
            </a:fld>
            <a:endParaRPr lang="en-US"/>
          </a:p>
        </p:txBody>
      </p:sp>
    </p:spTree>
    <p:extLst>
      <p:ext uri="{BB962C8B-B14F-4D97-AF65-F5344CB8AC3E}">
        <p14:creationId xmlns:p14="http://schemas.microsoft.com/office/powerpoint/2010/main" val="313617119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255D78-CE19-4E29-B9F8-8B05D18C17AC}" type="slidenum">
              <a:rPr lang="en-US" smtClean="0"/>
              <a:t>23</a:t>
            </a:fld>
            <a:endParaRPr lang="en-US"/>
          </a:p>
        </p:txBody>
      </p:sp>
    </p:spTree>
    <p:extLst>
      <p:ext uri="{BB962C8B-B14F-4D97-AF65-F5344CB8AC3E}">
        <p14:creationId xmlns:p14="http://schemas.microsoft.com/office/powerpoint/2010/main" val="7876211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255D78-CE19-4E29-B9F8-8B05D18C17AC}" type="slidenum">
              <a:rPr lang="en-US" smtClean="0"/>
              <a:t>24</a:t>
            </a:fld>
            <a:endParaRPr lang="en-US"/>
          </a:p>
        </p:txBody>
      </p:sp>
    </p:spTree>
    <p:extLst>
      <p:ext uri="{BB962C8B-B14F-4D97-AF65-F5344CB8AC3E}">
        <p14:creationId xmlns:p14="http://schemas.microsoft.com/office/powerpoint/2010/main" val="27452940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255D78-CE19-4E29-B9F8-8B05D18C17AC}" type="slidenum">
              <a:rPr lang="en-US" smtClean="0"/>
              <a:t>25</a:t>
            </a:fld>
            <a:endParaRPr lang="en-US"/>
          </a:p>
        </p:txBody>
      </p:sp>
    </p:spTree>
    <p:extLst>
      <p:ext uri="{BB962C8B-B14F-4D97-AF65-F5344CB8AC3E}">
        <p14:creationId xmlns:p14="http://schemas.microsoft.com/office/powerpoint/2010/main" val="21417480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255D78-CE19-4E29-B9F8-8B05D18C17AC}" type="slidenum">
              <a:rPr lang="en-US" smtClean="0"/>
              <a:t>6</a:t>
            </a:fld>
            <a:endParaRPr lang="en-US"/>
          </a:p>
        </p:txBody>
      </p:sp>
    </p:spTree>
    <p:extLst>
      <p:ext uri="{BB962C8B-B14F-4D97-AF65-F5344CB8AC3E}">
        <p14:creationId xmlns:p14="http://schemas.microsoft.com/office/powerpoint/2010/main" val="3403596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255D78-CE19-4E29-B9F8-8B05D18C17AC}" type="slidenum">
              <a:rPr lang="en-US" smtClean="0"/>
              <a:t>7</a:t>
            </a:fld>
            <a:endParaRPr lang="en-US"/>
          </a:p>
        </p:txBody>
      </p:sp>
    </p:spTree>
    <p:extLst>
      <p:ext uri="{BB962C8B-B14F-4D97-AF65-F5344CB8AC3E}">
        <p14:creationId xmlns:p14="http://schemas.microsoft.com/office/powerpoint/2010/main" val="37833170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255D78-CE19-4E29-B9F8-8B05D18C17AC}" type="slidenum">
              <a:rPr lang="en-US" smtClean="0"/>
              <a:t>8</a:t>
            </a:fld>
            <a:endParaRPr lang="en-US"/>
          </a:p>
        </p:txBody>
      </p:sp>
    </p:spTree>
    <p:extLst>
      <p:ext uri="{BB962C8B-B14F-4D97-AF65-F5344CB8AC3E}">
        <p14:creationId xmlns:p14="http://schemas.microsoft.com/office/powerpoint/2010/main" val="14710832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255D78-CE19-4E29-B9F8-8B05D18C17AC}" type="slidenum">
              <a:rPr lang="en-US" smtClean="0"/>
              <a:t>9</a:t>
            </a:fld>
            <a:endParaRPr lang="en-US"/>
          </a:p>
        </p:txBody>
      </p:sp>
    </p:spTree>
    <p:extLst>
      <p:ext uri="{BB962C8B-B14F-4D97-AF65-F5344CB8AC3E}">
        <p14:creationId xmlns:p14="http://schemas.microsoft.com/office/powerpoint/2010/main" val="2944514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255D78-CE19-4E29-B9F8-8B05D18C17AC}" type="slidenum">
              <a:rPr lang="en-US" smtClean="0"/>
              <a:t>10</a:t>
            </a:fld>
            <a:endParaRPr lang="en-US"/>
          </a:p>
        </p:txBody>
      </p:sp>
    </p:spTree>
    <p:extLst>
      <p:ext uri="{BB962C8B-B14F-4D97-AF65-F5344CB8AC3E}">
        <p14:creationId xmlns:p14="http://schemas.microsoft.com/office/powerpoint/2010/main" val="53746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255D78-CE19-4E29-B9F8-8B05D18C17AC}" type="slidenum">
              <a:rPr lang="en-US" smtClean="0"/>
              <a:t>11</a:t>
            </a:fld>
            <a:endParaRPr lang="en-US"/>
          </a:p>
        </p:txBody>
      </p:sp>
    </p:spTree>
    <p:extLst>
      <p:ext uri="{BB962C8B-B14F-4D97-AF65-F5344CB8AC3E}">
        <p14:creationId xmlns:p14="http://schemas.microsoft.com/office/powerpoint/2010/main" val="38349434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255D78-CE19-4E29-B9F8-8B05D18C17AC}" type="slidenum">
              <a:rPr lang="en-US" smtClean="0"/>
              <a:t>12</a:t>
            </a:fld>
            <a:endParaRPr lang="en-US"/>
          </a:p>
        </p:txBody>
      </p:sp>
    </p:spTree>
    <p:extLst>
      <p:ext uri="{BB962C8B-B14F-4D97-AF65-F5344CB8AC3E}">
        <p14:creationId xmlns:p14="http://schemas.microsoft.com/office/powerpoint/2010/main" val="143025242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 White">
    <p:spTree>
      <p:nvGrpSpPr>
        <p:cNvPr id="1" name=""/>
        <p:cNvGrpSpPr/>
        <p:nvPr/>
      </p:nvGrpSpPr>
      <p:grpSpPr>
        <a:xfrm>
          <a:off x="0" y="0"/>
          <a:ext cx="0" cy="0"/>
          <a:chOff x="0" y="0"/>
          <a:chExt cx="0" cy="0"/>
        </a:xfrm>
      </p:grpSpPr>
      <p:sp>
        <p:nvSpPr>
          <p:cNvPr id="9" name="Picture Placeholder 8"/>
          <p:cNvSpPr>
            <a:spLocks noGrp="1" noChangeAspect="1"/>
          </p:cNvSpPr>
          <p:nvPr>
            <p:ph type="pic" sz="quarter" idx="11"/>
          </p:nvPr>
        </p:nvSpPr>
        <p:spPr>
          <a:xfrm>
            <a:off x="2489813" y="984560"/>
            <a:ext cx="7200000" cy="5142640"/>
          </a:xfrm>
          <a:prstGeom prst="rect">
            <a:avLst/>
          </a:prstGeom>
        </p:spPr>
        <p:txBody>
          <a:bodyPr/>
          <a:lstStyle/>
          <a:p>
            <a:r>
              <a:rPr lang="en-US"/>
              <a:t>Click icon to add picture</a:t>
            </a:r>
            <a:endParaRPr lang="en-GB"/>
          </a:p>
        </p:txBody>
      </p:sp>
      <p:sp>
        <p:nvSpPr>
          <p:cNvPr id="2" name="Title 1"/>
          <p:cNvSpPr>
            <a:spLocks noGrp="1"/>
          </p:cNvSpPr>
          <p:nvPr>
            <p:ph type="ctrTitle"/>
          </p:nvPr>
        </p:nvSpPr>
        <p:spPr bwMode="gray">
          <a:xfrm>
            <a:off x="501651" y="5549440"/>
            <a:ext cx="5594349" cy="324000"/>
          </a:xfrm>
        </p:spPr>
        <p:txBody>
          <a:bodyPr anchor="t" anchorCtr="0">
            <a:noAutofit/>
          </a:bodyPr>
          <a:lstStyle>
            <a:lvl1pPr algn="l">
              <a:lnSpc>
                <a:spcPct val="100000"/>
              </a:lnSpc>
              <a:defRPr sz="2100" b="1">
                <a:solidFill>
                  <a:schemeClr val="tx1"/>
                </a:solidFill>
                <a:latin typeface="+mj-lt"/>
                <a:ea typeface="Open Sans" panose="020B0606030504020204" pitchFamily="34" charset="0"/>
                <a:cs typeface="Calibri" panose="020F0502020204030204" pitchFamily="34" charset="0"/>
              </a:defRPr>
            </a:lvl1pPr>
          </a:lstStyle>
          <a:p>
            <a:r>
              <a:rPr lang="en-US" noProof="0"/>
              <a:t>Click to edit Master title style</a:t>
            </a:r>
            <a:endParaRPr lang="en-US" noProof="0" dirty="0"/>
          </a:p>
        </p:txBody>
      </p:sp>
      <p:sp>
        <p:nvSpPr>
          <p:cNvPr id="3" name="Subtitle 2"/>
          <p:cNvSpPr>
            <a:spLocks noGrp="1"/>
          </p:cNvSpPr>
          <p:nvPr>
            <p:ph type="subTitle" idx="1"/>
          </p:nvPr>
        </p:nvSpPr>
        <p:spPr bwMode="gray">
          <a:xfrm>
            <a:off x="501651" y="5864230"/>
            <a:ext cx="5594348" cy="505645"/>
          </a:xfrm>
          <a:prstGeom prst="rect">
            <a:avLst/>
          </a:prstGeom>
        </p:spPr>
        <p:txBody>
          <a:bodyPr lIns="0" tIns="0" rIns="0" bIns="0">
            <a:noAutofit/>
          </a:bodyPr>
          <a:lstStyle>
            <a:lvl1pPr marL="0" indent="0" algn="l">
              <a:lnSpc>
                <a:spcPct val="100000"/>
              </a:lnSpc>
              <a:spcAft>
                <a:spcPts val="0"/>
              </a:spcAft>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US" noProof="0" dirty="0"/>
          </a:p>
        </p:txBody>
      </p:sp>
      <p:sp>
        <p:nvSpPr>
          <p:cNvPr id="5" name="Text Placeholder 4"/>
          <p:cNvSpPr>
            <a:spLocks noGrp="1"/>
          </p:cNvSpPr>
          <p:nvPr>
            <p:ph type="body" sz="quarter" idx="10"/>
          </p:nvPr>
        </p:nvSpPr>
        <p:spPr>
          <a:xfrm>
            <a:off x="501651" y="6381750"/>
            <a:ext cx="5594349" cy="298450"/>
          </a:xfrm>
          <a:prstGeom prst="rect">
            <a:avLst/>
          </a:prstGeom>
        </p:spPr>
        <p:txBody>
          <a:bodyPr>
            <a:normAutofit/>
          </a:bodyPr>
          <a:lstStyle>
            <a:lvl1pPr>
              <a:spcAft>
                <a:spcPts val="0"/>
              </a:spcAft>
              <a:defRPr sz="1300">
                <a:solidFill>
                  <a:schemeClr val="tx1"/>
                </a:solidFill>
                <a:latin typeface="Calibri" panose="020F0502020204030204" pitchFamily="34" charset="0"/>
                <a:cs typeface="Calibri" panose="020F050202020403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p:txBody>
      </p:sp>
      <p:pic>
        <p:nvPicPr>
          <p:cNvPr id="19" name="Picture 18">
            <a:extLst>
              <a:ext uri="{FF2B5EF4-FFF2-40B4-BE49-F238E27FC236}">
                <a16:creationId xmlns:a16="http://schemas.microsoft.com/office/drawing/2014/main" id="{39AC122C-6F58-4412-8FF5-B4CA106CC1A9}"/>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2000" y="402641"/>
            <a:ext cx="5567680" cy="767305"/>
          </a:xfrm>
          <a:prstGeom prst="rect">
            <a:avLst/>
          </a:prstGeom>
          <a:noFill/>
          <a:ln>
            <a:noFill/>
          </a:ln>
        </p:spPr>
      </p:pic>
      <p:pic>
        <p:nvPicPr>
          <p:cNvPr id="20" name="Picture 19" descr="Graphical user interface, application&#10;&#10;Description automatically generated">
            <a:extLst>
              <a:ext uri="{FF2B5EF4-FFF2-40B4-BE49-F238E27FC236}">
                <a16:creationId xmlns:a16="http://schemas.microsoft.com/office/drawing/2014/main" id="{A25FF90A-0507-4E43-91D0-6FD603CF7C6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214315" y="322552"/>
            <a:ext cx="3738165" cy="927484"/>
          </a:xfrm>
          <a:prstGeom prst="rect">
            <a:avLst/>
          </a:prstGeom>
        </p:spPr>
      </p:pic>
    </p:spTree>
    <p:extLst>
      <p:ext uri="{BB962C8B-B14F-4D97-AF65-F5344CB8AC3E}">
        <p14:creationId xmlns:p14="http://schemas.microsoft.com/office/powerpoint/2010/main" val="810296060"/>
      </p:ext>
    </p:extLst>
  </p:cSld>
  <p:clrMapOvr>
    <a:masterClrMapping/>
  </p:clrMapOvr>
  <p:transition>
    <p:fade/>
  </p:transition>
  <p:extLst>
    <p:ext uri="{DCECCB84-F9BA-43D5-87BE-67443E8EF086}">
      <p15:sldGuideLst xmlns:p15="http://schemas.microsoft.com/office/powerpoint/2012/main">
        <p15:guide id="1" orient="horz" pos="4088">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Title, subtitle &amp; 1 column text">
    <p:spTree>
      <p:nvGrpSpPr>
        <p:cNvPr id="1" name=""/>
        <p:cNvGrpSpPr/>
        <p:nvPr/>
      </p:nvGrpSpPr>
      <p:grpSpPr>
        <a:xfrm>
          <a:off x="0" y="0"/>
          <a:ext cx="0" cy="0"/>
          <a:chOff x="0" y="0"/>
          <a:chExt cx="0" cy="0"/>
        </a:xfrm>
      </p:grpSpPr>
      <p:sp>
        <p:nvSpPr>
          <p:cNvPr id="9" name="Text Placeholder 8"/>
          <p:cNvSpPr>
            <a:spLocks noGrp="1"/>
          </p:cNvSpPr>
          <p:nvPr>
            <p:ph type="body" sz="quarter" idx="13" hasCustomPrompt="1"/>
          </p:nvPr>
        </p:nvSpPr>
        <p:spPr>
          <a:xfrm>
            <a:off x="501651" y="651600"/>
            <a:ext cx="11162349" cy="757255"/>
          </a:xfrm>
          <a:prstGeom prst="rect">
            <a:avLst/>
          </a:prstGeom>
        </p:spPr>
        <p:txBody>
          <a:bodyPr lIns="0" tIns="0" rIns="0" bIns="0">
            <a:noAutofit/>
          </a:bodyPr>
          <a:lstStyle>
            <a:lvl1pPr marL="0" indent="0">
              <a:buNone/>
              <a:defRPr sz="1800" b="0">
                <a:solidFill>
                  <a:srgbClr val="575757"/>
                </a:solidFill>
              </a:defRPr>
            </a:lvl1pPr>
          </a:lstStyle>
          <a:p>
            <a:pPr lvl="0"/>
            <a:r>
              <a:rPr lang="en-US" dirty="0"/>
              <a:t>Click to add subtitle</a:t>
            </a:r>
          </a:p>
        </p:txBody>
      </p:sp>
      <p:sp>
        <p:nvSpPr>
          <p:cNvPr id="14" name="Title Placeholder 1"/>
          <p:cNvSpPr>
            <a:spLocks noGrp="1"/>
          </p:cNvSpPr>
          <p:nvPr>
            <p:ph type="title"/>
          </p:nvPr>
        </p:nvSpPr>
        <p:spPr>
          <a:xfrm>
            <a:off x="501651" y="317500"/>
            <a:ext cx="11162349" cy="698501"/>
          </a:xfrm>
          <a:prstGeom prst="rect">
            <a:avLst/>
          </a:prstGeom>
        </p:spPr>
        <p:txBody>
          <a:bodyPr vert="horz" lIns="0" tIns="0" rIns="0" bIns="0" rtlCol="0" anchor="t" anchorCtr="0">
            <a:noAutofit/>
          </a:bodyPr>
          <a:lstStyle>
            <a:lvl1pPr>
              <a:defRPr/>
            </a:lvl1pPr>
          </a:lstStyle>
          <a:p>
            <a:r>
              <a:rPr lang="en-US" noProof="0"/>
              <a:t>Click to edit Master title style</a:t>
            </a:r>
            <a:endParaRPr lang="en-US" noProof="0" dirty="0"/>
          </a:p>
        </p:txBody>
      </p:sp>
      <p:sp>
        <p:nvSpPr>
          <p:cNvPr id="8" name="Text Placeholder 18"/>
          <p:cNvSpPr>
            <a:spLocks noGrp="1"/>
          </p:cNvSpPr>
          <p:nvPr>
            <p:ph idx="1"/>
          </p:nvPr>
        </p:nvSpPr>
        <p:spPr>
          <a:xfrm>
            <a:off x="501651" y="1700213"/>
            <a:ext cx="11165416" cy="4678986"/>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839155197"/>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subtitle &amp; 1 column - large">
    <p:spTree>
      <p:nvGrpSpPr>
        <p:cNvPr id="1" name=""/>
        <p:cNvGrpSpPr/>
        <p:nvPr/>
      </p:nvGrpSpPr>
      <p:grpSpPr>
        <a:xfrm>
          <a:off x="0" y="0"/>
          <a:ext cx="0" cy="0"/>
          <a:chOff x="0" y="0"/>
          <a:chExt cx="0" cy="0"/>
        </a:xfrm>
      </p:grpSpPr>
      <p:sp>
        <p:nvSpPr>
          <p:cNvPr id="9" name="Text Placeholder 8"/>
          <p:cNvSpPr>
            <a:spLocks noGrp="1"/>
          </p:cNvSpPr>
          <p:nvPr>
            <p:ph type="body" sz="quarter" idx="13" hasCustomPrompt="1"/>
          </p:nvPr>
        </p:nvSpPr>
        <p:spPr>
          <a:xfrm>
            <a:off x="501651" y="651600"/>
            <a:ext cx="11162349" cy="757255"/>
          </a:xfrm>
          <a:prstGeom prst="rect">
            <a:avLst/>
          </a:prstGeom>
        </p:spPr>
        <p:txBody>
          <a:bodyPr lIns="0" tIns="0" rIns="0" bIns="0">
            <a:noAutofit/>
          </a:bodyPr>
          <a:lstStyle>
            <a:lvl1pPr marL="0" indent="0">
              <a:buNone/>
              <a:defRPr sz="1800" b="0">
                <a:solidFill>
                  <a:srgbClr val="575757"/>
                </a:solidFill>
              </a:defRPr>
            </a:lvl1pPr>
          </a:lstStyle>
          <a:p>
            <a:pPr lvl="0"/>
            <a:r>
              <a:rPr lang="en-US" noProof="0" dirty="0"/>
              <a:t>Click to add subtitle</a:t>
            </a:r>
          </a:p>
        </p:txBody>
      </p:sp>
      <p:sp>
        <p:nvSpPr>
          <p:cNvPr id="14" name="Title Placeholder 1"/>
          <p:cNvSpPr>
            <a:spLocks noGrp="1"/>
          </p:cNvSpPr>
          <p:nvPr>
            <p:ph type="title"/>
          </p:nvPr>
        </p:nvSpPr>
        <p:spPr>
          <a:xfrm>
            <a:off x="501651" y="317500"/>
            <a:ext cx="11162349" cy="698501"/>
          </a:xfrm>
          <a:prstGeom prst="rect">
            <a:avLst/>
          </a:prstGeom>
        </p:spPr>
        <p:txBody>
          <a:bodyPr vert="horz" lIns="0" tIns="0" rIns="0" bIns="0" rtlCol="0" anchor="t" anchorCtr="0">
            <a:noAutofit/>
          </a:bodyPr>
          <a:lstStyle>
            <a:lvl1pPr>
              <a:defRPr/>
            </a:lvl1pPr>
          </a:lstStyle>
          <a:p>
            <a:r>
              <a:rPr lang="en-US" noProof="0"/>
              <a:t>Click to edit Master title style</a:t>
            </a:r>
            <a:endParaRPr lang="en-US" noProof="0" dirty="0"/>
          </a:p>
        </p:txBody>
      </p:sp>
      <p:sp>
        <p:nvSpPr>
          <p:cNvPr id="8" name="Text Placeholder 18"/>
          <p:cNvSpPr>
            <a:spLocks noGrp="1"/>
          </p:cNvSpPr>
          <p:nvPr>
            <p:ph idx="1"/>
          </p:nvPr>
        </p:nvSpPr>
        <p:spPr>
          <a:xfrm>
            <a:off x="501651" y="1700213"/>
            <a:ext cx="11165416" cy="4678986"/>
          </a:xfrm>
          <a:prstGeom prst="rect">
            <a:avLst/>
          </a:prstGeom>
        </p:spPr>
        <p:txBody>
          <a:bodyPr vert="horz" lIns="0" tIns="0" rIns="0" bIns="0" rtlCol="0">
            <a:normAutofit/>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918132178"/>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Title, subtitle &amp; chart">
    <p:spTree>
      <p:nvGrpSpPr>
        <p:cNvPr id="1" name=""/>
        <p:cNvGrpSpPr/>
        <p:nvPr/>
      </p:nvGrpSpPr>
      <p:grpSpPr>
        <a:xfrm>
          <a:off x="0" y="0"/>
          <a:ext cx="0" cy="0"/>
          <a:chOff x="0" y="0"/>
          <a:chExt cx="0" cy="0"/>
        </a:xfrm>
      </p:grpSpPr>
      <p:sp>
        <p:nvSpPr>
          <p:cNvPr id="15" name="Text Placeholder 8"/>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dirty="0"/>
              <a:t>Click to add subtitle</a:t>
            </a:r>
          </a:p>
        </p:txBody>
      </p:sp>
      <p:sp>
        <p:nvSpPr>
          <p:cNvPr id="16" name="Title Placeholder 1"/>
          <p:cNvSpPr>
            <a:spLocks noGrp="1"/>
          </p:cNvSpPr>
          <p:nvPr>
            <p:ph type="title" hasCustomPrompt="1"/>
          </p:nvPr>
        </p:nvSpPr>
        <p:spPr>
          <a:xfrm>
            <a:off x="501650" y="317500"/>
            <a:ext cx="11188700" cy="698501"/>
          </a:xfrm>
          <a:prstGeom prst="rect">
            <a:avLst/>
          </a:prstGeom>
        </p:spPr>
        <p:txBody>
          <a:bodyPr vert="horz" lIns="0" tIns="0" rIns="0" bIns="0" rtlCol="0" anchor="t" anchorCtr="0">
            <a:noAutofit/>
          </a:bodyPr>
          <a:lstStyle>
            <a:lvl1pPr>
              <a:defRPr/>
            </a:lvl1pPr>
          </a:lstStyle>
          <a:p>
            <a:r>
              <a:rPr lang="en-US" dirty="0"/>
              <a:t>Click to add title</a:t>
            </a:r>
          </a:p>
        </p:txBody>
      </p:sp>
      <p:sp>
        <p:nvSpPr>
          <p:cNvPr id="17" name="Chart Placeholder 3"/>
          <p:cNvSpPr>
            <a:spLocks noGrp="1"/>
          </p:cNvSpPr>
          <p:nvPr>
            <p:ph type="chart" sz="quarter" idx="15"/>
          </p:nvPr>
        </p:nvSpPr>
        <p:spPr>
          <a:xfrm>
            <a:off x="501652" y="2052000"/>
            <a:ext cx="11188699" cy="4069013"/>
          </a:xfrm>
          <a:prstGeom prst="rect">
            <a:avLst/>
          </a:prstGeom>
        </p:spPr>
        <p:txBody>
          <a:bodyPr/>
          <a:lstStyle/>
          <a:p>
            <a:r>
              <a:rPr lang="en-US"/>
              <a:t>Click icon to add chart</a:t>
            </a:r>
            <a:endParaRPr lang="en-GB" dirty="0"/>
          </a:p>
        </p:txBody>
      </p:sp>
      <p:sp>
        <p:nvSpPr>
          <p:cNvPr id="18" name="Text Placeholder 8"/>
          <p:cNvSpPr>
            <a:spLocks noGrp="1"/>
          </p:cNvSpPr>
          <p:nvPr>
            <p:ph type="body" sz="quarter" idx="18"/>
          </p:nvPr>
        </p:nvSpPr>
        <p:spPr>
          <a:xfrm>
            <a:off x="501652" y="1700214"/>
            <a:ext cx="11188699" cy="357187"/>
          </a:xfrm>
        </p:spPr>
        <p:txBody>
          <a:bodyPr/>
          <a:lstStyle/>
          <a:p>
            <a:pPr lvl="0"/>
            <a:r>
              <a:rPr lang="en-US" noProof="0"/>
              <a:t>Click to edit Master text styles</a:t>
            </a:r>
          </a:p>
        </p:txBody>
      </p:sp>
      <p:sp>
        <p:nvSpPr>
          <p:cNvPr id="19" name="Text Placeholder 7"/>
          <p:cNvSpPr>
            <a:spLocks noGrp="1"/>
          </p:cNvSpPr>
          <p:nvPr>
            <p:ph type="body" sz="quarter" idx="23"/>
          </p:nvPr>
        </p:nvSpPr>
        <p:spPr>
          <a:xfrm>
            <a:off x="501651" y="6121014"/>
            <a:ext cx="11188700" cy="260737"/>
          </a:xfrm>
        </p:spPr>
        <p:txBody>
          <a:bodyPr>
            <a:normAutofit/>
          </a:bodyPr>
          <a:lstStyle>
            <a:lvl1pPr>
              <a:spcAft>
                <a:spcPts val="0"/>
              </a:spcAft>
              <a:defRPr sz="900"/>
            </a:lvl1pPr>
          </a:lstStyle>
          <a:p>
            <a:pPr lvl="0"/>
            <a:r>
              <a:rPr lang="en-US"/>
              <a:t>Click to edit Master text styles</a:t>
            </a:r>
          </a:p>
        </p:txBody>
      </p:sp>
    </p:spTree>
    <p:extLst>
      <p:ext uri="{BB962C8B-B14F-4D97-AF65-F5344CB8AC3E}">
        <p14:creationId xmlns:p14="http://schemas.microsoft.com/office/powerpoint/2010/main" val="2690537267"/>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3 chart">
    <p:spTree>
      <p:nvGrpSpPr>
        <p:cNvPr id="1" name=""/>
        <p:cNvGrpSpPr/>
        <p:nvPr/>
      </p:nvGrpSpPr>
      <p:grpSpPr>
        <a:xfrm>
          <a:off x="0" y="0"/>
          <a:ext cx="0" cy="0"/>
          <a:chOff x="0" y="0"/>
          <a:chExt cx="0" cy="0"/>
        </a:xfrm>
      </p:grpSpPr>
      <p:sp>
        <p:nvSpPr>
          <p:cNvPr id="15" name="Text Placeholder 8"/>
          <p:cNvSpPr>
            <a:spLocks noGrp="1"/>
          </p:cNvSpPr>
          <p:nvPr>
            <p:ph type="body" sz="quarter" idx="13" hasCustomPrompt="1"/>
          </p:nvPr>
        </p:nvSpPr>
        <p:spPr>
          <a:xfrm>
            <a:off x="501651"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dirty="0"/>
              <a:t>Click to add subtitle</a:t>
            </a:r>
          </a:p>
        </p:txBody>
      </p:sp>
      <p:sp>
        <p:nvSpPr>
          <p:cNvPr id="16" name="Title Placeholder 1"/>
          <p:cNvSpPr>
            <a:spLocks noGrp="1"/>
          </p:cNvSpPr>
          <p:nvPr>
            <p:ph type="title" hasCustomPrompt="1"/>
          </p:nvPr>
        </p:nvSpPr>
        <p:spPr>
          <a:xfrm>
            <a:off x="501650" y="317500"/>
            <a:ext cx="11188700" cy="698501"/>
          </a:xfrm>
          <a:prstGeom prst="rect">
            <a:avLst/>
          </a:prstGeom>
        </p:spPr>
        <p:txBody>
          <a:bodyPr vert="horz" lIns="0" tIns="0" rIns="0" bIns="0" rtlCol="0" anchor="t" anchorCtr="0">
            <a:noAutofit/>
          </a:bodyPr>
          <a:lstStyle>
            <a:lvl1pPr>
              <a:defRPr/>
            </a:lvl1pPr>
          </a:lstStyle>
          <a:p>
            <a:r>
              <a:rPr lang="en-US" dirty="0"/>
              <a:t>Click to add title</a:t>
            </a:r>
          </a:p>
        </p:txBody>
      </p:sp>
      <p:sp>
        <p:nvSpPr>
          <p:cNvPr id="17" name="Chart Placeholder 3"/>
          <p:cNvSpPr>
            <a:spLocks noGrp="1"/>
          </p:cNvSpPr>
          <p:nvPr>
            <p:ph type="chart" sz="quarter" idx="15"/>
          </p:nvPr>
        </p:nvSpPr>
        <p:spPr>
          <a:xfrm>
            <a:off x="504000" y="2051999"/>
            <a:ext cx="3549549" cy="4069014"/>
          </a:xfrm>
          <a:prstGeom prst="rect">
            <a:avLst/>
          </a:prstGeom>
        </p:spPr>
        <p:txBody>
          <a:bodyPr/>
          <a:lstStyle/>
          <a:p>
            <a:r>
              <a:rPr lang="en-US" noProof="0"/>
              <a:t>Click icon to add chart</a:t>
            </a:r>
            <a:endParaRPr lang="en-US" noProof="0" dirty="0"/>
          </a:p>
        </p:txBody>
      </p:sp>
      <p:sp>
        <p:nvSpPr>
          <p:cNvPr id="18" name="Text Placeholder 8"/>
          <p:cNvSpPr>
            <a:spLocks noGrp="1"/>
          </p:cNvSpPr>
          <p:nvPr>
            <p:ph type="body" sz="quarter" idx="18"/>
          </p:nvPr>
        </p:nvSpPr>
        <p:spPr>
          <a:xfrm>
            <a:off x="501650" y="1665289"/>
            <a:ext cx="3562351" cy="392112"/>
          </a:xfrm>
        </p:spPr>
        <p:txBody>
          <a:bodyPr/>
          <a:lstStyle/>
          <a:p>
            <a:pPr lvl="0"/>
            <a:r>
              <a:rPr lang="en-US" noProof="0"/>
              <a:t>Click to edit Master text styles</a:t>
            </a:r>
          </a:p>
        </p:txBody>
      </p:sp>
      <p:sp>
        <p:nvSpPr>
          <p:cNvPr id="7" name="Chart Placeholder 3"/>
          <p:cNvSpPr>
            <a:spLocks noGrp="1"/>
          </p:cNvSpPr>
          <p:nvPr>
            <p:ph type="chart" sz="quarter" idx="19"/>
          </p:nvPr>
        </p:nvSpPr>
        <p:spPr>
          <a:xfrm>
            <a:off x="4303184" y="2051999"/>
            <a:ext cx="3561616" cy="4069014"/>
          </a:xfrm>
          <a:prstGeom prst="rect">
            <a:avLst/>
          </a:prstGeom>
        </p:spPr>
        <p:txBody>
          <a:bodyPr/>
          <a:lstStyle/>
          <a:p>
            <a:r>
              <a:rPr lang="en-US" noProof="0"/>
              <a:t>Click icon to add chart</a:t>
            </a:r>
            <a:endParaRPr lang="en-US" noProof="0" dirty="0"/>
          </a:p>
        </p:txBody>
      </p:sp>
      <p:sp>
        <p:nvSpPr>
          <p:cNvPr id="8" name="Text Placeholder 8"/>
          <p:cNvSpPr>
            <a:spLocks noGrp="1"/>
          </p:cNvSpPr>
          <p:nvPr>
            <p:ph type="body" sz="quarter" idx="20"/>
          </p:nvPr>
        </p:nvSpPr>
        <p:spPr>
          <a:xfrm>
            <a:off x="4303185" y="1665289"/>
            <a:ext cx="3561615" cy="392112"/>
          </a:xfrm>
        </p:spPr>
        <p:txBody>
          <a:bodyPr/>
          <a:lstStyle/>
          <a:p>
            <a:pPr lvl="0"/>
            <a:r>
              <a:rPr lang="en-US" noProof="0"/>
              <a:t>Click to edit Master text styles</a:t>
            </a:r>
          </a:p>
        </p:txBody>
      </p:sp>
      <p:sp>
        <p:nvSpPr>
          <p:cNvPr id="9" name="Chart Placeholder 3"/>
          <p:cNvSpPr>
            <a:spLocks noGrp="1"/>
          </p:cNvSpPr>
          <p:nvPr>
            <p:ph type="chart" sz="quarter" idx="21"/>
          </p:nvPr>
        </p:nvSpPr>
        <p:spPr>
          <a:xfrm>
            <a:off x="8126397" y="2051999"/>
            <a:ext cx="3563953" cy="4069014"/>
          </a:xfrm>
          <a:prstGeom prst="rect">
            <a:avLst/>
          </a:prstGeom>
        </p:spPr>
        <p:txBody>
          <a:bodyPr/>
          <a:lstStyle/>
          <a:p>
            <a:r>
              <a:rPr lang="en-US" noProof="0"/>
              <a:t>Click icon to add chart</a:t>
            </a:r>
            <a:endParaRPr lang="en-US" noProof="0" dirty="0"/>
          </a:p>
        </p:txBody>
      </p:sp>
      <p:sp>
        <p:nvSpPr>
          <p:cNvPr id="10" name="Text Placeholder 8"/>
          <p:cNvSpPr>
            <a:spLocks noGrp="1"/>
          </p:cNvSpPr>
          <p:nvPr>
            <p:ph type="body" sz="quarter" idx="22"/>
          </p:nvPr>
        </p:nvSpPr>
        <p:spPr>
          <a:xfrm>
            <a:off x="8126396" y="1659145"/>
            <a:ext cx="3563955" cy="398256"/>
          </a:xfrm>
        </p:spPr>
        <p:txBody>
          <a:bodyPr/>
          <a:lstStyle/>
          <a:p>
            <a:pPr lvl="0"/>
            <a:r>
              <a:rPr lang="en-US" noProof="0"/>
              <a:t>Click to edit Master text styles</a:t>
            </a:r>
          </a:p>
        </p:txBody>
      </p:sp>
      <p:sp>
        <p:nvSpPr>
          <p:cNvPr id="12" name="Text Placeholder 7"/>
          <p:cNvSpPr>
            <a:spLocks noGrp="1"/>
          </p:cNvSpPr>
          <p:nvPr>
            <p:ph type="body" sz="quarter" idx="23"/>
          </p:nvPr>
        </p:nvSpPr>
        <p:spPr>
          <a:xfrm>
            <a:off x="501649" y="6121014"/>
            <a:ext cx="11165419" cy="260737"/>
          </a:xfrm>
        </p:spPr>
        <p:txBody>
          <a:bodyPr>
            <a:normAutofit/>
          </a:bodyPr>
          <a:lstStyle>
            <a:lvl1pPr>
              <a:spcAft>
                <a:spcPts val="0"/>
              </a:spcAft>
              <a:defRPr sz="900"/>
            </a:lvl1pPr>
          </a:lstStyle>
          <a:p>
            <a:pPr lvl="0"/>
            <a:r>
              <a:rPr lang="en-US" noProof="0"/>
              <a:t>Click to edit Master text styles</a:t>
            </a:r>
          </a:p>
        </p:txBody>
      </p:sp>
    </p:spTree>
    <p:extLst>
      <p:ext uri="{BB962C8B-B14F-4D97-AF65-F5344CB8AC3E}">
        <p14:creationId xmlns:p14="http://schemas.microsoft.com/office/powerpoint/2010/main" val="2004240935"/>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2 columns of text">
    <p:spTree>
      <p:nvGrpSpPr>
        <p:cNvPr id="1" name=""/>
        <p:cNvGrpSpPr/>
        <p:nvPr/>
      </p:nvGrpSpPr>
      <p:grpSpPr>
        <a:xfrm>
          <a:off x="0" y="0"/>
          <a:ext cx="0" cy="0"/>
          <a:chOff x="0" y="0"/>
          <a:chExt cx="0" cy="0"/>
        </a:xfrm>
      </p:grpSpPr>
      <p:sp>
        <p:nvSpPr>
          <p:cNvPr id="14" name="Title Placeholder 1"/>
          <p:cNvSpPr>
            <a:spLocks noGrp="1"/>
          </p:cNvSpPr>
          <p:nvPr>
            <p:ph type="title" hasCustomPrompt="1"/>
          </p:nvPr>
        </p:nvSpPr>
        <p:spPr>
          <a:xfrm>
            <a:off x="501651" y="317500"/>
            <a:ext cx="11202669" cy="698501"/>
          </a:xfrm>
          <a:prstGeom prst="rect">
            <a:avLst/>
          </a:prstGeom>
        </p:spPr>
        <p:txBody>
          <a:bodyPr vert="horz" lIns="0" tIns="0" rIns="0" bIns="0" rtlCol="0" anchor="t" anchorCtr="0">
            <a:noAutofit/>
          </a:bodyPr>
          <a:lstStyle>
            <a:lvl1pPr>
              <a:defRPr/>
            </a:lvl1pPr>
          </a:lstStyle>
          <a:p>
            <a:r>
              <a:rPr lang="en-US" dirty="0"/>
              <a:t>Click to add title</a:t>
            </a:r>
          </a:p>
        </p:txBody>
      </p:sp>
      <p:sp>
        <p:nvSpPr>
          <p:cNvPr id="9" name="Text Placeholder 8"/>
          <p:cNvSpPr>
            <a:spLocks noGrp="1"/>
          </p:cNvSpPr>
          <p:nvPr>
            <p:ph type="body" sz="quarter" idx="13" hasCustomPrompt="1"/>
          </p:nvPr>
        </p:nvSpPr>
        <p:spPr>
          <a:xfrm>
            <a:off x="501651" y="651600"/>
            <a:ext cx="11202669" cy="757255"/>
          </a:xfrm>
          <a:prstGeom prst="rect">
            <a:avLst/>
          </a:prstGeom>
        </p:spPr>
        <p:txBody>
          <a:bodyPr lIns="0" tIns="0" rIns="0" bIns="0">
            <a:noAutofit/>
          </a:bodyPr>
          <a:lstStyle>
            <a:lvl1pPr marL="0" indent="0">
              <a:buNone/>
              <a:defRPr sz="1800" b="0">
                <a:solidFill>
                  <a:srgbClr val="575757"/>
                </a:solidFill>
              </a:defRPr>
            </a:lvl1pPr>
          </a:lstStyle>
          <a:p>
            <a:pPr lvl="0"/>
            <a:r>
              <a:rPr lang="en-US" dirty="0"/>
              <a:t>Click to add subtitle</a:t>
            </a:r>
          </a:p>
        </p:txBody>
      </p:sp>
      <p:sp>
        <p:nvSpPr>
          <p:cNvPr id="13" name="Content Placeholder 3"/>
          <p:cNvSpPr>
            <a:spLocks noGrp="1"/>
          </p:cNvSpPr>
          <p:nvPr>
            <p:ph sz="quarter" idx="10"/>
          </p:nvPr>
        </p:nvSpPr>
        <p:spPr>
          <a:xfrm>
            <a:off x="501651" y="1665289"/>
            <a:ext cx="5305579" cy="4716461"/>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5" name="Content Placeholder 3"/>
          <p:cNvSpPr>
            <a:spLocks noGrp="1"/>
          </p:cNvSpPr>
          <p:nvPr>
            <p:ph sz="quarter" idx="20"/>
          </p:nvPr>
        </p:nvSpPr>
        <p:spPr>
          <a:xfrm>
            <a:off x="6381539" y="1665289"/>
            <a:ext cx="5322781" cy="4716461"/>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3588375647"/>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2 columns - large">
    <p:spTree>
      <p:nvGrpSpPr>
        <p:cNvPr id="1" name=""/>
        <p:cNvGrpSpPr/>
        <p:nvPr/>
      </p:nvGrpSpPr>
      <p:grpSpPr>
        <a:xfrm>
          <a:off x="0" y="0"/>
          <a:ext cx="0" cy="0"/>
          <a:chOff x="0" y="0"/>
          <a:chExt cx="0" cy="0"/>
        </a:xfrm>
      </p:grpSpPr>
      <p:sp>
        <p:nvSpPr>
          <p:cNvPr id="7" name="Text Placeholder 8"/>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dirty="0"/>
              <a:t>Click to add subtitle</a:t>
            </a:r>
          </a:p>
        </p:txBody>
      </p:sp>
      <p:sp>
        <p:nvSpPr>
          <p:cNvPr id="8" name="Title Placeholder 1"/>
          <p:cNvSpPr>
            <a:spLocks noGrp="1"/>
          </p:cNvSpPr>
          <p:nvPr>
            <p:ph type="title" hasCustomPrompt="1"/>
          </p:nvPr>
        </p:nvSpPr>
        <p:spPr>
          <a:xfrm>
            <a:off x="501650" y="317500"/>
            <a:ext cx="11188700" cy="698500"/>
          </a:xfrm>
          <a:prstGeom prst="rect">
            <a:avLst/>
          </a:prstGeom>
        </p:spPr>
        <p:txBody>
          <a:bodyPr vert="horz" lIns="0" tIns="0" rIns="0" bIns="0" rtlCol="0" anchor="t" anchorCtr="0">
            <a:noAutofit/>
          </a:bodyPr>
          <a:lstStyle>
            <a:lvl1pPr>
              <a:defRPr/>
            </a:lvl1pPr>
          </a:lstStyle>
          <a:p>
            <a:r>
              <a:rPr lang="en-US" dirty="0"/>
              <a:t>Click to add title</a:t>
            </a:r>
          </a:p>
        </p:txBody>
      </p:sp>
      <p:sp>
        <p:nvSpPr>
          <p:cNvPr id="11" name="Content Placeholder 3"/>
          <p:cNvSpPr>
            <a:spLocks noGrp="1"/>
          </p:cNvSpPr>
          <p:nvPr>
            <p:ph sz="quarter" idx="10"/>
          </p:nvPr>
        </p:nvSpPr>
        <p:spPr>
          <a:xfrm>
            <a:off x="501650" y="1665289"/>
            <a:ext cx="5305580" cy="4716461"/>
          </a:xfrm>
          <a:prstGeom prst="rect">
            <a:avLst/>
          </a:prstGeom>
        </p:spPr>
        <p:txBody>
          <a:bodyPr>
            <a:normAutofit/>
          </a:bodyPr>
          <a:lstStyle>
            <a:lvl1pPr>
              <a:tabLst>
                <a:tab pos="5029200" algn="r"/>
              </a:tabLst>
              <a:defRPr sz="1600"/>
            </a:lvl1pPr>
            <a:lvl2pPr>
              <a:tabLst>
                <a:tab pos="5029200" algn="r"/>
              </a:tabLst>
              <a:defRPr sz="1600"/>
            </a:lvl2pPr>
            <a:lvl3pPr>
              <a:tabLst>
                <a:tab pos="5029200" algn="r"/>
              </a:tabLst>
              <a:defRPr sz="1600"/>
            </a:lvl3pPr>
            <a:lvl4pPr>
              <a:tabLst>
                <a:tab pos="5029200" algn="r"/>
              </a:tabLst>
              <a:defRPr sz="1600"/>
            </a:lvl4pPr>
            <a:lvl5pPr>
              <a:tabLst>
                <a:tab pos="5029200" algn="r"/>
              </a:tabLst>
              <a:defRPr baseline="0"/>
            </a:lvl5pPr>
            <a:lvl6pPr>
              <a:defRPr sz="1600"/>
            </a:lvl6pPr>
            <a:lvl7pPr>
              <a:defRPr sz="1600"/>
            </a:lvl7pPr>
            <a:lvl8pPr>
              <a:defRPr sz="1600"/>
            </a:lvl8pPr>
            <a:lvl9pPr>
              <a:defRPr sz="16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3" name="Content Placeholder 3"/>
          <p:cNvSpPr>
            <a:spLocks noGrp="1"/>
          </p:cNvSpPr>
          <p:nvPr>
            <p:ph sz="quarter" idx="20"/>
          </p:nvPr>
        </p:nvSpPr>
        <p:spPr>
          <a:xfrm>
            <a:off x="6383999" y="1665289"/>
            <a:ext cx="5306351" cy="4716461"/>
          </a:xfrm>
          <a:prstGeom prst="rect">
            <a:avLst/>
          </a:prstGeom>
        </p:spPr>
        <p:txBody>
          <a:bodyPr>
            <a:normAutofit/>
          </a:bodyPr>
          <a:lstStyle>
            <a:lvl1pPr>
              <a:tabLst>
                <a:tab pos="5029200" algn="r"/>
              </a:tabLst>
              <a:defRPr sz="1600"/>
            </a:lvl1pPr>
            <a:lvl2pPr>
              <a:tabLst>
                <a:tab pos="5029200" algn="r"/>
              </a:tabLst>
              <a:defRPr sz="1600"/>
            </a:lvl2pPr>
            <a:lvl3pPr>
              <a:tabLst>
                <a:tab pos="5029200" algn="r"/>
              </a:tabLst>
              <a:defRPr sz="1600"/>
            </a:lvl3pPr>
            <a:lvl4pPr>
              <a:tabLst>
                <a:tab pos="5029200" algn="r"/>
              </a:tabLst>
              <a:defRPr sz="1600"/>
            </a:lvl4pPr>
            <a:lvl5pPr>
              <a:tabLst>
                <a:tab pos="5029200" algn="r"/>
              </a:tabLst>
              <a:defRPr baseline="0"/>
            </a:lvl5pPr>
            <a:lvl6pPr>
              <a:defRPr sz="1600"/>
            </a:lvl6pPr>
            <a:lvl7pPr>
              <a:defRPr sz="1600"/>
            </a:lvl7pPr>
            <a:lvl8pPr>
              <a:defRPr sz="1600"/>
            </a:lvl8pPr>
            <a:lvl9pPr>
              <a:defRPr sz="16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1772979531"/>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Text and chart">
    <p:spTree>
      <p:nvGrpSpPr>
        <p:cNvPr id="1" name=""/>
        <p:cNvGrpSpPr/>
        <p:nvPr/>
      </p:nvGrpSpPr>
      <p:grpSpPr>
        <a:xfrm>
          <a:off x="0" y="0"/>
          <a:ext cx="0" cy="0"/>
          <a:chOff x="0" y="0"/>
          <a:chExt cx="0" cy="0"/>
        </a:xfrm>
      </p:grpSpPr>
      <p:sp>
        <p:nvSpPr>
          <p:cNvPr id="10" name="Content Placeholder 3"/>
          <p:cNvSpPr>
            <a:spLocks noGrp="1"/>
          </p:cNvSpPr>
          <p:nvPr>
            <p:ph sz="quarter" idx="10"/>
          </p:nvPr>
        </p:nvSpPr>
        <p:spPr>
          <a:xfrm>
            <a:off x="501652" y="1665289"/>
            <a:ext cx="5355165" cy="4455725"/>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3" name="Chart Placeholder 2"/>
          <p:cNvSpPr>
            <a:spLocks noGrp="1"/>
          </p:cNvSpPr>
          <p:nvPr>
            <p:ph type="chart" sz="quarter" idx="21"/>
          </p:nvPr>
        </p:nvSpPr>
        <p:spPr>
          <a:xfrm>
            <a:off x="6341223" y="2125013"/>
            <a:ext cx="5349128" cy="3996000"/>
          </a:xfrm>
        </p:spPr>
        <p:txBody>
          <a:bodyPr/>
          <a:lstStyle/>
          <a:p>
            <a:r>
              <a:rPr lang="en-US" noProof="0"/>
              <a:t>Click icon to add chart</a:t>
            </a:r>
            <a:endParaRPr lang="en-US" noProof="0" dirty="0"/>
          </a:p>
        </p:txBody>
      </p:sp>
      <p:sp>
        <p:nvSpPr>
          <p:cNvPr id="6" name="Text Placeholder 5"/>
          <p:cNvSpPr>
            <a:spLocks noGrp="1"/>
          </p:cNvSpPr>
          <p:nvPr>
            <p:ph type="body" sz="quarter" idx="22"/>
          </p:nvPr>
        </p:nvSpPr>
        <p:spPr>
          <a:xfrm>
            <a:off x="6341223" y="1665288"/>
            <a:ext cx="5349128" cy="420687"/>
          </a:xfrm>
        </p:spPr>
        <p:txBody>
          <a:bodyPr/>
          <a:lstStyle/>
          <a:p>
            <a:pPr lvl="0"/>
            <a:r>
              <a:rPr lang="en-US" noProof="0"/>
              <a:t>Click to edit Master text styles</a:t>
            </a:r>
          </a:p>
        </p:txBody>
      </p:sp>
      <p:sp>
        <p:nvSpPr>
          <p:cNvPr id="11" name="Text Placeholder 8"/>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dirty="0"/>
              <a:t>Click to add subtitle</a:t>
            </a:r>
          </a:p>
        </p:txBody>
      </p:sp>
      <p:sp>
        <p:nvSpPr>
          <p:cNvPr id="13" name="Title Placeholder 1"/>
          <p:cNvSpPr>
            <a:spLocks noGrp="1"/>
          </p:cNvSpPr>
          <p:nvPr>
            <p:ph type="title" hasCustomPrompt="1"/>
          </p:nvPr>
        </p:nvSpPr>
        <p:spPr>
          <a:xfrm>
            <a:off x="501650" y="317500"/>
            <a:ext cx="11188700" cy="698501"/>
          </a:xfrm>
          <a:prstGeom prst="rect">
            <a:avLst/>
          </a:prstGeom>
        </p:spPr>
        <p:txBody>
          <a:bodyPr vert="horz" lIns="0" tIns="0" rIns="0" bIns="0" rtlCol="0" anchor="t" anchorCtr="0">
            <a:noAutofit/>
          </a:bodyPr>
          <a:lstStyle>
            <a:lvl1pPr>
              <a:defRPr/>
            </a:lvl1pPr>
          </a:lstStyle>
          <a:p>
            <a:r>
              <a:rPr lang="en-US" dirty="0"/>
              <a:t>Click to add title</a:t>
            </a:r>
          </a:p>
        </p:txBody>
      </p:sp>
      <p:sp>
        <p:nvSpPr>
          <p:cNvPr id="15" name="Text Placeholder 7"/>
          <p:cNvSpPr>
            <a:spLocks noGrp="1"/>
          </p:cNvSpPr>
          <p:nvPr>
            <p:ph type="body" sz="quarter" idx="23"/>
          </p:nvPr>
        </p:nvSpPr>
        <p:spPr>
          <a:xfrm>
            <a:off x="501650" y="6121014"/>
            <a:ext cx="11188700" cy="260737"/>
          </a:xfrm>
        </p:spPr>
        <p:txBody>
          <a:bodyPr>
            <a:normAutofit/>
          </a:bodyPr>
          <a:lstStyle>
            <a:lvl1pPr>
              <a:spcAft>
                <a:spcPts val="0"/>
              </a:spcAft>
              <a:defRPr sz="1100"/>
            </a:lvl1pPr>
          </a:lstStyle>
          <a:p>
            <a:pPr lvl="0"/>
            <a:r>
              <a:rPr lang="en-US"/>
              <a:t>Click to edit Master text styles</a:t>
            </a:r>
          </a:p>
        </p:txBody>
      </p:sp>
    </p:spTree>
    <p:extLst>
      <p:ext uri="{BB962C8B-B14F-4D97-AF65-F5344CB8AC3E}">
        <p14:creationId xmlns:p14="http://schemas.microsoft.com/office/powerpoint/2010/main" val="2139412165"/>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2 chart">
    <p:spTree>
      <p:nvGrpSpPr>
        <p:cNvPr id="1" name=""/>
        <p:cNvGrpSpPr/>
        <p:nvPr/>
      </p:nvGrpSpPr>
      <p:grpSpPr>
        <a:xfrm>
          <a:off x="0" y="0"/>
          <a:ext cx="0" cy="0"/>
          <a:chOff x="0" y="0"/>
          <a:chExt cx="0" cy="0"/>
        </a:xfrm>
      </p:grpSpPr>
      <p:sp>
        <p:nvSpPr>
          <p:cNvPr id="3" name="Chart Placeholder 2"/>
          <p:cNvSpPr>
            <a:spLocks noGrp="1"/>
          </p:cNvSpPr>
          <p:nvPr>
            <p:ph type="chart" sz="quarter" idx="21"/>
          </p:nvPr>
        </p:nvSpPr>
        <p:spPr>
          <a:xfrm>
            <a:off x="6341221" y="2125013"/>
            <a:ext cx="5349129" cy="3996000"/>
          </a:xfrm>
        </p:spPr>
        <p:txBody>
          <a:bodyPr/>
          <a:lstStyle/>
          <a:p>
            <a:r>
              <a:rPr lang="en-US"/>
              <a:t>Click icon to add chart</a:t>
            </a:r>
            <a:endParaRPr lang="en-GB" dirty="0"/>
          </a:p>
        </p:txBody>
      </p:sp>
      <p:sp>
        <p:nvSpPr>
          <p:cNvPr id="6" name="Text Placeholder 5"/>
          <p:cNvSpPr>
            <a:spLocks noGrp="1"/>
          </p:cNvSpPr>
          <p:nvPr>
            <p:ph type="body" sz="quarter" idx="22"/>
          </p:nvPr>
        </p:nvSpPr>
        <p:spPr>
          <a:xfrm>
            <a:off x="6341222" y="1665288"/>
            <a:ext cx="5349129" cy="420687"/>
          </a:xfrm>
        </p:spPr>
        <p:txBody>
          <a:bodyPr/>
          <a:lstStyle/>
          <a:p>
            <a:pPr lvl="0"/>
            <a:r>
              <a:rPr lang="en-US" noProof="0"/>
              <a:t>Click to edit Master text styles</a:t>
            </a:r>
          </a:p>
        </p:txBody>
      </p:sp>
      <p:sp>
        <p:nvSpPr>
          <p:cNvPr id="11" name="Text Placeholder 8"/>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dirty="0"/>
              <a:t>Click to add subtitle</a:t>
            </a:r>
          </a:p>
        </p:txBody>
      </p:sp>
      <p:sp>
        <p:nvSpPr>
          <p:cNvPr id="13" name="Title Placeholder 1"/>
          <p:cNvSpPr>
            <a:spLocks noGrp="1"/>
          </p:cNvSpPr>
          <p:nvPr>
            <p:ph type="title" hasCustomPrompt="1"/>
          </p:nvPr>
        </p:nvSpPr>
        <p:spPr>
          <a:xfrm>
            <a:off x="501650" y="317500"/>
            <a:ext cx="11188700" cy="698501"/>
          </a:xfrm>
          <a:prstGeom prst="rect">
            <a:avLst/>
          </a:prstGeom>
        </p:spPr>
        <p:txBody>
          <a:bodyPr vert="horz" lIns="0" tIns="0" rIns="0" bIns="0" rtlCol="0" anchor="t" anchorCtr="0">
            <a:noAutofit/>
          </a:bodyPr>
          <a:lstStyle>
            <a:lvl1pPr>
              <a:defRPr/>
            </a:lvl1pPr>
          </a:lstStyle>
          <a:p>
            <a:r>
              <a:rPr lang="en-US" dirty="0"/>
              <a:t>Click to add title</a:t>
            </a:r>
          </a:p>
        </p:txBody>
      </p:sp>
      <p:sp>
        <p:nvSpPr>
          <p:cNvPr id="15" name="Text Placeholder 7"/>
          <p:cNvSpPr>
            <a:spLocks noGrp="1"/>
          </p:cNvSpPr>
          <p:nvPr>
            <p:ph type="body" sz="quarter" idx="23"/>
          </p:nvPr>
        </p:nvSpPr>
        <p:spPr>
          <a:xfrm>
            <a:off x="501649" y="6121014"/>
            <a:ext cx="11165419" cy="260737"/>
          </a:xfrm>
        </p:spPr>
        <p:txBody>
          <a:bodyPr>
            <a:normAutofit/>
          </a:bodyPr>
          <a:lstStyle>
            <a:lvl1pPr>
              <a:spcAft>
                <a:spcPts val="0"/>
              </a:spcAft>
              <a:defRPr sz="1100"/>
            </a:lvl1pPr>
          </a:lstStyle>
          <a:p>
            <a:pPr lvl="0"/>
            <a:r>
              <a:rPr lang="en-US"/>
              <a:t>Click to edit Master text styles</a:t>
            </a:r>
          </a:p>
        </p:txBody>
      </p:sp>
      <p:sp>
        <p:nvSpPr>
          <p:cNvPr id="9" name="Chart Placeholder 2"/>
          <p:cNvSpPr>
            <a:spLocks noGrp="1"/>
          </p:cNvSpPr>
          <p:nvPr>
            <p:ph type="chart" sz="quarter" idx="24"/>
          </p:nvPr>
        </p:nvSpPr>
        <p:spPr>
          <a:xfrm>
            <a:off x="501651" y="2125013"/>
            <a:ext cx="5339063" cy="3996000"/>
          </a:xfrm>
        </p:spPr>
        <p:txBody>
          <a:bodyPr/>
          <a:lstStyle/>
          <a:p>
            <a:r>
              <a:rPr lang="en-US"/>
              <a:t>Click icon to add chart</a:t>
            </a:r>
            <a:endParaRPr lang="en-GB" dirty="0"/>
          </a:p>
        </p:txBody>
      </p:sp>
      <p:sp>
        <p:nvSpPr>
          <p:cNvPr id="12" name="Text Placeholder 5"/>
          <p:cNvSpPr>
            <a:spLocks noGrp="1"/>
          </p:cNvSpPr>
          <p:nvPr>
            <p:ph type="body" sz="quarter" idx="25"/>
          </p:nvPr>
        </p:nvSpPr>
        <p:spPr>
          <a:xfrm>
            <a:off x="501649" y="1665288"/>
            <a:ext cx="5339064" cy="420687"/>
          </a:xfrm>
        </p:spPr>
        <p:txBody>
          <a:bodyPr/>
          <a:lstStyle/>
          <a:p>
            <a:pPr lvl="0"/>
            <a:r>
              <a:rPr lang="en-US" noProof="0"/>
              <a:t>Click to edit Master text styles</a:t>
            </a:r>
          </a:p>
        </p:txBody>
      </p:sp>
    </p:spTree>
    <p:extLst>
      <p:ext uri="{BB962C8B-B14F-4D97-AF65-F5344CB8AC3E}">
        <p14:creationId xmlns:p14="http://schemas.microsoft.com/office/powerpoint/2010/main" val="4247615399"/>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2 column content">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501652" y="317500"/>
            <a:ext cx="11188699" cy="698501"/>
          </a:xfrm>
          <a:prstGeom prst="rect">
            <a:avLst/>
          </a:prstGeom>
        </p:spPr>
        <p:txBody>
          <a:bodyPr vert="horz" lIns="0" tIns="0" rIns="0" bIns="0" rtlCol="0" anchor="t" anchorCtr="0">
            <a:noAutofit/>
          </a:bodyPr>
          <a:lstStyle>
            <a:lvl1pPr>
              <a:defRPr/>
            </a:lvl1pPr>
          </a:lstStyle>
          <a:p>
            <a:r>
              <a:rPr lang="en-US" dirty="0"/>
              <a:t>Click to add title</a:t>
            </a:r>
          </a:p>
        </p:txBody>
      </p:sp>
      <p:sp>
        <p:nvSpPr>
          <p:cNvPr id="6" name="Content Placeholder 3"/>
          <p:cNvSpPr>
            <a:spLocks noGrp="1"/>
          </p:cNvSpPr>
          <p:nvPr>
            <p:ph sz="quarter" idx="10"/>
          </p:nvPr>
        </p:nvSpPr>
        <p:spPr>
          <a:xfrm>
            <a:off x="501650" y="1665289"/>
            <a:ext cx="4431857" cy="4716463"/>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8" name="Content Placeholder 3"/>
          <p:cNvSpPr>
            <a:spLocks noGrp="1"/>
          </p:cNvSpPr>
          <p:nvPr>
            <p:ph sz="quarter" idx="16"/>
          </p:nvPr>
        </p:nvSpPr>
        <p:spPr>
          <a:xfrm>
            <a:off x="5450349" y="1700214"/>
            <a:ext cx="6240000" cy="4681537"/>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9" name="Text Placeholder 8"/>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dirty="0"/>
              <a:t>Click to add subtitle</a:t>
            </a:r>
          </a:p>
        </p:txBody>
      </p:sp>
    </p:spTree>
    <p:extLst>
      <p:ext uri="{BB962C8B-B14F-4D97-AF65-F5344CB8AC3E}">
        <p14:creationId xmlns:p14="http://schemas.microsoft.com/office/powerpoint/2010/main" val="3118475925"/>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2 content with quote ">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501651" y="317500"/>
            <a:ext cx="11188700" cy="698500"/>
          </a:xfrm>
          <a:prstGeom prst="rect">
            <a:avLst/>
          </a:prstGeom>
        </p:spPr>
        <p:txBody>
          <a:bodyPr vert="horz" lIns="0" tIns="0" rIns="0" bIns="0" rtlCol="0" anchor="t" anchorCtr="0">
            <a:noAutofit/>
          </a:bodyPr>
          <a:lstStyle>
            <a:lvl1pPr>
              <a:defRPr/>
            </a:lvl1pPr>
          </a:lstStyle>
          <a:p>
            <a:r>
              <a:rPr lang="en-US" dirty="0"/>
              <a:t>Click to add title</a:t>
            </a:r>
          </a:p>
        </p:txBody>
      </p:sp>
      <p:sp>
        <p:nvSpPr>
          <p:cNvPr id="6" name="Content Placeholder 3"/>
          <p:cNvSpPr>
            <a:spLocks noGrp="1"/>
          </p:cNvSpPr>
          <p:nvPr>
            <p:ph sz="quarter" idx="10"/>
          </p:nvPr>
        </p:nvSpPr>
        <p:spPr>
          <a:xfrm>
            <a:off x="7577882" y="1658680"/>
            <a:ext cx="4112468" cy="4723072"/>
          </a:xfrm>
          <a:prstGeom prst="rect">
            <a:avLst/>
          </a:prstGeom>
        </p:spPr>
        <p:txBody>
          <a:bodyPr>
            <a:normAutofit/>
          </a:bodyPr>
          <a:lstStyle>
            <a:lvl1pPr>
              <a:tabLst>
                <a:tab pos="5029200" algn="r"/>
              </a:tabLst>
              <a:defRPr sz="2100">
                <a:solidFill>
                  <a:schemeClr val="accent3"/>
                </a:solidFill>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Click to edit Master text styles</a:t>
            </a:r>
          </a:p>
        </p:txBody>
      </p:sp>
      <p:sp>
        <p:nvSpPr>
          <p:cNvPr id="8" name="Content Placeholder 3"/>
          <p:cNvSpPr>
            <a:spLocks noGrp="1"/>
          </p:cNvSpPr>
          <p:nvPr>
            <p:ph sz="quarter" idx="16"/>
          </p:nvPr>
        </p:nvSpPr>
        <p:spPr>
          <a:xfrm>
            <a:off x="501651" y="1665288"/>
            <a:ext cx="6506348" cy="4716462"/>
          </a:xfrm>
          <a:prstGeom prst="rect">
            <a:avLst/>
          </a:prstGeom>
        </p:spPr>
        <p:txBody>
          <a:bodyPr/>
          <a:lstStyle>
            <a:lvl1pPr>
              <a:tabLst>
                <a:tab pos="5029200" algn="r"/>
              </a:tabLst>
              <a:defRPr/>
            </a:lvl1pPr>
            <a:lvl2pPr>
              <a:tabLst>
                <a:tab pos="5029200" algn="r"/>
              </a:tabLst>
              <a:defRPr/>
            </a:lvl2pPr>
            <a:lvl3pPr>
              <a:tabLst>
                <a:tab pos="5029200" algn="r"/>
              </a:tabLst>
              <a:defRPr/>
            </a:lvl3pPr>
            <a:lvl4pPr>
              <a:tabLst>
                <a:tab pos="5029200" algn="r"/>
              </a:tabLst>
              <a:defRPr/>
            </a:lvl4pPr>
            <a:lvl5pPr>
              <a:tabLst>
                <a:tab pos="5029200" algn="r"/>
              </a:tabLst>
              <a:defRPr baseline="0"/>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9" name="Text Placeholder 8"/>
          <p:cNvSpPr>
            <a:spLocks noGrp="1"/>
          </p:cNvSpPr>
          <p:nvPr>
            <p:ph type="body" sz="quarter" idx="13" hasCustomPrompt="1"/>
          </p:nvPr>
        </p:nvSpPr>
        <p:spPr>
          <a:xfrm>
            <a:off x="501652" y="651600"/>
            <a:ext cx="11188699" cy="757255"/>
          </a:xfrm>
          <a:prstGeom prst="rect">
            <a:avLst/>
          </a:prstGeom>
        </p:spPr>
        <p:txBody>
          <a:bodyPr lIns="0" tIns="0" rIns="0" bIns="0">
            <a:noAutofit/>
          </a:bodyPr>
          <a:lstStyle>
            <a:lvl1pPr marL="0" indent="0">
              <a:buNone/>
              <a:defRPr sz="1800" b="0">
                <a:solidFill>
                  <a:srgbClr val="575757"/>
                </a:solidFill>
              </a:defRPr>
            </a:lvl1pPr>
          </a:lstStyle>
          <a:p>
            <a:pPr lvl="0"/>
            <a:r>
              <a:rPr lang="en-US" dirty="0"/>
              <a:t>Click to add subtitle</a:t>
            </a:r>
          </a:p>
        </p:txBody>
      </p:sp>
    </p:spTree>
    <p:extLst>
      <p:ext uri="{BB962C8B-B14F-4D97-AF65-F5344CB8AC3E}">
        <p14:creationId xmlns:p14="http://schemas.microsoft.com/office/powerpoint/2010/main" val="564040549"/>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_Title Slide - White">
    <p:spTree>
      <p:nvGrpSpPr>
        <p:cNvPr id="1" name=""/>
        <p:cNvGrpSpPr/>
        <p:nvPr/>
      </p:nvGrpSpPr>
      <p:grpSpPr>
        <a:xfrm>
          <a:off x="0" y="0"/>
          <a:ext cx="0" cy="0"/>
          <a:chOff x="0" y="0"/>
          <a:chExt cx="0" cy="0"/>
        </a:xfrm>
      </p:grpSpPr>
      <p:sp>
        <p:nvSpPr>
          <p:cNvPr id="9" name="Picture Placeholder 8"/>
          <p:cNvSpPr>
            <a:spLocks noGrp="1" noChangeAspect="1"/>
          </p:cNvSpPr>
          <p:nvPr>
            <p:ph type="pic" sz="quarter" idx="11"/>
          </p:nvPr>
        </p:nvSpPr>
        <p:spPr>
          <a:xfrm>
            <a:off x="2489813" y="987552"/>
            <a:ext cx="7200000" cy="4934403"/>
          </a:xfrm>
          <a:prstGeom prst="rect">
            <a:avLst/>
          </a:prstGeom>
        </p:spPr>
        <p:txBody>
          <a:bodyPr/>
          <a:lstStyle>
            <a:lvl1pPr>
              <a:defRPr>
                <a:solidFill>
                  <a:schemeClr val="bg1"/>
                </a:solidFill>
              </a:defRPr>
            </a:lvl1pPr>
          </a:lstStyle>
          <a:p>
            <a:r>
              <a:rPr lang="en-US"/>
              <a:t>Click icon to add picture</a:t>
            </a:r>
            <a:endParaRPr lang="en-GB"/>
          </a:p>
        </p:txBody>
      </p:sp>
      <p:sp>
        <p:nvSpPr>
          <p:cNvPr id="2" name="Title 1"/>
          <p:cNvSpPr>
            <a:spLocks noGrp="1"/>
          </p:cNvSpPr>
          <p:nvPr>
            <p:ph type="ctrTitle"/>
          </p:nvPr>
        </p:nvSpPr>
        <p:spPr bwMode="gray">
          <a:xfrm>
            <a:off x="501651" y="5549440"/>
            <a:ext cx="5594349" cy="324000"/>
          </a:xfrm>
        </p:spPr>
        <p:txBody>
          <a:bodyPr anchor="t" anchorCtr="0">
            <a:noAutofit/>
          </a:bodyPr>
          <a:lstStyle>
            <a:lvl1pPr algn="l">
              <a:lnSpc>
                <a:spcPct val="100000"/>
              </a:lnSpc>
              <a:defRPr sz="2100" b="1">
                <a:solidFill>
                  <a:schemeClr val="bg1"/>
                </a:solidFill>
                <a:latin typeface="+mj-lt"/>
                <a:ea typeface="Open Sans" panose="020B0606030504020204" pitchFamily="34" charset="0"/>
                <a:cs typeface="Calibri" panose="020F0502020204030204" pitchFamily="34" charset="0"/>
              </a:defRPr>
            </a:lvl1pPr>
          </a:lstStyle>
          <a:p>
            <a:r>
              <a:rPr lang="en-US" noProof="0"/>
              <a:t>Click to edit Master title style</a:t>
            </a:r>
            <a:endParaRPr lang="en-US" noProof="0" dirty="0"/>
          </a:p>
        </p:txBody>
      </p:sp>
      <p:sp>
        <p:nvSpPr>
          <p:cNvPr id="3" name="Subtitle 2"/>
          <p:cNvSpPr>
            <a:spLocks noGrp="1"/>
          </p:cNvSpPr>
          <p:nvPr>
            <p:ph type="subTitle" idx="1"/>
          </p:nvPr>
        </p:nvSpPr>
        <p:spPr bwMode="gray">
          <a:xfrm>
            <a:off x="501651" y="5864230"/>
            <a:ext cx="5594348" cy="505645"/>
          </a:xfrm>
          <a:prstGeom prst="rect">
            <a:avLst/>
          </a:prstGeom>
        </p:spPr>
        <p:txBody>
          <a:bodyPr lIns="0" tIns="0" rIns="0" bIns="0">
            <a:noAutofit/>
          </a:bodyPr>
          <a:lstStyle>
            <a:lvl1pPr marL="0" indent="0" algn="l">
              <a:lnSpc>
                <a:spcPct val="100000"/>
              </a:lnSpc>
              <a:spcAft>
                <a:spcPts val="0"/>
              </a:spcAft>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US" noProof="0" dirty="0"/>
          </a:p>
        </p:txBody>
      </p:sp>
      <p:sp>
        <p:nvSpPr>
          <p:cNvPr id="5" name="Text Placeholder 4"/>
          <p:cNvSpPr>
            <a:spLocks noGrp="1"/>
          </p:cNvSpPr>
          <p:nvPr>
            <p:ph type="body" sz="quarter" idx="10"/>
          </p:nvPr>
        </p:nvSpPr>
        <p:spPr>
          <a:xfrm>
            <a:off x="501651" y="6381750"/>
            <a:ext cx="5594349" cy="298450"/>
          </a:xfrm>
          <a:prstGeom prst="rect">
            <a:avLst/>
          </a:prstGeom>
        </p:spPr>
        <p:txBody>
          <a:bodyPr>
            <a:normAutofit/>
          </a:bodyPr>
          <a:lstStyle>
            <a:lvl1pPr>
              <a:spcAft>
                <a:spcPts val="0"/>
              </a:spcAft>
              <a:defRPr sz="1300">
                <a:solidFill>
                  <a:schemeClr val="bg1"/>
                </a:solidFill>
                <a:latin typeface="Calibri" panose="020F0502020204030204" pitchFamily="34" charset="0"/>
                <a:cs typeface="Calibri" panose="020F050202020403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p:txBody>
      </p:sp>
      <p:pic>
        <p:nvPicPr>
          <p:cNvPr id="17" name="Picture 16">
            <a:extLst>
              <a:ext uri="{FF2B5EF4-FFF2-40B4-BE49-F238E27FC236}">
                <a16:creationId xmlns:a16="http://schemas.microsoft.com/office/drawing/2014/main" id="{6A2C19C2-B092-4A9C-921A-07C97C768DC9}"/>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2000" y="402641"/>
            <a:ext cx="5567680" cy="767305"/>
          </a:xfrm>
          <a:prstGeom prst="rect">
            <a:avLst/>
          </a:prstGeom>
          <a:noFill/>
          <a:ln>
            <a:noFill/>
          </a:ln>
        </p:spPr>
      </p:pic>
      <p:pic>
        <p:nvPicPr>
          <p:cNvPr id="18" name="Picture 17" descr="Graphical user interface, application&#10;&#10;Description automatically generated">
            <a:extLst>
              <a:ext uri="{FF2B5EF4-FFF2-40B4-BE49-F238E27FC236}">
                <a16:creationId xmlns:a16="http://schemas.microsoft.com/office/drawing/2014/main" id="{D577C173-7C7A-4DD0-9934-B1A1B695272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214315" y="322552"/>
            <a:ext cx="3738165" cy="927484"/>
          </a:xfrm>
          <a:prstGeom prst="rect">
            <a:avLst/>
          </a:prstGeom>
        </p:spPr>
      </p:pic>
    </p:spTree>
    <p:extLst>
      <p:ext uri="{BB962C8B-B14F-4D97-AF65-F5344CB8AC3E}">
        <p14:creationId xmlns:p14="http://schemas.microsoft.com/office/powerpoint/2010/main" val="1114404054"/>
      </p:ext>
    </p:extLst>
  </p:cSld>
  <p:clrMapOvr>
    <a:masterClrMapping/>
  </p:clrMapOvr>
  <p:transition>
    <p:fade/>
  </p:transition>
  <p:extLst>
    <p:ext uri="{DCECCB84-F9BA-43D5-87BE-67443E8EF086}">
      <p15:sldGuideLst xmlns:p15="http://schemas.microsoft.com/office/powerpoint/2012/main">
        <p15:guide id="1" orient="horz" pos="4088">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Team profile">
    <p:spTree>
      <p:nvGrpSpPr>
        <p:cNvPr id="1" name=""/>
        <p:cNvGrpSpPr/>
        <p:nvPr/>
      </p:nvGrpSpPr>
      <p:grpSpPr>
        <a:xfrm>
          <a:off x="0" y="0"/>
          <a:ext cx="0" cy="0"/>
          <a:chOff x="0" y="0"/>
          <a:chExt cx="0" cy="0"/>
        </a:xfrm>
      </p:grpSpPr>
      <p:sp>
        <p:nvSpPr>
          <p:cNvPr id="2" name="Title 1"/>
          <p:cNvSpPr>
            <a:spLocks noGrp="1"/>
          </p:cNvSpPr>
          <p:nvPr>
            <p:ph type="title"/>
          </p:nvPr>
        </p:nvSpPr>
        <p:spPr>
          <a:xfrm>
            <a:off x="501651" y="317500"/>
            <a:ext cx="11188700" cy="698500"/>
          </a:xfrm>
        </p:spPr>
        <p:txBody>
          <a:bodyPr/>
          <a:lstStyle/>
          <a:p>
            <a:r>
              <a:rPr lang="en-US"/>
              <a:t>Click to edit Master title style</a:t>
            </a:r>
            <a:endParaRPr lang="en-GB" dirty="0"/>
          </a:p>
        </p:txBody>
      </p:sp>
      <p:sp>
        <p:nvSpPr>
          <p:cNvPr id="4" name="Picture Placeholder 6"/>
          <p:cNvSpPr>
            <a:spLocks noGrp="1"/>
          </p:cNvSpPr>
          <p:nvPr>
            <p:ph type="pic" sz="quarter" idx="13"/>
          </p:nvPr>
        </p:nvSpPr>
        <p:spPr>
          <a:xfrm>
            <a:off x="501649" y="1700213"/>
            <a:ext cx="2712000" cy="1260000"/>
          </a:xfrm>
        </p:spPr>
        <p:txBody>
          <a:bodyPr lIns="0" tIns="0" rIns="0" bIns="0">
            <a:noAutofit/>
          </a:bodyPr>
          <a:lstStyle/>
          <a:p>
            <a:r>
              <a:rPr lang="en-US" noProof="0"/>
              <a:t>Click icon to add picture</a:t>
            </a:r>
            <a:endParaRPr lang="en-US" noProof="0" dirty="0"/>
          </a:p>
        </p:txBody>
      </p:sp>
      <p:sp>
        <p:nvSpPr>
          <p:cNvPr id="5" name="Picture Placeholder 6"/>
          <p:cNvSpPr>
            <a:spLocks noGrp="1"/>
          </p:cNvSpPr>
          <p:nvPr>
            <p:ph type="pic" sz="quarter" idx="14"/>
          </p:nvPr>
        </p:nvSpPr>
        <p:spPr>
          <a:xfrm>
            <a:off x="3327216" y="1700213"/>
            <a:ext cx="2712000" cy="1260000"/>
          </a:xfrm>
        </p:spPr>
        <p:txBody>
          <a:bodyPr lIns="0" tIns="0" rIns="0" bIns="0">
            <a:noAutofit/>
          </a:bodyPr>
          <a:lstStyle/>
          <a:p>
            <a:r>
              <a:rPr lang="en-US" noProof="0"/>
              <a:t>Click icon to add picture</a:t>
            </a:r>
            <a:endParaRPr lang="en-US" noProof="0" dirty="0"/>
          </a:p>
        </p:txBody>
      </p:sp>
      <p:sp>
        <p:nvSpPr>
          <p:cNvPr id="6" name="Picture Placeholder 6"/>
          <p:cNvSpPr>
            <a:spLocks noGrp="1"/>
          </p:cNvSpPr>
          <p:nvPr>
            <p:ph type="pic" sz="quarter" idx="15"/>
          </p:nvPr>
        </p:nvSpPr>
        <p:spPr>
          <a:xfrm>
            <a:off x="6152783" y="1700213"/>
            <a:ext cx="2712000" cy="1260000"/>
          </a:xfrm>
        </p:spPr>
        <p:txBody>
          <a:bodyPr lIns="0" tIns="0" rIns="0" bIns="0">
            <a:noAutofit/>
          </a:bodyPr>
          <a:lstStyle/>
          <a:p>
            <a:r>
              <a:rPr lang="en-US" noProof="0"/>
              <a:t>Click icon to add picture</a:t>
            </a:r>
            <a:endParaRPr lang="en-US" noProof="0" dirty="0"/>
          </a:p>
        </p:txBody>
      </p:sp>
      <p:sp>
        <p:nvSpPr>
          <p:cNvPr id="7" name="Picture Placeholder 6"/>
          <p:cNvSpPr>
            <a:spLocks noGrp="1"/>
          </p:cNvSpPr>
          <p:nvPr>
            <p:ph type="pic" sz="quarter" idx="16"/>
          </p:nvPr>
        </p:nvSpPr>
        <p:spPr>
          <a:xfrm>
            <a:off x="8978351" y="1700213"/>
            <a:ext cx="2712000" cy="1260000"/>
          </a:xfrm>
        </p:spPr>
        <p:txBody>
          <a:bodyPr lIns="0" tIns="0" rIns="0" bIns="0">
            <a:noAutofit/>
          </a:bodyPr>
          <a:lstStyle/>
          <a:p>
            <a:r>
              <a:rPr lang="en-US" noProof="0"/>
              <a:t>Click icon to add picture</a:t>
            </a:r>
            <a:endParaRPr lang="en-US" noProof="0" dirty="0"/>
          </a:p>
        </p:txBody>
      </p:sp>
      <p:sp>
        <p:nvSpPr>
          <p:cNvPr id="9" name="Text Placeholder 8"/>
          <p:cNvSpPr>
            <a:spLocks noGrp="1"/>
          </p:cNvSpPr>
          <p:nvPr>
            <p:ph type="body" sz="quarter" idx="17"/>
          </p:nvPr>
        </p:nvSpPr>
        <p:spPr>
          <a:xfrm>
            <a:off x="501650" y="3124200"/>
            <a:ext cx="2720468" cy="3257548"/>
          </a:xfrm>
        </p:spPr>
        <p:txBody>
          <a:bodyPr/>
          <a:lstStyle>
            <a:lvl1pPr>
              <a:defRPr b="1">
                <a:solidFill>
                  <a:schemeClr val="accent1"/>
                </a:solidFill>
              </a:defRPr>
            </a:lvl1pPr>
            <a:lvl2pPr>
              <a:spcAft>
                <a:spcPts val="0"/>
              </a:spcAft>
              <a:defRPr/>
            </a:lvl2pPr>
            <a:lvl3pPr marL="0" indent="0">
              <a:spcAft>
                <a:spcPts val="0"/>
              </a:spcAft>
              <a:buNone/>
              <a:defRPr/>
            </a:lvl3pPr>
            <a:lvl4pPr marL="176400" indent="-176400">
              <a:spcAft>
                <a:spcPts val="0"/>
              </a:spcAft>
              <a:buFont typeface="Arial" panose="020B0604020202020204" pitchFamily="34" charset="0"/>
              <a:buChar char="•"/>
              <a:defRPr/>
            </a:lvl4pPr>
            <a:lvl5pPr marL="356400" indent="-176400">
              <a:spcAft>
                <a:spcPts val="0"/>
              </a:spcAft>
              <a:defRPr baseline="0"/>
            </a:lvl5pPr>
            <a:lvl6pPr marL="356400" indent="-176400">
              <a:spcAft>
                <a:spcPts val="0"/>
              </a:spcAft>
              <a:buFont typeface="Verdana" panose="020B0604030504040204" pitchFamily="34" charset="0"/>
              <a:buChar char="−"/>
              <a:defRPr/>
            </a:lvl6pPr>
            <a:lvl7pPr marL="356400" indent="-176400">
              <a:spcAft>
                <a:spcPts val="0"/>
              </a:spcAft>
              <a:defRPr/>
            </a:lvl7pPr>
            <a:lvl8pPr marL="356400" indent="-176400">
              <a:spcAft>
                <a:spcPts val="0"/>
              </a:spcAft>
              <a:defRPr/>
            </a:lvl8pPr>
            <a:lvl9pPr marL="356400" indent="-1764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0" name="Text Placeholder 8"/>
          <p:cNvSpPr>
            <a:spLocks noGrp="1"/>
          </p:cNvSpPr>
          <p:nvPr>
            <p:ph type="body" sz="quarter" idx="18"/>
          </p:nvPr>
        </p:nvSpPr>
        <p:spPr>
          <a:xfrm>
            <a:off x="6149963" y="3120551"/>
            <a:ext cx="2712000" cy="3261199"/>
          </a:xfrm>
        </p:spPr>
        <p:txBody>
          <a:bodyPr/>
          <a:lstStyle>
            <a:lvl1pPr>
              <a:defRPr b="1">
                <a:solidFill>
                  <a:schemeClr val="accent1"/>
                </a:solidFill>
              </a:defRPr>
            </a:lvl1pPr>
            <a:lvl2pPr>
              <a:spcAft>
                <a:spcPts val="0"/>
              </a:spcAft>
              <a:defRPr/>
            </a:lvl2pPr>
            <a:lvl3pPr marL="0" indent="0">
              <a:spcAft>
                <a:spcPts val="0"/>
              </a:spcAft>
              <a:buNone/>
              <a:defRPr/>
            </a:lvl3pPr>
            <a:lvl4pPr marL="176400" indent="-176400">
              <a:spcAft>
                <a:spcPts val="0"/>
              </a:spcAft>
              <a:buFont typeface="Arial" panose="020B0604020202020204" pitchFamily="34" charset="0"/>
              <a:buChar char="•"/>
              <a:defRPr/>
            </a:lvl4pPr>
            <a:lvl5pPr marL="356400" indent="-176400">
              <a:spcAft>
                <a:spcPts val="0"/>
              </a:spcAft>
              <a:defRPr baseline="0"/>
            </a:lvl5pPr>
            <a:lvl6pPr marL="356400" indent="-176400">
              <a:spcAft>
                <a:spcPts val="0"/>
              </a:spcAft>
              <a:buFont typeface="Verdana" panose="020B0604030504040204" pitchFamily="34" charset="0"/>
              <a:buChar char="−"/>
              <a:defRPr/>
            </a:lvl6pPr>
            <a:lvl7pPr marL="356400" indent="-176400">
              <a:spcAft>
                <a:spcPts val="0"/>
              </a:spcAft>
              <a:defRPr/>
            </a:lvl7pPr>
            <a:lvl8pPr marL="356400" indent="-176400">
              <a:spcAft>
                <a:spcPts val="0"/>
              </a:spcAft>
              <a:defRPr/>
            </a:lvl8pPr>
            <a:lvl9pPr marL="356400" indent="-1764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1" name="Text Placeholder 8"/>
          <p:cNvSpPr>
            <a:spLocks noGrp="1"/>
          </p:cNvSpPr>
          <p:nvPr>
            <p:ph type="body" sz="quarter" idx="19"/>
          </p:nvPr>
        </p:nvSpPr>
        <p:spPr>
          <a:xfrm>
            <a:off x="3330040" y="3124200"/>
            <a:ext cx="2712000" cy="3257549"/>
          </a:xfrm>
        </p:spPr>
        <p:txBody>
          <a:bodyPr/>
          <a:lstStyle>
            <a:lvl1pPr>
              <a:defRPr b="1">
                <a:solidFill>
                  <a:schemeClr val="accent1"/>
                </a:solidFill>
              </a:defRPr>
            </a:lvl1pPr>
            <a:lvl2pPr>
              <a:spcAft>
                <a:spcPts val="0"/>
              </a:spcAft>
              <a:defRPr/>
            </a:lvl2pPr>
            <a:lvl3pPr marL="0" indent="0">
              <a:spcAft>
                <a:spcPts val="0"/>
              </a:spcAft>
              <a:buNone/>
              <a:defRPr/>
            </a:lvl3pPr>
            <a:lvl4pPr marL="176400" indent="-176400">
              <a:spcAft>
                <a:spcPts val="0"/>
              </a:spcAft>
              <a:buFont typeface="Arial" panose="020B0604020202020204" pitchFamily="34" charset="0"/>
              <a:buChar char="•"/>
              <a:defRPr/>
            </a:lvl4pPr>
            <a:lvl5pPr marL="356400" indent="-176400">
              <a:spcAft>
                <a:spcPts val="0"/>
              </a:spcAft>
              <a:defRPr baseline="0"/>
            </a:lvl5pPr>
            <a:lvl6pPr marL="356400" indent="-176400">
              <a:spcAft>
                <a:spcPts val="0"/>
              </a:spcAft>
              <a:buFont typeface="Verdana" panose="020B0604030504040204" pitchFamily="34" charset="0"/>
              <a:buChar char="−"/>
              <a:defRPr/>
            </a:lvl6pPr>
            <a:lvl7pPr marL="356400" indent="-176400">
              <a:spcAft>
                <a:spcPts val="0"/>
              </a:spcAft>
              <a:defRPr/>
            </a:lvl7pPr>
            <a:lvl8pPr marL="356400" indent="-176400">
              <a:spcAft>
                <a:spcPts val="0"/>
              </a:spcAft>
              <a:defRPr/>
            </a:lvl8pPr>
            <a:lvl9pPr marL="356400" indent="-1764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2" name="Text Placeholder 8"/>
          <p:cNvSpPr>
            <a:spLocks noGrp="1"/>
          </p:cNvSpPr>
          <p:nvPr>
            <p:ph type="body" sz="quarter" idx="20"/>
          </p:nvPr>
        </p:nvSpPr>
        <p:spPr>
          <a:xfrm>
            <a:off x="8993169" y="3108508"/>
            <a:ext cx="2697183" cy="3273240"/>
          </a:xfrm>
        </p:spPr>
        <p:txBody>
          <a:bodyPr/>
          <a:lstStyle>
            <a:lvl1pPr>
              <a:defRPr b="1">
                <a:solidFill>
                  <a:schemeClr val="accent1"/>
                </a:solidFill>
              </a:defRPr>
            </a:lvl1pPr>
            <a:lvl2pPr>
              <a:spcAft>
                <a:spcPts val="0"/>
              </a:spcAft>
              <a:defRPr/>
            </a:lvl2pPr>
            <a:lvl3pPr marL="0" indent="0">
              <a:spcAft>
                <a:spcPts val="0"/>
              </a:spcAft>
              <a:buNone/>
              <a:defRPr/>
            </a:lvl3pPr>
            <a:lvl4pPr marL="176400" indent="-176400">
              <a:spcAft>
                <a:spcPts val="0"/>
              </a:spcAft>
              <a:buFont typeface="Arial" panose="020B0604020202020204" pitchFamily="34" charset="0"/>
              <a:buChar char="•"/>
              <a:defRPr/>
            </a:lvl4pPr>
            <a:lvl5pPr marL="356400" indent="-176400">
              <a:spcAft>
                <a:spcPts val="0"/>
              </a:spcAft>
              <a:defRPr baseline="0"/>
            </a:lvl5pPr>
            <a:lvl6pPr marL="356400" indent="-176400">
              <a:spcAft>
                <a:spcPts val="0"/>
              </a:spcAft>
              <a:buFont typeface="Verdana" panose="020B0604030504040204" pitchFamily="34" charset="0"/>
              <a:buChar char="−"/>
              <a:defRPr/>
            </a:lvl6pPr>
            <a:lvl7pPr marL="356400" indent="-176400">
              <a:spcAft>
                <a:spcPts val="0"/>
              </a:spcAft>
              <a:defRPr/>
            </a:lvl7pPr>
            <a:lvl8pPr marL="356400" indent="-176400">
              <a:spcAft>
                <a:spcPts val="0"/>
              </a:spcAft>
              <a:defRPr/>
            </a:lvl8pPr>
            <a:lvl9pPr marL="356400" indent="-176400">
              <a:spcAft>
                <a:spcPts val="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3" name="Text Placeholder 8"/>
          <p:cNvSpPr>
            <a:spLocks noGrp="1"/>
          </p:cNvSpPr>
          <p:nvPr>
            <p:ph type="body" sz="quarter" idx="21" hasCustomPrompt="1"/>
          </p:nvPr>
        </p:nvSpPr>
        <p:spPr>
          <a:xfrm>
            <a:off x="501650" y="651600"/>
            <a:ext cx="11188701" cy="757255"/>
          </a:xfrm>
          <a:prstGeom prst="rect">
            <a:avLst/>
          </a:prstGeom>
        </p:spPr>
        <p:txBody>
          <a:bodyPr lIns="0" tIns="0" rIns="0" bIns="0">
            <a:noAutofit/>
          </a:bodyPr>
          <a:lstStyle>
            <a:lvl1pPr marL="0" indent="0">
              <a:buNone/>
              <a:defRPr sz="1800" b="0">
                <a:solidFill>
                  <a:srgbClr val="575757"/>
                </a:solidFill>
              </a:defRPr>
            </a:lvl1pPr>
          </a:lstStyle>
          <a:p>
            <a:pPr lvl="0"/>
            <a:r>
              <a:rPr lang="en-US" dirty="0"/>
              <a:t>Click to add subtitle</a:t>
            </a:r>
          </a:p>
        </p:txBody>
      </p:sp>
    </p:spTree>
    <p:extLst>
      <p:ext uri="{BB962C8B-B14F-4D97-AF65-F5344CB8AC3E}">
        <p14:creationId xmlns:p14="http://schemas.microsoft.com/office/powerpoint/2010/main" val="899698727"/>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Team profile 2">
    <p:spTree>
      <p:nvGrpSpPr>
        <p:cNvPr id="1" name=""/>
        <p:cNvGrpSpPr/>
        <p:nvPr/>
      </p:nvGrpSpPr>
      <p:grpSpPr>
        <a:xfrm>
          <a:off x="0" y="0"/>
          <a:ext cx="0" cy="0"/>
          <a:chOff x="0" y="0"/>
          <a:chExt cx="0" cy="0"/>
        </a:xfrm>
      </p:grpSpPr>
      <p:sp>
        <p:nvSpPr>
          <p:cNvPr id="2" name="Title 1"/>
          <p:cNvSpPr>
            <a:spLocks noGrp="1"/>
          </p:cNvSpPr>
          <p:nvPr>
            <p:ph type="title"/>
          </p:nvPr>
        </p:nvSpPr>
        <p:spPr>
          <a:xfrm>
            <a:off x="501651" y="317500"/>
            <a:ext cx="11188700" cy="698500"/>
          </a:xfrm>
        </p:spPr>
        <p:txBody>
          <a:bodyPr/>
          <a:lstStyle/>
          <a:p>
            <a:r>
              <a:rPr lang="en-US" noProof="0"/>
              <a:t>Click to edit Master title style</a:t>
            </a:r>
            <a:endParaRPr lang="en-US" noProof="0" dirty="0"/>
          </a:p>
        </p:txBody>
      </p:sp>
      <p:sp>
        <p:nvSpPr>
          <p:cNvPr id="4" name="Rectangle 3"/>
          <p:cNvSpPr/>
          <p:nvPr/>
        </p:nvSpPr>
        <p:spPr>
          <a:xfrm>
            <a:off x="504000" y="1707173"/>
            <a:ext cx="5496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100" dirty="0">
              <a:solidFill>
                <a:schemeClr val="bg1"/>
              </a:solidFill>
            </a:endParaRPr>
          </a:p>
        </p:txBody>
      </p:sp>
      <p:sp>
        <p:nvSpPr>
          <p:cNvPr id="5" name="Rectangle 4"/>
          <p:cNvSpPr/>
          <p:nvPr/>
        </p:nvSpPr>
        <p:spPr>
          <a:xfrm>
            <a:off x="6224085" y="1700213"/>
            <a:ext cx="5475067" cy="60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100" dirty="0">
              <a:solidFill>
                <a:schemeClr val="bg1"/>
              </a:solidFill>
            </a:endParaRPr>
          </a:p>
        </p:txBody>
      </p:sp>
      <p:sp>
        <p:nvSpPr>
          <p:cNvPr id="6" name="Rectangle 5"/>
          <p:cNvSpPr/>
          <p:nvPr/>
        </p:nvSpPr>
        <p:spPr>
          <a:xfrm>
            <a:off x="504000" y="4065173"/>
            <a:ext cx="5496000"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100" dirty="0">
              <a:solidFill>
                <a:schemeClr val="bg1"/>
              </a:solidFill>
            </a:endParaRPr>
          </a:p>
        </p:txBody>
      </p:sp>
      <p:sp>
        <p:nvSpPr>
          <p:cNvPr id="7" name="Rectangle 6"/>
          <p:cNvSpPr/>
          <p:nvPr/>
        </p:nvSpPr>
        <p:spPr>
          <a:xfrm>
            <a:off x="6224085" y="4065173"/>
            <a:ext cx="5475067"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sz="1100" dirty="0">
              <a:solidFill>
                <a:schemeClr val="bg1"/>
              </a:solidFill>
            </a:endParaRPr>
          </a:p>
        </p:txBody>
      </p:sp>
      <p:sp>
        <p:nvSpPr>
          <p:cNvPr id="8" name="Picture Placeholder 11"/>
          <p:cNvSpPr>
            <a:spLocks noGrp="1"/>
          </p:cNvSpPr>
          <p:nvPr>
            <p:ph type="pic" sz="quarter" idx="25"/>
          </p:nvPr>
        </p:nvSpPr>
        <p:spPr>
          <a:xfrm>
            <a:off x="504000" y="1880213"/>
            <a:ext cx="1968000" cy="1476000"/>
          </a:xfrm>
        </p:spPr>
        <p:txBody>
          <a:bodyPr/>
          <a:lstStyle>
            <a:lvl1pPr algn="ctr">
              <a:defRPr/>
            </a:lvl1pPr>
          </a:lstStyle>
          <a:p>
            <a:r>
              <a:rPr lang="en-US"/>
              <a:t>Click icon to add picture</a:t>
            </a:r>
            <a:endParaRPr lang="en-GB" dirty="0"/>
          </a:p>
        </p:txBody>
      </p:sp>
      <p:sp>
        <p:nvSpPr>
          <p:cNvPr id="9" name="Picture Placeholder 11"/>
          <p:cNvSpPr>
            <a:spLocks noGrp="1"/>
          </p:cNvSpPr>
          <p:nvPr>
            <p:ph type="pic" sz="quarter" idx="27"/>
          </p:nvPr>
        </p:nvSpPr>
        <p:spPr>
          <a:xfrm>
            <a:off x="6224085" y="1880213"/>
            <a:ext cx="1968000" cy="1476000"/>
          </a:xfrm>
        </p:spPr>
        <p:txBody>
          <a:bodyPr/>
          <a:lstStyle>
            <a:lvl1pPr algn="ctr">
              <a:defRPr/>
            </a:lvl1pPr>
          </a:lstStyle>
          <a:p>
            <a:r>
              <a:rPr lang="en-US"/>
              <a:t>Click icon to add picture</a:t>
            </a:r>
            <a:endParaRPr lang="en-GB" dirty="0"/>
          </a:p>
        </p:txBody>
      </p:sp>
      <p:sp>
        <p:nvSpPr>
          <p:cNvPr id="10" name="Picture Placeholder 11"/>
          <p:cNvSpPr>
            <a:spLocks noGrp="1"/>
          </p:cNvSpPr>
          <p:nvPr>
            <p:ph type="pic" sz="quarter" idx="29"/>
          </p:nvPr>
        </p:nvSpPr>
        <p:spPr>
          <a:xfrm>
            <a:off x="504000" y="4256213"/>
            <a:ext cx="1968000" cy="1476000"/>
          </a:xfrm>
        </p:spPr>
        <p:txBody>
          <a:bodyPr/>
          <a:lstStyle>
            <a:lvl1pPr algn="ctr">
              <a:defRPr/>
            </a:lvl1pPr>
          </a:lstStyle>
          <a:p>
            <a:r>
              <a:rPr lang="en-US"/>
              <a:t>Click icon to add picture</a:t>
            </a:r>
            <a:endParaRPr lang="en-GB" dirty="0"/>
          </a:p>
        </p:txBody>
      </p:sp>
      <p:sp>
        <p:nvSpPr>
          <p:cNvPr id="11" name="Picture Placeholder 11"/>
          <p:cNvSpPr>
            <a:spLocks noGrp="1"/>
          </p:cNvSpPr>
          <p:nvPr>
            <p:ph type="pic" sz="quarter" idx="31"/>
          </p:nvPr>
        </p:nvSpPr>
        <p:spPr>
          <a:xfrm>
            <a:off x="6224085" y="4256213"/>
            <a:ext cx="1968000" cy="1476000"/>
          </a:xfrm>
        </p:spPr>
        <p:txBody>
          <a:bodyPr/>
          <a:lstStyle>
            <a:lvl1pPr algn="ctr">
              <a:defRPr/>
            </a:lvl1pPr>
          </a:lstStyle>
          <a:p>
            <a:r>
              <a:rPr lang="en-US"/>
              <a:t>Click icon to add picture</a:t>
            </a:r>
            <a:endParaRPr lang="en-GB" dirty="0"/>
          </a:p>
        </p:txBody>
      </p:sp>
      <p:sp>
        <p:nvSpPr>
          <p:cNvPr id="13" name="Text Placeholder 12"/>
          <p:cNvSpPr>
            <a:spLocks noGrp="1"/>
          </p:cNvSpPr>
          <p:nvPr>
            <p:ph type="body" sz="quarter" idx="32"/>
          </p:nvPr>
        </p:nvSpPr>
        <p:spPr>
          <a:xfrm>
            <a:off x="2683483" y="1880213"/>
            <a:ext cx="3288000" cy="1944000"/>
          </a:xfrm>
        </p:spPr>
        <p:txBody>
          <a:bodyPr/>
          <a:lstStyle>
            <a:lvl1pPr>
              <a:spcAft>
                <a:spcPts val="0"/>
              </a:spcAft>
              <a:defRPr b="1"/>
            </a:lvl1pPr>
            <a:lvl2pPr>
              <a:spcAft>
                <a:spcPts val="0"/>
              </a:spcAft>
              <a:defRPr b="0"/>
            </a:lvl2pPr>
          </a:lstStyle>
          <a:p>
            <a:pPr lvl="0"/>
            <a:r>
              <a:rPr lang="en-US"/>
              <a:t>Click to edit Master text styles</a:t>
            </a:r>
          </a:p>
          <a:p>
            <a:pPr lvl="1"/>
            <a:r>
              <a:rPr lang="en-US"/>
              <a:t>Second level</a:t>
            </a:r>
          </a:p>
        </p:txBody>
      </p:sp>
      <p:sp>
        <p:nvSpPr>
          <p:cNvPr id="14" name="Text Placeholder 12"/>
          <p:cNvSpPr>
            <a:spLocks noGrp="1"/>
          </p:cNvSpPr>
          <p:nvPr>
            <p:ph type="body" sz="quarter" idx="33"/>
          </p:nvPr>
        </p:nvSpPr>
        <p:spPr>
          <a:xfrm>
            <a:off x="8396560" y="1880213"/>
            <a:ext cx="3302592" cy="1944000"/>
          </a:xfrm>
        </p:spPr>
        <p:txBody>
          <a:bodyPr/>
          <a:lstStyle>
            <a:lvl1pPr>
              <a:spcAft>
                <a:spcPts val="0"/>
              </a:spcAft>
              <a:defRPr b="1"/>
            </a:lvl1pPr>
            <a:lvl2pPr>
              <a:spcAft>
                <a:spcPts val="0"/>
              </a:spcAft>
              <a:defRPr b="0"/>
            </a:lvl2pPr>
          </a:lstStyle>
          <a:p>
            <a:pPr lvl="0"/>
            <a:r>
              <a:rPr lang="en-US"/>
              <a:t>Click to edit Master text styles</a:t>
            </a:r>
          </a:p>
          <a:p>
            <a:pPr lvl="1"/>
            <a:r>
              <a:rPr lang="en-US"/>
              <a:t>Second level</a:t>
            </a:r>
          </a:p>
        </p:txBody>
      </p:sp>
      <p:sp>
        <p:nvSpPr>
          <p:cNvPr id="15" name="Text Placeholder 12"/>
          <p:cNvSpPr>
            <a:spLocks noGrp="1"/>
          </p:cNvSpPr>
          <p:nvPr>
            <p:ph type="body" sz="quarter" idx="34"/>
          </p:nvPr>
        </p:nvSpPr>
        <p:spPr>
          <a:xfrm>
            <a:off x="2683483" y="4256213"/>
            <a:ext cx="3288000" cy="1944000"/>
          </a:xfrm>
        </p:spPr>
        <p:txBody>
          <a:bodyPr/>
          <a:lstStyle>
            <a:lvl1pPr>
              <a:spcAft>
                <a:spcPts val="0"/>
              </a:spcAft>
              <a:defRPr b="1"/>
            </a:lvl1pPr>
            <a:lvl2pPr>
              <a:spcAft>
                <a:spcPts val="0"/>
              </a:spcAft>
              <a:defRPr b="0"/>
            </a:lvl2pPr>
          </a:lstStyle>
          <a:p>
            <a:pPr lvl="0"/>
            <a:r>
              <a:rPr lang="en-US"/>
              <a:t>Click to edit Master text styles</a:t>
            </a:r>
          </a:p>
          <a:p>
            <a:pPr lvl="1"/>
            <a:r>
              <a:rPr lang="en-US"/>
              <a:t>Second level</a:t>
            </a:r>
          </a:p>
        </p:txBody>
      </p:sp>
      <p:sp>
        <p:nvSpPr>
          <p:cNvPr id="16" name="Text Placeholder 12"/>
          <p:cNvSpPr>
            <a:spLocks noGrp="1"/>
          </p:cNvSpPr>
          <p:nvPr>
            <p:ph type="body" sz="quarter" idx="35"/>
          </p:nvPr>
        </p:nvSpPr>
        <p:spPr>
          <a:xfrm>
            <a:off x="8396560" y="4256213"/>
            <a:ext cx="3302592" cy="1944000"/>
          </a:xfrm>
        </p:spPr>
        <p:txBody>
          <a:bodyPr/>
          <a:lstStyle>
            <a:lvl1pPr>
              <a:spcAft>
                <a:spcPts val="0"/>
              </a:spcAft>
              <a:defRPr b="1"/>
            </a:lvl1pPr>
            <a:lvl2pPr>
              <a:spcAft>
                <a:spcPts val="0"/>
              </a:spcAft>
              <a:defRPr b="0"/>
            </a:lvl2pPr>
          </a:lstStyle>
          <a:p>
            <a:pPr lvl="0"/>
            <a:r>
              <a:rPr lang="en-US"/>
              <a:t>Click to edit Master text styles</a:t>
            </a:r>
          </a:p>
          <a:p>
            <a:pPr lvl="1"/>
            <a:r>
              <a:rPr lang="en-US"/>
              <a:t>Second level</a:t>
            </a:r>
          </a:p>
        </p:txBody>
      </p:sp>
      <p:sp>
        <p:nvSpPr>
          <p:cNvPr id="17" name="Text Placeholder 8"/>
          <p:cNvSpPr>
            <a:spLocks noGrp="1"/>
          </p:cNvSpPr>
          <p:nvPr>
            <p:ph type="body" sz="quarter" idx="13" hasCustomPrompt="1"/>
          </p:nvPr>
        </p:nvSpPr>
        <p:spPr>
          <a:xfrm>
            <a:off x="501651" y="651600"/>
            <a:ext cx="11162349" cy="757255"/>
          </a:xfrm>
          <a:prstGeom prst="rect">
            <a:avLst/>
          </a:prstGeom>
        </p:spPr>
        <p:txBody>
          <a:bodyPr lIns="0" tIns="0" rIns="0" bIns="0">
            <a:noAutofit/>
          </a:bodyPr>
          <a:lstStyle>
            <a:lvl1pPr marL="0" indent="0">
              <a:buNone/>
              <a:defRPr sz="1800" b="0">
                <a:solidFill>
                  <a:srgbClr val="575757"/>
                </a:solidFill>
              </a:defRPr>
            </a:lvl1pPr>
          </a:lstStyle>
          <a:p>
            <a:pPr lvl="0"/>
            <a:r>
              <a:rPr lang="en-US" noProof="0" dirty="0"/>
              <a:t>Click to add subtitle</a:t>
            </a:r>
          </a:p>
        </p:txBody>
      </p:sp>
    </p:spTree>
    <p:extLst>
      <p:ext uri="{BB962C8B-B14F-4D97-AF65-F5344CB8AC3E}">
        <p14:creationId xmlns:p14="http://schemas.microsoft.com/office/powerpoint/2010/main" val="4285557575"/>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3 picture and text">
    <p:spTree>
      <p:nvGrpSpPr>
        <p:cNvPr id="1" name=""/>
        <p:cNvGrpSpPr/>
        <p:nvPr/>
      </p:nvGrpSpPr>
      <p:grpSpPr>
        <a:xfrm>
          <a:off x="0" y="0"/>
          <a:ext cx="0" cy="0"/>
          <a:chOff x="0" y="0"/>
          <a:chExt cx="0" cy="0"/>
        </a:xfrm>
      </p:grpSpPr>
      <p:sp>
        <p:nvSpPr>
          <p:cNvPr id="2" name="Title 1"/>
          <p:cNvSpPr>
            <a:spLocks noGrp="1"/>
          </p:cNvSpPr>
          <p:nvPr>
            <p:ph type="title"/>
          </p:nvPr>
        </p:nvSpPr>
        <p:spPr>
          <a:xfrm>
            <a:off x="501651" y="317502"/>
            <a:ext cx="11188700" cy="698499"/>
          </a:xfrm>
        </p:spPr>
        <p:txBody>
          <a:bodyPr/>
          <a:lstStyle/>
          <a:p>
            <a:r>
              <a:rPr lang="en-US" noProof="0"/>
              <a:t>Click to edit Master title style</a:t>
            </a:r>
            <a:endParaRPr lang="en-US" noProof="0" dirty="0"/>
          </a:p>
        </p:txBody>
      </p:sp>
      <p:sp>
        <p:nvSpPr>
          <p:cNvPr id="4" name="Picture Placeholder 7"/>
          <p:cNvSpPr>
            <a:spLocks noGrp="1"/>
          </p:cNvSpPr>
          <p:nvPr>
            <p:ph type="pic" sz="quarter" idx="13"/>
          </p:nvPr>
        </p:nvSpPr>
        <p:spPr>
          <a:xfrm>
            <a:off x="501651" y="1700214"/>
            <a:ext cx="3695700" cy="1971675"/>
          </a:xfrm>
        </p:spPr>
        <p:txBody>
          <a:bodyPr/>
          <a:lstStyle/>
          <a:p>
            <a:r>
              <a:rPr lang="en-US" noProof="0"/>
              <a:t>Click icon to add picture</a:t>
            </a:r>
            <a:endParaRPr lang="en-US" noProof="0" dirty="0"/>
          </a:p>
        </p:txBody>
      </p:sp>
      <p:sp>
        <p:nvSpPr>
          <p:cNvPr id="5" name="Picture Placeholder 7"/>
          <p:cNvSpPr>
            <a:spLocks noGrp="1"/>
          </p:cNvSpPr>
          <p:nvPr>
            <p:ph type="pic" sz="quarter" idx="14"/>
          </p:nvPr>
        </p:nvSpPr>
        <p:spPr>
          <a:xfrm>
            <a:off x="8006398" y="1700214"/>
            <a:ext cx="3683953" cy="1971675"/>
          </a:xfrm>
        </p:spPr>
        <p:txBody>
          <a:bodyPr/>
          <a:lstStyle/>
          <a:p>
            <a:r>
              <a:rPr lang="en-US" noProof="0"/>
              <a:t>Click icon to add picture</a:t>
            </a:r>
            <a:endParaRPr lang="en-US" noProof="0" dirty="0"/>
          </a:p>
        </p:txBody>
      </p:sp>
      <p:sp>
        <p:nvSpPr>
          <p:cNvPr id="6" name="Picture Placeholder 7"/>
          <p:cNvSpPr>
            <a:spLocks noGrp="1"/>
          </p:cNvSpPr>
          <p:nvPr>
            <p:ph type="pic" sz="quarter" idx="15"/>
          </p:nvPr>
        </p:nvSpPr>
        <p:spPr>
          <a:xfrm>
            <a:off x="4273075" y="1700214"/>
            <a:ext cx="3657600" cy="1971675"/>
          </a:xfrm>
        </p:spPr>
        <p:txBody>
          <a:bodyPr/>
          <a:lstStyle/>
          <a:p>
            <a:r>
              <a:rPr lang="en-US" noProof="0"/>
              <a:t>Click icon to add picture</a:t>
            </a:r>
            <a:endParaRPr lang="en-US" noProof="0" dirty="0"/>
          </a:p>
        </p:txBody>
      </p:sp>
      <p:sp>
        <p:nvSpPr>
          <p:cNvPr id="9" name="Text Placeholder 18"/>
          <p:cNvSpPr>
            <a:spLocks noGrp="1"/>
          </p:cNvSpPr>
          <p:nvPr>
            <p:ph idx="1" hasCustomPrompt="1"/>
          </p:nvPr>
        </p:nvSpPr>
        <p:spPr>
          <a:xfrm>
            <a:off x="501651" y="3832225"/>
            <a:ext cx="3683949" cy="2095200"/>
          </a:xfrm>
          <a:prstGeom prst="rect">
            <a:avLst/>
          </a:prstGeom>
        </p:spPr>
        <p:txBody>
          <a:bodyPr vert="horz" lIns="0" tIns="0" rIns="0" bIns="0" rtlCol="0">
            <a:normAutofit/>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 Placeholder 18"/>
          <p:cNvSpPr>
            <a:spLocks noGrp="1"/>
          </p:cNvSpPr>
          <p:nvPr>
            <p:ph idx="16" hasCustomPrompt="1"/>
          </p:nvPr>
        </p:nvSpPr>
        <p:spPr>
          <a:xfrm>
            <a:off x="4267200" y="3832225"/>
            <a:ext cx="3657600" cy="2095200"/>
          </a:xfrm>
          <a:prstGeom prst="rect">
            <a:avLst/>
          </a:prstGeom>
        </p:spPr>
        <p:txBody>
          <a:bodyPr vert="horz" lIns="0" tIns="0" rIns="0" bIns="0" rtlCol="0">
            <a:normAutofit/>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Text Placeholder 18"/>
          <p:cNvSpPr>
            <a:spLocks noGrp="1"/>
          </p:cNvSpPr>
          <p:nvPr>
            <p:ph idx="17" hasCustomPrompt="1"/>
          </p:nvPr>
        </p:nvSpPr>
        <p:spPr>
          <a:xfrm>
            <a:off x="8006398" y="3832225"/>
            <a:ext cx="3683953" cy="2095200"/>
          </a:xfrm>
          <a:prstGeom prst="rect">
            <a:avLst/>
          </a:prstGeom>
        </p:spPr>
        <p:txBody>
          <a:bodyPr vert="horz" lIns="0" tIns="0" rIns="0" bIns="0" rtlCol="0">
            <a:normAutofit/>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 Placeholder 8"/>
          <p:cNvSpPr>
            <a:spLocks noGrp="1"/>
          </p:cNvSpPr>
          <p:nvPr>
            <p:ph type="body" sz="quarter" idx="18" hasCustomPrompt="1"/>
          </p:nvPr>
        </p:nvSpPr>
        <p:spPr>
          <a:xfrm>
            <a:off x="501651" y="651600"/>
            <a:ext cx="11162349" cy="757255"/>
          </a:xfrm>
          <a:prstGeom prst="rect">
            <a:avLst/>
          </a:prstGeom>
        </p:spPr>
        <p:txBody>
          <a:bodyPr lIns="0" tIns="0" rIns="0" bIns="0">
            <a:noAutofit/>
          </a:bodyPr>
          <a:lstStyle>
            <a:lvl1pPr marL="0" indent="0">
              <a:buNone/>
              <a:defRPr sz="1800" b="0">
                <a:solidFill>
                  <a:srgbClr val="575757"/>
                </a:solidFill>
              </a:defRPr>
            </a:lvl1pPr>
          </a:lstStyle>
          <a:p>
            <a:pPr lvl="0"/>
            <a:r>
              <a:rPr lang="en-US" noProof="0" dirty="0"/>
              <a:t>Click to add subtitle</a:t>
            </a:r>
          </a:p>
        </p:txBody>
      </p:sp>
    </p:spTree>
    <p:extLst>
      <p:ext uri="{BB962C8B-B14F-4D97-AF65-F5344CB8AC3E}">
        <p14:creationId xmlns:p14="http://schemas.microsoft.com/office/powerpoint/2010/main" val="3445451634"/>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Title &amp; subtitle">
    <p:spTree>
      <p:nvGrpSpPr>
        <p:cNvPr id="1" name=""/>
        <p:cNvGrpSpPr/>
        <p:nvPr/>
      </p:nvGrpSpPr>
      <p:grpSpPr>
        <a:xfrm>
          <a:off x="0" y="0"/>
          <a:ext cx="0" cy="0"/>
          <a:chOff x="0" y="0"/>
          <a:chExt cx="0" cy="0"/>
        </a:xfrm>
      </p:grpSpPr>
      <p:sp>
        <p:nvSpPr>
          <p:cNvPr id="10" name="Text Placeholder 8"/>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dirty="0"/>
              <a:t>Click to add subtitle</a:t>
            </a:r>
          </a:p>
        </p:txBody>
      </p:sp>
      <p:sp>
        <p:nvSpPr>
          <p:cNvPr id="11" name="Title Placeholder 1"/>
          <p:cNvSpPr>
            <a:spLocks noGrp="1"/>
          </p:cNvSpPr>
          <p:nvPr>
            <p:ph type="title" hasCustomPrompt="1"/>
          </p:nvPr>
        </p:nvSpPr>
        <p:spPr>
          <a:xfrm>
            <a:off x="501650" y="317500"/>
            <a:ext cx="11188700" cy="698501"/>
          </a:xfrm>
          <a:prstGeom prst="rect">
            <a:avLst/>
          </a:prstGeom>
        </p:spPr>
        <p:txBody>
          <a:bodyPr vert="horz" lIns="0" tIns="0" rIns="0" bIns="0" rtlCol="0" anchor="t" anchorCtr="0">
            <a:noAutofit/>
          </a:bodyPr>
          <a:lstStyle>
            <a:lvl1pPr>
              <a:defRPr/>
            </a:lvl1pPr>
          </a:lstStyle>
          <a:p>
            <a:r>
              <a:rPr lang="en-US" dirty="0"/>
              <a:t>Click to add title</a:t>
            </a:r>
          </a:p>
        </p:txBody>
      </p:sp>
    </p:spTree>
    <p:extLst>
      <p:ext uri="{BB962C8B-B14F-4D97-AF65-F5344CB8AC3E}">
        <p14:creationId xmlns:p14="http://schemas.microsoft.com/office/powerpoint/2010/main" val="2770558677"/>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Qualifications 2 x 1">
    <p:spTree>
      <p:nvGrpSpPr>
        <p:cNvPr id="1" name=""/>
        <p:cNvGrpSpPr/>
        <p:nvPr/>
      </p:nvGrpSpPr>
      <p:grpSpPr>
        <a:xfrm>
          <a:off x="0" y="0"/>
          <a:ext cx="0" cy="0"/>
          <a:chOff x="0" y="0"/>
          <a:chExt cx="0" cy="0"/>
        </a:xfrm>
      </p:grpSpPr>
      <p:sp>
        <p:nvSpPr>
          <p:cNvPr id="8" name="Text Placeholder 8"/>
          <p:cNvSpPr>
            <a:spLocks noGrp="1"/>
          </p:cNvSpPr>
          <p:nvPr>
            <p:ph type="body" sz="quarter" idx="17"/>
          </p:nvPr>
        </p:nvSpPr>
        <p:spPr>
          <a:xfrm>
            <a:off x="504000" y="1857892"/>
            <a:ext cx="5466824" cy="1695450"/>
          </a:xfrm>
        </p:spPr>
        <p:txBody>
          <a:bodyPr/>
          <a:lstStyle>
            <a:lvl1pPr>
              <a:spcAft>
                <a:spcPts val="1000"/>
              </a:spcAft>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9" name="Text Placeholder 8"/>
          <p:cNvSpPr>
            <a:spLocks noGrp="1"/>
          </p:cNvSpPr>
          <p:nvPr>
            <p:ph type="body" sz="quarter" idx="21"/>
          </p:nvPr>
        </p:nvSpPr>
        <p:spPr>
          <a:xfrm>
            <a:off x="6246195" y="1857892"/>
            <a:ext cx="5444156" cy="1695450"/>
          </a:xfrm>
        </p:spPr>
        <p:txBody>
          <a:bodyPr/>
          <a:lstStyle>
            <a:lvl1pPr>
              <a:spcAft>
                <a:spcPts val="1000"/>
              </a:spcAft>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2" name="Title 1"/>
          <p:cNvSpPr>
            <a:spLocks noGrp="1"/>
          </p:cNvSpPr>
          <p:nvPr>
            <p:ph type="title"/>
          </p:nvPr>
        </p:nvSpPr>
        <p:spPr>
          <a:xfrm>
            <a:off x="501651" y="317502"/>
            <a:ext cx="11188700" cy="698499"/>
          </a:xfrm>
        </p:spPr>
        <p:txBody>
          <a:bodyPr/>
          <a:lstStyle/>
          <a:p>
            <a:r>
              <a:rPr lang="en-US" noProof="0"/>
              <a:t>Click to edit Master title style</a:t>
            </a:r>
            <a:endParaRPr lang="en-US" noProof="0" dirty="0"/>
          </a:p>
        </p:txBody>
      </p:sp>
      <p:sp>
        <p:nvSpPr>
          <p:cNvPr id="4" name="Rectangle 3"/>
          <p:cNvSpPr/>
          <p:nvPr/>
        </p:nvSpPr>
        <p:spPr>
          <a:xfrm>
            <a:off x="504000" y="1705378"/>
            <a:ext cx="5466824"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US" sz="1100" noProof="0" dirty="0">
              <a:solidFill>
                <a:schemeClr val="bg1"/>
              </a:solidFill>
            </a:endParaRPr>
          </a:p>
        </p:txBody>
      </p:sp>
      <p:sp>
        <p:nvSpPr>
          <p:cNvPr id="5" name="Rectangle 4"/>
          <p:cNvSpPr/>
          <p:nvPr/>
        </p:nvSpPr>
        <p:spPr>
          <a:xfrm>
            <a:off x="6246195" y="1705378"/>
            <a:ext cx="5452957"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US" sz="1100" noProof="0" dirty="0">
              <a:solidFill>
                <a:schemeClr val="bg1"/>
              </a:solidFill>
            </a:endParaRPr>
          </a:p>
        </p:txBody>
      </p:sp>
      <p:sp>
        <p:nvSpPr>
          <p:cNvPr id="6" name="Picture Placeholder 29"/>
          <p:cNvSpPr>
            <a:spLocks noGrp="1"/>
          </p:cNvSpPr>
          <p:nvPr>
            <p:ph type="pic" sz="quarter" idx="19" hasCustomPrompt="1"/>
          </p:nvPr>
        </p:nvSpPr>
        <p:spPr>
          <a:xfrm>
            <a:off x="4769491" y="1863917"/>
            <a:ext cx="1210207"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noProof="0" dirty="0">
                <a:solidFill>
                  <a:schemeClr val="bg1"/>
                </a:solidFill>
              </a:rPr>
              <a:t>Co-brand</a:t>
            </a:r>
            <a:br>
              <a:rPr lang="en-US" sz="1200" noProof="0" dirty="0">
                <a:solidFill>
                  <a:schemeClr val="bg1"/>
                </a:solidFill>
              </a:rPr>
            </a:br>
            <a:r>
              <a:rPr lang="en-US" sz="1200" noProof="0" dirty="0">
                <a:solidFill>
                  <a:schemeClr val="bg1"/>
                </a:solidFill>
              </a:rPr>
              <a:t>Logo</a:t>
            </a:r>
          </a:p>
          <a:p>
            <a:endParaRPr lang="en-US" noProof="0" dirty="0"/>
          </a:p>
        </p:txBody>
      </p:sp>
      <p:sp>
        <p:nvSpPr>
          <p:cNvPr id="7" name="Picture Placeholder 29"/>
          <p:cNvSpPr>
            <a:spLocks noGrp="1"/>
          </p:cNvSpPr>
          <p:nvPr>
            <p:ph type="pic" sz="quarter" idx="20" hasCustomPrompt="1"/>
          </p:nvPr>
        </p:nvSpPr>
        <p:spPr>
          <a:xfrm>
            <a:off x="10424617" y="1857893"/>
            <a:ext cx="1244161"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noProof="0" dirty="0">
                <a:solidFill>
                  <a:schemeClr val="bg1"/>
                </a:solidFill>
              </a:rPr>
              <a:t>Co-brand</a:t>
            </a:r>
            <a:br>
              <a:rPr lang="en-US" sz="1200" noProof="0" dirty="0">
                <a:solidFill>
                  <a:schemeClr val="bg1"/>
                </a:solidFill>
              </a:rPr>
            </a:br>
            <a:r>
              <a:rPr lang="en-US" sz="1200" noProof="0" dirty="0">
                <a:solidFill>
                  <a:schemeClr val="bg1"/>
                </a:solidFill>
              </a:rPr>
              <a:t>Logo</a:t>
            </a:r>
          </a:p>
          <a:p>
            <a:endParaRPr lang="en-US" noProof="0" dirty="0"/>
          </a:p>
        </p:txBody>
      </p:sp>
      <p:sp>
        <p:nvSpPr>
          <p:cNvPr id="16" name="Text Placeholder 8"/>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noProof="0" dirty="0"/>
              <a:t>Click to add subtitle</a:t>
            </a:r>
          </a:p>
        </p:txBody>
      </p:sp>
    </p:spTree>
    <p:extLst>
      <p:ext uri="{BB962C8B-B14F-4D97-AF65-F5344CB8AC3E}">
        <p14:creationId xmlns:p14="http://schemas.microsoft.com/office/powerpoint/2010/main" val="4251523127"/>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Qualifications 2 x 2">
    <p:spTree>
      <p:nvGrpSpPr>
        <p:cNvPr id="1" name=""/>
        <p:cNvGrpSpPr/>
        <p:nvPr/>
      </p:nvGrpSpPr>
      <p:grpSpPr>
        <a:xfrm>
          <a:off x="0" y="0"/>
          <a:ext cx="0" cy="0"/>
          <a:chOff x="0" y="0"/>
          <a:chExt cx="0" cy="0"/>
        </a:xfrm>
      </p:grpSpPr>
      <p:sp>
        <p:nvSpPr>
          <p:cNvPr id="8" name="Text Placeholder 8"/>
          <p:cNvSpPr>
            <a:spLocks noGrp="1"/>
          </p:cNvSpPr>
          <p:nvPr>
            <p:ph type="body" sz="quarter" idx="17"/>
          </p:nvPr>
        </p:nvSpPr>
        <p:spPr>
          <a:xfrm>
            <a:off x="504000" y="1857892"/>
            <a:ext cx="5468941" cy="1695450"/>
          </a:xfrm>
        </p:spPr>
        <p:txBody>
          <a:bodyPr/>
          <a:lstStyle>
            <a:lvl1pPr>
              <a:spcAft>
                <a:spcPts val="1000"/>
              </a:spcAft>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ext Placeholder 8"/>
          <p:cNvSpPr>
            <a:spLocks noGrp="1"/>
          </p:cNvSpPr>
          <p:nvPr>
            <p:ph type="body" sz="quarter" idx="21"/>
          </p:nvPr>
        </p:nvSpPr>
        <p:spPr>
          <a:xfrm>
            <a:off x="6246195" y="1857892"/>
            <a:ext cx="5454668" cy="1695450"/>
          </a:xfrm>
        </p:spPr>
        <p:txBody>
          <a:bodyPr/>
          <a:lstStyle>
            <a:lvl1pPr>
              <a:spcAft>
                <a:spcPts val="1000"/>
              </a:spcAft>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a:xfrm>
            <a:off x="501651" y="317501"/>
            <a:ext cx="11188700" cy="697888"/>
          </a:xfrm>
        </p:spPr>
        <p:txBody>
          <a:bodyPr/>
          <a:lstStyle/>
          <a:p>
            <a:r>
              <a:rPr lang="en-US"/>
              <a:t>Click to edit Master title style</a:t>
            </a:r>
            <a:endParaRPr lang="en-GB"/>
          </a:p>
        </p:txBody>
      </p:sp>
      <p:sp>
        <p:nvSpPr>
          <p:cNvPr id="4" name="Rectangle 3"/>
          <p:cNvSpPr/>
          <p:nvPr/>
        </p:nvSpPr>
        <p:spPr>
          <a:xfrm>
            <a:off x="504000" y="1705378"/>
            <a:ext cx="5466824"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GB" sz="1100" dirty="0">
              <a:solidFill>
                <a:schemeClr val="bg1"/>
              </a:solidFill>
            </a:endParaRPr>
          </a:p>
        </p:txBody>
      </p:sp>
      <p:sp>
        <p:nvSpPr>
          <p:cNvPr id="5" name="Rectangle 4"/>
          <p:cNvSpPr/>
          <p:nvPr/>
        </p:nvSpPr>
        <p:spPr>
          <a:xfrm>
            <a:off x="6246195" y="1705378"/>
            <a:ext cx="5452957" cy="53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GB" sz="1100" dirty="0">
              <a:solidFill>
                <a:schemeClr val="bg1"/>
              </a:solidFill>
            </a:endParaRPr>
          </a:p>
        </p:txBody>
      </p:sp>
      <p:sp>
        <p:nvSpPr>
          <p:cNvPr id="7" name="Picture Placeholder 29"/>
          <p:cNvSpPr>
            <a:spLocks noGrp="1"/>
          </p:cNvSpPr>
          <p:nvPr>
            <p:ph type="pic" sz="quarter" idx="20" hasCustomPrompt="1"/>
          </p:nvPr>
        </p:nvSpPr>
        <p:spPr>
          <a:xfrm>
            <a:off x="10424617" y="1857893"/>
            <a:ext cx="1244161"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dirty="0">
                <a:solidFill>
                  <a:schemeClr val="bg1"/>
                </a:solidFill>
              </a:rPr>
              <a:t>Co-brand</a:t>
            </a:r>
            <a:br>
              <a:rPr lang="en-US" sz="1200" dirty="0">
                <a:solidFill>
                  <a:schemeClr val="bg1"/>
                </a:solidFill>
              </a:rPr>
            </a:br>
            <a:r>
              <a:rPr lang="en-US" sz="1200" dirty="0">
                <a:solidFill>
                  <a:schemeClr val="bg1"/>
                </a:solidFill>
              </a:rPr>
              <a:t>Logo</a:t>
            </a:r>
          </a:p>
          <a:p>
            <a:endParaRPr lang="en-GB" dirty="0"/>
          </a:p>
        </p:txBody>
      </p:sp>
      <p:sp>
        <p:nvSpPr>
          <p:cNvPr id="10" name="Text Placeholder 8"/>
          <p:cNvSpPr>
            <a:spLocks noGrp="1"/>
          </p:cNvSpPr>
          <p:nvPr>
            <p:ph type="body" sz="quarter" idx="22"/>
          </p:nvPr>
        </p:nvSpPr>
        <p:spPr>
          <a:xfrm>
            <a:off x="504000" y="4249682"/>
            <a:ext cx="5466824" cy="1695450"/>
          </a:xfrm>
        </p:spPr>
        <p:txBody>
          <a:bodyPr/>
          <a:lstStyle>
            <a:lvl1pPr>
              <a:spcAft>
                <a:spcPts val="1000"/>
              </a:spcAft>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8"/>
          <p:cNvSpPr>
            <a:spLocks noGrp="1"/>
          </p:cNvSpPr>
          <p:nvPr>
            <p:ph type="body" sz="quarter" idx="23"/>
          </p:nvPr>
        </p:nvSpPr>
        <p:spPr>
          <a:xfrm>
            <a:off x="6246194" y="4249682"/>
            <a:ext cx="5452959" cy="1695450"/>
          </a:xfrm>
        </p:spPr>
        <p:txBody>
          <a:bodyPr/>
          <a:lstStyle>
            <a:lvl1pPr>
              <a:spcAft>
                <a:spcPts val="1000"/>
              </a:spcAft>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Rectangle 11"/>
          <p:cNvSpPr/>
          <p:nvPr/>
        </p:nvSpPr>
        <p:spPr>
          <a:xfrm>
            <a:off x="504001" y="4103518"/>
            <a:ext cx="5468943"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GB" sz="1100" dirty="0">
              <a:solidFill>
                <a:schemeClr val="bg1"/>
              </a:solidFill>
            </a:endParaRPr>
          </a:p>
        </p:txBody>
      </p:sp>
      <p:sp>
        <p:nvSpPr>
          <p:cNvPr id="13" name="Rectangle 12"/>
          <p:cNvSpPr/>
          <p:nvPr/>
        </p:nvSpPr>
        <p:spPr>
          <a:xfrm>
            <a:off x="6246194" y="4103518"/>
            <a:ext cx="5444716"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spcAft>
                <a:spcPts val="1000"/>
              </a:spcAft>
            </a:pPr>
            <a:endParaRPr lang="en-GB" sz="1100" dirty="0">
              <a:solidFill>
                <a:schemeClr val="bg1"/>
              </a:solidFill>
            </a:endParaRPr>
          </a:p>
        </p:txBody>
      </p:sp>
      <p:sp>
        <p:nvSpPr>
          <p:cNvPr id="14" name="Picture Placeholder 29"/>
          <p:cNvSpPr>
            <a:spLocks noGrp="1"/>
          </p:cNvSpPr>
          <p:nvPr>
            <p:ph type="pic" sz="quarter" idx="24" hasCustomPrompt="1"/>
          </p:nvPr>
        </p:nvSpPr>
        <p:spPr>
          <a:xfrm>
            <a:off x="4754494" y="4255707"/>
            <a:ext cx="1239381"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dirty="0">
                <a:solidFill>
                  <a:schemeClr val="bg1"/>
                </a:solidFill>
              </a:rPr>
              <a:t>Co-brand</a:t>
            </a:r>
            <a:br>
              <a:rPr lang="en-US" sz="1200" dirty="0">
                <a:solidFill>
                  <a:schemeClr val="bg1"/>
                </a:solidFill>
              </a:rPr>
            </a:br>
            <a:r>
              <a:rPr lang="en-US" sz="1200" dirty="0">
                <a:solidFill>
                  <a:schemeClr val="bg1"/>
                </a:solidFill>
              </a:rPr>
              <a:t>Logo</a:t>
            </a:r>
          </a:p>
          <a:p>
            <a:endParaRPr lang="en-GB" dirty="0"/>
          </a:p>
        </p:txBody>
      </p:sp>
      <p:sp>
        <p:nvSpPr>
          <p:cNvPr id="15" name="Picture Placeholder 29"/>
          <p:cNvSpPr>
            <a:spLocks noGrp="1"/>
          </p:cNvSpPr>
          <p:nvPr>
            <p:ph type="pic" sz="quarter" idx="25" hasCustomPrompt="1"/>
          </p:nvPr>
        </p:nvSpPr>
        <p:spPr>
          <a:xfrm>
            <a:off x="10424617" y="4249683"/>
            <a:ext cx="1244160"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dirty="0">
                <a:solidFill>
                  <a:schemeClr val="bg1"/>
                </a:solidFill>
              </a:rPr>
              <a:t>Co-brand</a:t>
            </a:r>
            <a:br>
              <a:rPr lang="en-US" sz="1200" dirty="0">
                <a:solidFill>
                  <a:schemeClr val="bg1"/>
                </a:solidFill>
              </a:rPr>
            </a:br>
            <a:r>
              <a:rPr lang="en-US" sz="1200" dirty="0">
                <a:solidFill>
                  <a:schemeClr val="bg1"/>
                </a:solidFill>
              </a:rPr>
              <a:t>Logo</a:t>
            </a:r>
          </a:p>
          <a:p>
            <a:endParaRPr lang="en-GB" dirty="0"/>
          </a:p>
        </p:txBody>
      </p:sp>
      <p:sp>
        <p:nvSpPr>
          <p:cNvPr id="16" name="Text Placeholder 8"/>
          <p:cNvSpPr>
            <a:spLocks noGrp="1"/>
          </p:cNvSpPr>
          <p:nvPr>
            <p:ph type="body" sz="quarter" idx="13" hasCustomPrompt="1"/>
          </p:nvPr>
        </p:nvSpPr>
        <p:spPr>
          <a:xfrm>
            <a:off x="501651" y="651600"/>
            <a:ext cx="11197501" cy="757255"/>
          </a:xfrm>
          <a:prstGeom prst="rect">
            <a:avLst/>
          </a:prstGeom>
        </p:spPr>
        <p:txBody>
          <a:bodyPr lIns="0" tIns="0" rIns="0" bIns="0">
            <a:noAutofit/>
          </a:bodyPr>
          <a:lstStyle>
            <a:lvl1pPr marL="0" indent="0">
              <a:buNone/>
              <a:defRPr sz="1800" b="0">
                <a:solidFill>
                  <a:srgbClr val="575757"/>
                </a:solidFill>
              </a:defRPr>
            </a:lvl1pPr>
          </a:lstStyle>
          <a:p>
            <a:pPr lvl="0"/>
            <a:r>
              <a:rPr lang="en-US" dirty="0"/>
              <a:t>Click to add subtitle</a:t>
            </a:r>
          </a:p>
        </p:txBody>
      </p:sp>
      <p:sp>
        <p:nvSpPr>
          <p:cNvPr id="17" name="Picture Placeholder 29"/>
          <p:cNvSpPr>
            <a:spLocks noGrp="1"/>
          </p:cNvSpPr>
          <p:nvPr>
            <p:ph type="pic" sz="quarter" idx="19" hasCustomPrompt="1"/>
          </p:nvPr>
        </p:nvSpPr>
        <p:spPr>
          <a:xfrm>
            <a:off x="4769491" y="1863917"/>
            <a:ext cx="1210207" cy="549275"/>
          </a:xfrm>
        </p:spPr>
        <p:txBody>
          <a:bodyPr/>
          <a:lstStyle>
            <a:lvl1pPr marL="0" marR="0" indent="0" algn="l" defTabSz="914400" rtl="0" eaLnBrk="1" fontAlgn="auto" latinLnBrk="0" hangingPunct="1">
              <a:lnSpc>
                <a:spcPct val="100000"/>
              </a:lnSpc>
              <a:spcBef>
                <a:spcPts val="0"/>
              </a:spcBef>
              <a:spcAft>
                <a:spcPts val="1000"/>
              </a:spcAft>
              <a:buClrTx/>
              <a:buSzTx/>
              <a:buFont typeface="Arial" panose="020B0604020202020204" pitchFamily="34" charset="0"/>
              <a:buNone/>
              <a:tabLst/>
              <a:defRPr sz="900"/>
            </a:lvl1pPr>
          </a:lstStyle>
          <a:p>
            <a:pPr>
              <a:spcBef>
                <a:spcPct val="0"/>
              </a:spcBef>
            </a:pPr>
            <a:r>
              <a:rPr lang="en-US" sz="1200" dirty="0">
                <a:solidFill>
                  <a:schemeClr val="bg1"/>
                </a:solidFill>
              </a:rPr>
              <a:t>Co-brand</a:t>
            </a:r>
            <a:br>
              <a:rPr lang="en-US" sz="1200" dirty="0">
                <a:solidFill>
                  <a:schemeClr val="bg1"/>
                </a:solidFill>
              </a:rPr>
            </a:br>
            <a:r>
              <a:rPr lang="en-US" sz="1200" dirty="0">
                <a:solidFill>
                  <a:schemeClr val="bg1"/>
                </a:solidFill>
              </a:rPr>
              <a:t>Logo</a:t>
            </a:r>
          </a:p>
          <a:p>
            <a:endParaRPr lang="en-GB" dirty="0"/>
          </a:p>
        </p:txBody>
      </p:sp>
    </p:spTree>
    <p:extLst>
      <p:ext uri="{BB962C8B-B14F-4D97-AF65-F5344CB8AC3E}">
        <p14:creationId xmlns:p14="http://schemas.microsoft.com/office/powerpoint/2010/main" val="1465100322"/>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3 column green li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US" noProof="0" dirty="0"/>
          </a:p>
        </p:txBody>
      </p:sp>
      <p:sp>
        <p:nvSpPr>
          <p:cNvPr id="4" name="Rectangle 3"/>
          <p:cNvSpPr/>
          <p:nvPr/>
        </p:nvSpPr>
        <p:spPr>
          <a:xfrm>
            <a:off x="4320000" y="1705968"/>
            <a:ext cx="3556117"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100" noProof="0" dirty="0">
              <a:solidFill>
                <a:schemeClr val="bg1"/>
              </a:solidFill>
            </a:endParaRPr>
          </a:p>
        </p:txBody>
      </p:sp>
      <p:sp>
        <p:nvSpPr>
          <p:cNvPr id="5" name="Rectangle 4"/>
          <p:cNvSpPr/>
          <p:nvPr/>
        </p:nvSpPr>
        <p:spPr>
          <a:xfrm>
            <a:off x="504000" y="1700214"/>
            <a:ext cx="3560000" cy="5975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100" noProof="0" dirty="0">
              <a:solidFill>
                <a:schemeClr val="bg1"/>
              </a:solidFill>
            </a:endParaRPr>
          </a:p>
        </p:txBody>
      </p:sp>
      <p:sp>
        <p:nvSpPr>
          <p:cNvPr id="6" name="Rectangle 5"/>
          <p:cNvSpPr/>
          <p:nvPr/>
        </p:nvSpPr>
        <p:spPr>
          <a:xfrm>
            <a:off x="8115300" y="1705968"/>
            <a:ext cx="3583853"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100" noProof="0" dirty="0">
              <a:solidFill>
                <a:schemeClr val="bg1"/>
              </a:solidFill>
            </a:endParaRPr>
          </a:p>
        </p:txBody>
      </p:sp>
      <p:sp>
        <p:nvSpPr>
          <p:cNvPr id="7" name="Text Placeholder 8"/>
          <p:cNvSpPr>
            <a:spLocks noGrp="1"/>
          </p:cNvSpPr>
          <p:nvPr>
            <p:ph type="body" sz="quarter" idx="17"/>
          </p:nvPr>
        </p:nvSpPr>
        <p:spPr>
          <a:xfrm>
            <a:off x="4325712" y="1851441"/>
            <a:ext cx="3540577" cy="3845754"/>
          </a:xfrm>
        </p:spPr>
        <p:txBody>
          <a:bodyPr/>
          <a:lstStyle>
            <a:lvl1pPr>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8" name="Text Placeholder 8"/>
          <p:cNvSpPr>
            <a:spLocks noGrp="1"/>
          </p:cNvSpPr>
          <p:nvPr>
            <p:ph type="body" sz="quarter" idx="18"/>
          </p:nvPr>
        </p:nvSpPr>
        <p:spPr>
          <a:xfrm>
            <a:off x="504000" y="1851441"/>
            <a:ext cx="3560000" cy="3845754"/>
          </a:xfrm>
        </p:spPr>
        <p:txBody>
          <a:bodyPr/>
          <a:lstStyle>
            <a:lvl1pPr>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9" name="Text Placeholder 8"/>
          <p:cNvSpPr>
            <a:spLocks noGrp="1"/>
          </p:cNvSpPr>
          <p:nvPr>
            <p:ph type="body" sz="quarter" idx="19"/>
          </p:nvPr>
        </p:nvSpPr>
        <p:spPr>
          <a:xfrm>
            <a:off x="8128000" y="1851441"/>
            <a:ext cx="3571153" cy="3845754"/>
          </a:xfrm>
        </p:spPr>
        <p:txBody>
          <a:bodyPr/>
          <a:lstStyle>
            <a:lvl1pPr>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0" name="Text Placeholder 8"/>
          <p:cNvSpPr>
            <a:spLocks noGrp="1"/>
          </p:cNvSpPr>
          <p:nvPr>
            <p:ph type="body" sz="quarter" idx="13" hasCustomPrompt="1"/>
          </p:nvPr>
        </p:nvSpPr>
        <p:spPr>
          <a:xfrm>
            <a:off x="501651" y="651600"/>
            <a:ext cx="11162349" cy="757255"/>
          </a:xfrm>
          <a:prstGeom prst="rect">
            <a:avLst/>
          </a:prstGeom>
        </p:spPr>
        <p:txBody>
          <a:bodyPr lIns="0" tIns="0" rIns="0" bIns="0">
            <a:noAutofit/>
          </a:bodyPr>
          <a:lstStyle>
            <a:lvl1pPr marL="0" indent="0">
              <a:buNone/>
              <a:defRPr sz="1800" b="0">
                <a:solidFill>
                  <a:srgbClr val="575757"/>
                </a:solidFill>
              </a:defRPr>
            </a:lvl1pPr>
          </a:lstStyle>
          <a:p>
            <a:pPr lvl="0"/>
            <a:r>
              <a:rPr lang="en-US" noProof="0" dirty="0"/>
              <a:t>Click to add subtitle</a:t>
            </a:r>
          </a:p>
        </p:txBody>
      </p:sp>
    </p:spTree>
    <p:extLst>
      <p:ext uri="{BB962C8B-B14F-4D97-AF65-F5344CB8AC3E}">
        <p14:creationId xmlns:p14="http://schemas.microsoft.com/office/powerpoint/2010/main" val="906941791"/>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4 column icon">
    <p:spTree>
      <p:nvGrpSpPr>
        <p:cNvPr id="1" name=""/>
        <p:cNvGrpSpPr/>
        <p:nvPr/>
      </p:nvGrpSpPr>
      <p:grpSpPr>
        <a:xfrm>
          <a:off x="0" y="0"/>
          <a:ext cx="0" cy="0"/>
          <a:chOff x="0" y="0"/>
          <a:chExt cx="0" cy="0"/>
        </a:xfrm>
      </p:grpSpPr>
      <p:sp>
        <p:nvSpPr>
          <p:cNvPr id="2" name="Title 1"/>
          <p:cNvSpPr>
            <a:spLocks noGrp="1"/>
          </p:cNvSpPr>
          <p:nvPr>
            <p:ph type="title"/>
          </p:nvPr>
        </p:nvSpPr>
        <p:spPr>
          <a:xfrm>
            <a:off x="501651" y="317501"/>
            <a:ext cx="11188700" cy="705184"/>
          </a:xfrm>
        </p:spPr>
        <p:txBody>
          <a:bodyPr/>
          <a:lstStyle/>
          <a:p>
            <a:r>
              <a:rPr lang="en-US" noProof="0"/>
              <a:t>Click to edit Master title style</a:t>
            </a:r>
            <a:endParaRPr lang="en-US" noProof="0" dirty="0"/>
          </a:p>
        </p:txBody>
      </p:sp>
      <p:sp>
        <p:nvSpPr>
          <p:cNvPr id="4" name="Text Placeholder 8"/>
          <p:cNvSpPr>
            <a:spLocks noGrp="1"/>
          </p:cNvSpPr>
          <p:nvPr>
            <p:ph type="body" sz="quarter" idx="17"/>
          </p:nvPr>
        </p:nvSpPr>
        <p:spPr>
          <a:xfrm>
            <a:off x="504000" y="2556000"/>
            <a:ext cx="2592000" cy="3394800"/>
          </a:xfrm>
        </p:spPr>
        <p:txBody>
          <a:bodyPr/>
          <a:lstStyle>
            <a:lvl1pPr>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5" name="Text Placeholder 8"/>
          <p:cNvSpPr>
            <a:spLocks noGrp="1"/>
          </p:cNvSpPr>
          <p:nvPr>
            <p:ph type="body" sz="quarter" idx="18"/>
          </p:nvPr>
        </p:nvSpPr>
        <p:spPr>
          <a:xfrm>
            <a:off x="9096836" y="2556000"/>
            <a:ext cx="2592000" cy="3394800"/>
          </a:xfrm>
        </p:spPr>
        <p:txBody>
          <a:bodyPr/>
          <a:lstStyle>
            <a:lvl1pPr>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6" name="Text Placeholder 8"/>
          <p:cNvSpPr>
            <a:spLocks noGrp="1"/>
          </p:cNvSpPr>
          <p:nvPr>
            <p:ph type="body" sz="quarter" idx="19"/>
          </p:nvPr>
        </p:nvSpPr>
        <p:spPr>
          <a:xfrm>
            <a:off x="3368279" y="2556000"/>
            <a:ext cx="2592000" cy="3394800"/>
          </a:xfrm>
        </p:spPr>
        <p:txBody>
          <a:bodyPr/>
          <a:lstStyle>
            <a:lvl1pPr>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7" name="Text Placeholder 8"/>
          <p:cNvSpPr>
            <a:spLocks noGrp="1"/>
          </p:cNvSpPr>
          <p:nvPr>
            <p:ph type="body" sz="quarter" idx="20"/>
          </p:nvPr>
        </p:nvSpPr>
        <p:spPr>
          <a:xfrm>
            <a:off x="6232557" y="2556000"/>
            <a:ext cx="2592000" cy="3394800"/>
          </a:xfrm>
        </p:spPr>
        <p:txBody>
          <a:bodyPr/>
          <a:lstStyle>
            <a:lvl1pPr>
              <a:defRPr b="1">
                <a:solidFill>
                  <a:schemeClr val="accent1"/>
                </a:solidFill>
              </a:defRPr>
            </a:lvl1pPr>
            <a:lvl2pPr>
              <a:spcAft>
                <a:spcPts val="1000"/>
              </a:spcAft>
              <a:defRPr/>
            </a:lvl2pPr>
            <a:lvl3pPr marL="0" indent="0">
              <a:spcAft>
                <a:spcPts val="1000"/>
              </a:spcAft>
              <a:buNone/>
              <a:defRPr/>
            </a:lvl3pPr>
            <a:lvl4pPr marL="176400" indent="-176400">
              <a:spcAft>
                <a:spcPts val="1000"/>
              </a:spcAft>
              <a:buFont typeface="Arial" panose="020B0604020202020204" pitchFamily="34" charset="0"/>
              <a:buChar char="•"/>
              <a:defRPr/>
            </a:lvl4pPr>
            <a:lvl5pPr marL="356400" indent="-176400">
              <a:spcAft>
                <a:spcPts val="1000"/>
              </a:spcAft>
              <a:defRPr baseline="0"/>
            </a:lvl5pPr>
            <a:lvl6pPr marL="356400" indent="-176400">
              <a:spcAft>
                <a:spcPts val="1000"/>
              </a:spcAft>
              <a:buFont typeface="Verdana" panose="020B0604030504040204" pitchFamily="34" charset="0"/>
              <a:buChar char="−"/>
              <a:defRPr/>
            </a:lvl6pPr>
            <a:lvl7pPr marL="356400" indent="-176400">
              <a:spcAft>
                <a:spcPts val="1000"/>
              </a:spcAft>
              <a:defRPr/>
            </a:lvl7pPr>
            <a:lvl8pPr marL="356400" indent="-176400">
              <a:spcAft>
                <a:spcPts val="1000"/>
              </a:spcAft>
              <a:defRPr/>
            </a:lvl8pPr>
            <a:lvl9pPr marL="356400" indent="-176400">
              <a:spcAft>
                <a:spcPts val="1000"/>
              </a:spcAft>
              <a:defRPr/>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8" name="Text Placeholder 8"/>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noProof="0" dirty="0"/>
              <a:t>Click to add subtitle</a:t>
            </a:r>
          </a:p>
        </p:txBody>
      </p:sp>
    </p:spTree>
    <p:extLst>
      <p:ext uri="{BB962C8B-B14F-4D97-AF65-F5344CB8AC3E}">
        <p14:creationId xmlns:p14="http://schemas.microsoft.com/office/powerpoint/2010/main" val="2291048837"/>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Title, subtitle, 1 column text with charts">
    <p:spTree>
      <p:nvGrpSpPr>
        <p:cNvPr id="1" name=""/>
        <p:cNvGrpSpPr/>
        <p:nvPr/>
      </p:nvGrpSpPr>
      <p:grpSpPr>
        <a:xfrm>
          <a:off x="0" y="0"/>
          <a:ext cx="0" cy="0"/>
          <a:chOff x="0" y="0"/>
          <a:chExt cx="0" cy="0"/>
        </a:xfrm>
      </p:grpSpPr>
      <p:sp>
        <p:nvSpPr>
          <p:cNvPr id="8" name="Text Placeholder 8"/>
          <p:cNvSpPr>
            <a:spLocks noGrp="1"/>
          </p:cNvSpPr>
          <p:nvPr>
            <p:ph type="body" sz="quarter" idx="13" hasCustomPrompt="1"/>
          </p:nvPr>
        </p:nvSpPr>
        <p:spPr>
          <a:xfrm>
            <a:off x="501650" y="651600"/>
            <a:ext cx="11188700" cy="757255"/>
          </a:xfrm>
          <a:prstGeom prst="rect">
            <a:avLst/>
          </a:prstGeom>
        </p:spPr>
        <p:txBody>
          <a:bodyPr lIns="0" tIns="0" rIns="0" bIns="0">
            <a:noAutofit/>
          </a:bodyPr>
          <a:lstStyle>
            <a:lvl1pPr marL="0" indent="0">
              <a:buNone/>
              <a:defRPr sz="1800" b="0">
                <a:solidFill>
                  <a:srgbClr val="575757"/>
                </a:solidFill>
              </a:defRPr>
            </a:lvl1pPr>
          </a:lstStyle>
          <a:p>
            <a:pPr lvl="0"/>
            <a:r>
              <a:rPr lang="en-US" dirty="0"/>
              <a:t>Click to add subtitle</a:t>
            </a:r>
          </a:p>
        </p:txBody>
      </p:sp>
      <p:sp>
        <p:nvSpPr>
          <p:cNvPr id="9" name="Title Placeholder 1"/>
          <p:cNvSpPr>
            <a:spLocks noGrp="1"/>
          </p:cNvSpPr>
          <p:nvPr>
            <p:ph type="title" hasCustomPrompt="1"/>
          </p:nvPr>
        </p:nvSpPr>
        <p:spPr>
          <a:xfrm>
            <a:off x="501650" y="317500"/>
            <a:ext cx="11188700" cy="698501"/>
          </a:xfrm>
          <a:prstGeom prst="rect">
            <a:avLst/>
          </a:prstGeom>
        </p:spPr>
        <p:txBody>
          <a:bodyPr vert="horz" lIns="0" tIns="0" rIns="0" bIns="0" rtlCol="0" anchor="t" anchorCtr="0">
            <a:noAutofit/>
          </a:bodyPr>
          <a:lstStyle>
            <a:lvl1pPr>
              <a:defRPr/>
            </a:lvl1pPr>
          </a:lstStyle>
          <a:p>
            <a:r>
              <a:rPr lang="en-US" dirty="0"/>
              <a:t>Click to add title</a:t>
            </a:r>
          </a:p>
        </p:txBody>
      </p:sp>
      <p:sp>
        <p:nvSpPr>
          <p:cNvPr id="10" name="Text Placeholder 18"/>
          <p:cNvSpPr>
            <a:spLocks noGrp="1"/>
          </p:cNvSpPr>
          <p:nvPr>
            <p:ph idx="1"/>
          </p:nvPr>
        </p:nvSpPr>
        <p:spPr>
          <a:xfrm>
            <a:off x="501650" y="1665289"/>
            <a:ext cx="5594351" cy="4716463"/>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965620304"/>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Tree>
    <p:extLst>
      <p:ext uri="{BB962C8B-B14F-4D97-AF65-F5344CB8AC3E}">
        <p14:creationId xmlns:p14="http://schemas.microsoft.com/office/powerpoint/2010/main" val="298578023"/>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 Circle White">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336000" y="1368000"/>
            <a:ext cx="5520000" cy="4140000"/>
          </a:xfrm>
          <a:prstGeom prst="ellipse">
            <a:avLst/>
          </a:prstGeom>
          <a:ln w="25400">
            <a:solidFill>
              <a:schemeClr val="accent1"/>
            </a:solidFill>
          </a:ln>
        </p:spPr>
        <p:txBody>
          <a:bodyPr lIns="108000" tIns="108000" rIns="108000" bIns="108000" anchor="ctr" anchorCtr="0">
            <a:normAutofit/>
          </a:bodyPr>
          <a:lstStyle>
            <a:lvl1pPr algn="ctr">
              <a:lnSpc>
                <a:spcPts val="4200"/>
              </a:lnSpc>
              <a:defRPr sz="3600" b="0">
                <a:solidFill>
                  <a:schemeClr val="tx1"/>
                </a:solidFill>
                <a:latin typeface="Calibri" panose="020F0502020204030204" pitchFamily="34" charset="0"/>
                <a:ea typeface="Open Sans" panose="020B0606030504020204" pitchFamily="34" charset="0"/>
                <a:cs typeface="Calibri" panose="020F0502020204030204" pitchFamily="34" charset="0"/>
              </a:defRPr>
            </a:lvl1pPr>
          </a:lstStyle>
          <a:p>
            <a:r>
              <a:rPr lang="en-US" noProof="0" dirty="0"/>
              <a:t>Click to edit Master </a:t>
            </a:r>
            <a:br>
              <a:rPr lang="en-US" noProof="0" dirty="0"/>
            </a:br>
            <a:r>
              <a:rPr lang="en-US" noProof="0" dirty="0"/>
              <a:t>title style</a:t>
            </a:r>
          </a:p>
        </p:txBody>
      </p:sp>
      <p:sp>
        <p:nvSpPr>
          <p:cNvPr id="3" name="Subtitle 2"/>
          <p:cNvSpPr>
            <a:spLocks noGrp="1"/>
          </p:cNvSpPr>
          <p:nvPr>
            <p:ph type="subTitle" idx="1"/>
          </p:nvPr>
        </p:nvSpPr>
        <p:spPr bwMode="gray">
          <a:xfrm>
            <a:off x="501651" y="5864230"/>
            <a:ext cx="5594348" cy="505645"/>
          </a:xfrm>
          <a:prstGeom prst="rect">
            <a:avLst/>
          </a:prstGeom>
        </p:spPr>
        <p:txBody>
          <a:bodyPr lIns="0" tIns="0" rIns="0" bIns="0">
            <a:noAutofit/>
          </a:bodyPr>
          <a:lstStyle>
            <a:lvl1pPr marL="0" indent="0" algn="l">
              <a:lnSpc>
                <a:spcPct val="100000"/>
              </a:lnSpc>
              <a:spcAft>
                <a:spcPts val="0"/>
              </a:spcAft>
              <a:buNone/>
              <a:defRPr sz="2100" b="1">
                <a:solidFill>
                  <a:schemeClr val="tx1"/>
                </a:solidFill>
                <a:latin typeface="+mj-lt"/>
                <a:cs typeface="Calibri Light" panose="020F03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US" noProof="0" dirty="0"/>
          </a:p>
        </p:txBody>
      </p:sp>
      <p:sp>
        <p:nvSpPr>
          <p:cNvPr id="5" name="Text Placeholder 4"/>
          <p:cNvSpPr>
            <a:spLocks noGrp="1"/>
          </p:cNvSpPr>
          <p:nvPr>
            <p:ph type="body" sz="quarter" idx="10"/>
          </p:nvPr>
        </p:nvSpPr>
        <p:spPr>
          <a:xfrm>
            <a:off x="501651" y="6381750"/>
            <a:ext cx="5594349" cy="298450"/>
          </a:xfrm>
          <a:prstGeom prst="rect">
            <a:avLst/>
          </a:prstGeom>
        </p:spPr>
        <p:txBody>
          <a:bodyPr>
            <a:normAutofit/>
          </a:bodyPr>
          <a:lstStyle>
            <a:lvl1pPr>
              <a:spcAft>
                <a:spcPts val="0"/>
              </a:spcAft>
              <a:defRPr sz="1600">
                <a:solidFill>
                  <a:schemeClr val="tx1"/>
                </a:solidFill>
                <a:latin typeface="+mn-lt"/>
                <a:cs typeface="Calibri" panose="020F0502020204030204" pitchFamily="34" charset="0"/>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a:t>Click to edit Master text styles</a:t>
            </a:r>
          </a:p>
        </p:txBody>
      </p:sp>
      <p:pic>
        <p:nvPicPr>
          <p:cNvPr id="16" name="Picture 15">
            <a:extLst>
              <a:ext uri="{FF2B5EF4-FFF2-40B4-BE49-F238E27FC236}">
                <a16:creationId xmlns:a16="http://schemas.microsoft.com/office/drawing/2014/main" id="{0EE651D1-ACAE-4CF4-8337-D8043277D28C}"/>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2000" y="402641"/>
            <a:ext cx="5567680" cy="767305"/>
          </a:xfrm>
          <a:prstGeom prst="rect">
            <a:avLst/>
          </a:prstGeom>
          <a:noFill/>
          <a:ln>
            <a:noFill/>
          </a:ln>
        </p:spPr>
      </p:pic>
      <p:pic>
        <p:nvPicPr>
          <p:cNvPr id="17" name="Picture 16" descr="Graphical user interface, application&#10;&#10;Description automatically generated">
            <a:extLst>
              <a:ext uri="{FF2B5EF4-FFF2-40B4-BE49-F238E27FC236}">
                <a16:creationId xmlns:a16="http://schemas.microsoft.com/office/drawing/2014/main" id="{CF37EB07-370E-4F08-8A78-8C2E11DCE6AE}"/>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214315" y="322552"/>
            <a:ext cx="3738165" cy="927484"/>
          </a:xfrm>
          <a:prstGeom prst="rect">
            <a:avLst/>
          </a:prstGeom>
        </p:spPr>
      </p:pic>
    </p:spTree>
    <p:extLst>
      <p:ext uri="{BB962C8B-B14F-4D97-AF65-F5344CB8AC3E}">
        <p14:creationId xmlns:p14="http://schemas.microsoft.com/office/powerpoint/2010/main" val="2253360127"/>
      </p:ext>
    </p:extLst>
  </p:cSld>
  <p:clrMapOvr>
    <a:masterClrMapping/>
  </p:clrMapOvr>
  <p:transition>
    <p:fade/>
  </p:transition>
  <p:extLst>
    <p:ext uri="{DCECCB84-F9BA-43D5-87BE-67443E8EF086}">
      <p15:sldGuideLst xmlns:p15="http://schemas.microsoft.com/office/powerpoint/2012/main">
        <p15:guide id="1" orient="horz" pos="4088">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49087074"/>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cSld name="End slide">
    <p:spTree>
      <p:nvGrpSpPr>
        <p:cNvPr id="1" name=""/>
        <p:cNvGrpSpPr/>
        <p:nvPr/>
      </p:nvGrpSpPr>
      <p:grpSpPr>
        <a:xfrm>
          <a:off x="0" y="0"/>
          <a:ext cx="0" cy="0"/>
          <a:chOff x="0" y="0"/>
          <a:chExt cx="0" cy="0"/>
        </a:xfrm>
      </p:grpSpPr>
      <p:sp>
        <p:nvSpPr>
          <p:cNvPr id="6" name="Text Placeholder 5"/>
          <p:cNvSpPr>
            <a:spLocks noGrp="1"/>
          </p:cNvSpPr>
          <p:nvPr>
            <p:ph type="body" sz="quarter" idx="13"/>
          </p:nvPr>
        </p:nvSpPr>
        <p:spPr>
          <a:xfrm>
            <a:off x="501652" y="4211955"/>
            <a:ext cx="8528936" cy="2169796"/>
          </a:xfrm>
        </p:spPr>
        <p:txBody>
          <a:bodyPr anchor="b" anchorCtr="0"/>
          <a:lstStyle>
            <a:lvl1pPr>
              <a:lnSpc>
                <a:spcPct val="100000"/>
              </a:lnSpc>
              <a:spcAft>
                <a:spcPts val="600"/>
              </a:spcAft>
              <a:defRPr sz="900"/>
            </a:lvl1pPr>
          </a:lstStyle>
          <a:p>
            <a:pPr lvl="0"/>
            <a:r>
              <a:rPr lang="en-US"/>
              <a:t>Click to edit Master text styles</a:t>
            </a:r>
          </a:p>
        </p:txBody>
      </p:sp>
      <p:sp>
        <p:nvSpPr>
          <p:cNvPr id="3" name="Picture Placeholder 2"/>
          <p:cNvSpPr>
            <a:spLocks noGrp="1"/>
          </p:cNvSpPr>
          <p:nvPr>
            <p:ph type="pic" sz="quarter" idx="14" hasCustomPrompt="1"/>
          </p:nvPr>
        </p:nvSpPr>
        <p:spPr>
          <a:xfrm>
            <a:off x="9370847" y="4211955"/>
            <a:ext cx="2319503" cy="1725448"/>
          </a:xfrm>
        </p:spPr>
        <p:txBody>
          <a:bodyPr anchor="ctr" anchorCtr="0"/>
          <a:lstStyle>
            <a:lvl1pPr algn="ctr">
              <a:defRPr sz="900"/>
            </a:lvl1pPr>
          </a:lstStyle>
          <a:p>
            <a:r>
              <a:rPr lang="en-GB" sz="900" dirty="0"/>
              <a:t>Insert sponsorship mark here</a:t>
            </a:r>
            <a:endParaRPr lang="en-GB" dirty="0"/>
          </a:p>
        </p:txBody>
      </p:sp>
      <p:sp>
        <p:nvSpPr>
          <p:cNvPr id="8" name="Text Placeholder 7"/>
          <p:cNvSpPr>
            <a:spLocks noGrp="1"/>
          </p:cNvSpPr>
          <p:nvPr>
            <p:ph type="body" sz="quarter" idx="15"/>
          </p:nvPr>
        </p:nvSpPr>
        <p:spPr>
          <a:xfrm>
            <a:off x="9370850" y="6018028"/>
            <a:ext cx="2319501" cy="363722"/>
          </a:xfrm>
        </p:spPr>
        <p:txBody>
          <a:bodyPr anchor="b" anchorCtr="0"/>
          <a:lstStyle>
            <a:lvl1pPr>
              <a:lnSpc>
                <a:spcPct val="100000"/>
              </a:lnSpc>
              <a:defRPr sz="950"/>
            </a:lvl1pPr>
          </a:lstStyle>
          <a:p>
            <a:pPr lvl="0"/>
            <a:r>
              <a:rPr lang="en-US"/>
              <a:t>Click to edit Master text styles</a:t>
            </a:r>
          </a:p>
        </p:txBody>
      </p:sp>
      <p:pic>
        <p:nvPicPr>
          <p:cNvPr id="16" name="Picture 15">
            <a:extLst>
              <a:ext uri="{FF2B5EF4-FFF2-40B4-BE49-F238E27FC236}">
                <a16:creationId xmlns:a16="http://schemas.microsoft.com/office/drawing/2014/main" id="{44254E8B-02F0-4B73-9CD1-71A55BE7A37C}"/>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2000" y="402641"/>
            <a:ext cx="5567680" cy="767305"/>
          </a:xfrm>
          <a:prstGeom prst="rect">
            <a:avLst/>
          </a:prstGeom>
          <a:noFill/>
          <a:ln>
            <a:noFill/>
          </a:ln>
        </p:spPr>
      </p:pic>
      <p:pic>
        <p:nvPicPr>
          <p:cNvPr id="17" name="Picture 16" descr="Graphical user interface, application&#10;&#10;Description automatically generated">
            <a:extLst>
              <a:ext uri="{FF2B5EF4-FFF2-40B4-BE49-F238E27FC236}">
                <a16:creationId xmlns:a16="http://schemas.microsoft.com/office/drawing/2014/main" id="{C5229A4E-130D-45E6-93C1-029E147FFF2E}"/>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214315" y="322552"/>
            <a:ext cx="3738165" cy="927484"/>
          </a:xfrm>
          <a:prstGeom prst="rect">
            <a:avLst/>
          </a:prstGeom>
        </p:spPr>
      </p:pic>
    </p:spTree>
    <p:extLst>
      <p:ext uri="{BB962C8B-B14F-4D97-AF65-F5344CB8AC3E}">
        <p14:creationId xmlns:p14="http://schemas.microsoft.com/office/powerpoint/2010/main" val="20587219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1_End slide">
    <p:spTree>
      <p:nvGrpSpPr>
        <p:cNvPr id="1" name=""/>
        <p:cNvGrpSpPr/>
        <p:nvPr/>
      </p:nvGrpSpPr>
      <p:grpSpPr>
        <a:xfrm>
          <a:off x="0" y="0"/>
          <a:ext cx="0" cy="0"/>
          <a:chOff x="0" y="0"/>
          <a:chExt cx="0" cy="0"/>
        </a:xfrm>
      </p:grpSpPr>
      <p:sp>
        <p:nvSpPr>
          <p:cNvPr id="6" name="Text Placeholder 5"/>
          <p:cNvSpPr>
            <a:spLocks noGrp="1"/>
          </p:cNvSpPr>
          <p:nvPr>
            <p:ph type="body" sz="quarter" idx="13"/>
          </p:nvPr>
        </p:nvSpPr>
        <p:spPr>
          <a:xfrm>
            <a:off x="501652" y="4211955"/>
            <a:ext cx="8528936" cy="2169796"/>
          </a:xfrm>
        </p:spPr>
        <p:txBody>
          <a:bodyPr anchor="b" anchorCtr="0"/>
          <a:lstStyle>
            <a:lvl1pPr>
              <a:lnSpc>
                <a:spcPct val="100000"/>
              </a:lnSpc>
              <a:spcAft>
                <a:spcPts val="600"/>
              </a:spcAft>
              <a:defRPr sz="900">
                <a:solidFill>
                  <a:schemeClr val="bg1"/>
                </a:solidFill>
              </a:defRPr>
            </a:lvl1pPr>
          </a:lstStyle>
          <a:p>
            <a:pPr lvl="0"/>
            <a:r>
              <a:rPr lang="en-US"/>
              <a:t>Click to edit Master text styles</a:t>
            </a:r>
          </a:p>
        </p:txBody>
      </p:sp>
      <p:sp>
        <p:nvSpPr>
          <p:cNvPr id="3" name="Picture Placeholder 2"/>
          <p:cNvSpPr>
            <a:spLocks noGrp="1"/>
          </p:cNvSpPr>
          <p:nvPr>
            <p:ph type="pic" sz="quarter" idx="14" hasCustomPrompt="1"/>
          </p:nvPr>
        </p:nvSpPr>
        <p:spPr>
          <a:xfrm>
            <a:off x="9370847" y="4211955"/>
            <a:ext cx="2319503" cy="1725448"/>
          </a:xfrm>
        </p:spPr>
        <p:txBody>
          <a:bodyPr anchor="ctr" anchorCtr="0"/>
          <a:lstStyle>
            <a:lvl1pPr algn="ctr">
              <a:defRPr sz="900">
                <a:solidFill>
                  <a:schemeClr val="bg1"/>
                </a:solidFill>
              </a:defRPr>
            </a:lvl1pPr>
          </a:lstStyle>
          <a:p>
            <a:r>
              <a:rPr lang="en-GB" sz="900" dirty="0"/>
              <a:t>Insert sponsorship mark here</a:t>
            </a:r>
            <a:endParaRPr lang="en-GB" dirty="0"/>
          </a:p>
        </p:txBody>
      </p:sp>
      <p:sp>
        <p:nvSpPr>
          <p:cNvPr id="8" name="Text Placeholder 7"/>
          <p:cNvSpPr>
            <a:spLocks noGrp="1"/>
          </p:cNvSpPr>
          <p:nvPr>
            <p:ph type="body" sz="quarter" idx="15"/>
          </p:nvPr>
        </p:nvSpPr>
        <p:spPr>
          <a:xfrm>
            <a:off x="9370850" y="6018028"/>
            <a:ext cx="2319501" cy="363722"/>
          </a:xfrm>
        </p:spPr>
        <p:txBody>
          <a:bodyPr anchor="b" anchorCtr="0"/>
          <a:lstStyle>
            <a:lvl1pPr>
              <a:lnSpc>
                <a:spcPct val="100000"/>
              </a:lnSpc>
              <a:defRPr sz="950">
                <a:solidFill>
                  <a:schemeClr val="bg1"/>
                </a:solidFill>
              </a:defRPr>
            </a:lvl1pPr>
          </a:lstStyle>
          <a:p>
            <a:pPr lvl="0"/>
            <a:r>
              <a:rPr lang="en-US"/>
              <a:t>Click to edit Master text styles</a:t>
            </a:r>
          </a:p>
        </p:txBody>
      </p:sp>
      <p:pic>
        <p:nvPicPr>
          <p:cNvPr id="20" name="Picture 19">
            <a:extLst>
              <a:ext uri="{FF2B5EF4-FFF2-40B4-BE49-F238E27FC236}">
                <a16:creationId xmlns:a16="http://schemas.microsoft.com/office/drawing/2014/main" id="{6ACA2E4E-30B5-4DD2-87C8-B32494C761AE}"/>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2000" y="402641"/>
            <a:ext cx="5567680" cy="767305"/>
          </a:xfrm>
          <a:prstGeom prst="rect">
            <a:avLst/>
          </a:prstGeom>
          <a:noFill/>
          <a:ln>
            <a:noFill/>
          </a:ln>
        </p:spPr>
      </p:pic>
      <p:pic>
        <p:nvPicPr>
          <p:cNvPr id="21" name="Picture 20" descr="Graphical user interface, application&#10;&#10;Description automatically generated">
            <a:extLst>
              <a:ext uri="{FF2B5EF4-FFF2-40B4-BE49-F238E27FC236}">
                <a16:creationId xmlns:a16="http://schemas.microsoft.com/office/drawing/2014/main" id="{285F364C-786C-4A24-A0A7-2FFADFC2D75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214315" y="322552"/>
            <a:ext cx="3738165" cy="927484"/>
          </a:xfrm>
          <a:prstGeom prst="rect">
            <a:avLst/>
          </a:prstGeom>
        </p:spPr>
      </p:pic>
    </p:spTree>
    <p:extLst>
      <p:ext uri="{BB962C8B-B14F-4D97-AF65-F5344CB8AC3E}">
        <p14:creationId xmlns:p14="http://schemas.microsoft.com/office/powerpoint/2010/main" val="118573229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914400" y="1752602"/>
            <a:ext cx="103632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17" name="Subtitle 16"/>
          <p:cNvSpPr>
            <a:spLocks noGrp="1"/>
          </p:cNvSpPr>
          <p:nvPr>
            <p:ph type="subTitle" idx="1"/>
          </p:nvPr>
        </p:nvSpPr>
        <p:spPr>
          <a:xfrm>
            <a:off x="914400" y="3611607"/>
            <a:ext cx="103632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sp>
        <p:nvSpPr>
          <p:cNvPr id="30" name="Date Placeholder 29"/>
          <p:cNvSpPr>
            <a:spLocks noGrp="1"/>
          </p:cNvSpPr>
          <p:nvPr>
            <p:ph type="dt" sz="half" idx="10"/>
          </p:nvPr>
        </p:nvSpPr>
        <p:spPr/>
        <p:txBody>
          <a:bodyPr/>
          <a:lstStyle>
            <a:lvl1pPr>
              <a:defRPr>
                <a:solidFill>
                  <a:srgbClr val="FFFFFF"/>
                </a:solidFill>
              </a:defRPr>
            </a:lvl1pPr>
            <a:extLst/>
          </a:lstStyle>
          <a:p>
            <a:fld id="{2BC8991A-9F51-42B9-86E8-33A2D780615B}" type="datetimeFigureOut">
              <a:rPr lang="en-US" smtClean="0"/>
              <a:t>5/15/2023</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61AB2CD-3EED-4167-B766-CCE232974E7C}" type="slidenum">
              <a:rPr lang="en-US" smtClean="0"/>
              <a:t>‹#›</a:t>
            </a:fld>
            <a:endParaRPr lang="en-US"/>
          </a:p>
        </p:txBody>
      </p:sp>
      <p:pic>
        <p:nvPicPr>
          <p:cNvPr id="7" name="Picture 6">
            <a:extLst>
              <a:ext uri="{FF2B5EF4-FFF2-40B4-BE49-F238E27FC236}">
                <a16:creationId xmlns:a16="http://schemas.microsoft.com/office/drawing/2014/main" id="{04EEF412-BB7D-43E9-8801-C154DFDE876D}"/>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2000" y="402641"/>
            <a:ext cx="5567680" cy="767305"/>
          </a:xfrm>
          <a:prstGeom prst="rect">
            <a:avLst/>
          </a:prstGeom>
          <a:noFill/>
          <a:ln>
            <a:noFill/>
          </a:ln>
        </p:spPr>
      </p:pic>
      <p:pic>
        <p:nvPicPr>
          <p:cNvPr id="8" name="Picture 7" descr="Graphical user interface, application&#10;&#10;Description automatically generated">
            <a:extLst>
              <a:ext uri="{FF2B5EF4-FFF2-40B4-BE49-F238E27FC236}">
                <a16:creationId xmlns:a16="http://schemas.microsoft.com/office/drawing/2014/main" id="{CC4A90DF-7266-4CB4-8B70-385FB1F873D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214315" y="322552"/>
            <a:ext cx="3738165" cy="927484"/>
          </a:xfrm>
          <a:prstGeom prst="rect">
            <a:avLst/>
          </a:prstGeom>
        </p:spPr>
      </p:pic>
    </p:spTree>
    <p:extLst>
      <p:ext uri="{BB962C8B-B14F-4D97-AF65-F5344CB8AC3E}">
        <p14:creationId xmlns:p14="http://schemas.microsoft.com/office/powerpoint/2010/main" val="36158189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Divider - Deloitte white">
    <p:spTree>
      <p:nvGrpSpPr>
        <p:cNvPr id="1" name=""/>
        <p:cNvGrpSpPr/>
        <p:nvPr/>
      </p:nvGrpSpPr>
      <p:grpSpPr>
        <a:xfrm>
          <a:off x="0" y="0"/>
          <a:ext cx="0" cy="0"/>
          <a:chOff x="0" y="0"/>
          <a:chExt cx="0" cy="0"/>
        </a:xfrm>
      </p:grpSpPr>
      <p:sp>
        <p:nvSpPr>
          <p:cNvPr id="2" name="Title 1"/>
          <p:cNvSpPr>
            <a:spLocks noGrp="1"/>
          </p:cNvSpPr>
          <p:nvPr>
            <p:ph type="title"/>
          </p:nvPr>
        </p:nvSpPr>
        <p:spPr bwMode="gray">
          <a:xfrm>
            <a:off x="501651" y="1705670"/>
            <a:ext cx="10541000" cy="1592403"/>
          </a:xfrm>
        </p:spPr>
        <p:txBody>
          <a:bodyPr anchor="b"/>
          <a:lstStyle>
            <a:lvl1pPr>
              <a:lnSpc>
                <a:spcPct val="95000"/>
              </a:lnSpc>
              <a:defRPr sz="3600" b="1">
                <a:solidFill>
                  <a:schemeClr val="tx1"/>
                </a:solidFill>
                <a:latin typeface="+mj-lt"/>
                <a:ea typeface="Open Sans" panose="020B0606030504020204" pitchFamily="34" charset="0"/>
                <a:cs typeface="Calibri" panose="020F0502020204030204" pitchFamily="34" charset="0"/>
              </a:defRPr>
            </a:lvl1pPr>
          </a:lstStyle>
          <a:p>
            <a:r>
              <a:rPr lang="en-US" noProof="0"/>
              <a:t>Click to edit Master title style</a:t>
            </a:r>
            <a:endParaRPr lang="en-US" noProof="0" dirty="0"/>
          </a:p>
        </p:txBody>
      </p:sp>
      <p:sp>
        <p:nvSpPr>
          <p:cNvPr id="3" name="Text Placeholder 2"/>
          <p:cNvSpPr>
            <a:spLocks noGrp="1"/>
          </p:cNvSpPr>
          <p:nvPr>
            <p:ph type="body" idx="1"/>
          </p:nvPr>
        </p:nvSpPr>
        <p:spPr bwMode="gray">
          <a:xfrm>
            <a:off x="501651" y="3429000"/>
            <a:ext cx="10541000" cy="1566532"/>
          </a:xfrm>
        </p:spPr>
        <p:txBody>
          <a:bodyPr lIns="0" tIns="0" rIns="0" bIns="0">
            <a:noAutofit/>
          </a:bodyPr>
          <a:lstStyle>
            <a:lvl1pPr marL="0" indent="0">
              <a:lnSpc>
                <a:spcPct val="95000"/>
              </a:lnSpc>
              <a:spcAft>
                <a:spcPts val="0"/>
              </a:spcAft>
              <a:buNone/>
              <a:defRPr sz="3600">
                <a:solidFill>
                  <a:schemeClr val="tx1"/>
                </a:solidFill>
                <a:latin typeface="+mn-lt"/>
                <a:cs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Click to edit Master text styles</a:t>
            </a:r>
          </a:p>
        </p:txBody>
      </p:sp>
    </p:spTree>
    <p:extLst>
      <p:ext uri="{BB962C8B-B14F-4D97-AF65-F5344CB8AC3E}">
        <p14:creationId xmlns:p14="http://schemas.microsoft.com/office/powerpoint/2010/main" val="2630704024"/>
      </p:ext>
    </p:extLst>
  </p:cSld>
  <p:clrMapOvr>
    <a:masterClrMapping/>
  </p:clrMapOvr>
  <p:transition>
    <p:fade/>
  </p:transition>
  <p:extLst>
    <p:ext uri="{DCECCB84-F9BA-43D5-87BE-67443E8EF086}">
      <p15:sldGuideLst xmlns:p15="http://schemas.microsoft.com/office/powerpoint/2012/main">
        <p15:guide id="1" orient="horz" pos="216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Key statement white">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501651" y="1628775"/>
            <a:ext cx="9277349" cy="4752975"/>
          </a:xfrm>
          <a:prstGeom prst="rect">
            <a:avLst/>
          </a:prstGeom>
        </p:spPr>
        <p:txBody>
          <a:bodyPr>
            <a:normAutofit/>
          </a:bodyPr>
          <a:lstStyle>
            <a:lvl1pPr>
              <a:spcBef>
                <a:spcPts val="3600"/>
              </a:spcBef>
              <a:defRPr sz="2200">
                <a:solidFill>
                  <a:schemeClr val="tx1"/>
                </a:solidFill>
              </a:defRPr>
            </a:lvl1pPr>
            <a:lvl2pPr marL="457200" indent="-457200">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a:t>Click to edit Master text styles</a:t>
            </a:r>
          </a:p>
        </p:txBody>
      </p:sp>
    </p:spTree>
    <p:extLst>
      <p:ext uri="{BB962C8B-B14F-4D97-AF65-F5344CB8AC3E}">
        <p14:creationId xmlns:p14="http://schemas.microsoft.com/office/powerpoint/2010/main" val="3952424620"/>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Letter Layou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8862256" y="405929"/>
            <a:ext cx="2804160" cy="1027760"/>
          </a:xfrm>
        </p:spPr>
        <p:txBody>
          <a:bodyPr/>
          <a:lstStyle>
            <a:lvl1pPr>
              <a:spcBef>
                <a:spcPts val="185"/>
              </a:spcBef>
              <a:defRPr sz="923">
                <a:solidFill>
                  <a:schemeClr val="tx1"/>
                </a:solidFill>
              </a:defRPr>
            </a:lvl1pPr>
            <a:lvl2pPr>
              <a:defRPr sz="969">
                <a:solidFill>
                  <a:schemeClr val="tx2"/>
                </a:solidFill>
              </a:defRPr>
            </a:lvl2pPr>
            <a:lvl3pPr>
              <a:defRPr sz="969">
                <a:solidFill>
                  <a:schemeClr val="tx2"/>
                </a:solidFill>
              </a:defRPr>
            </a:lvl3pPr>
            <a:lvl4pPr>
              <a:defRPr sz="923">
                <a:solidFill>
                  <a:schemeClr val="tx2"/>
                </a:solidFill>
              </a:defRPr>
            </a:lvl4pPr>
            <a:lvl5pPr>
              <a:defRPr sz="923">
                <a:solidFill>
                  <a:schemeClr val="tx2"/>
                </a:solidFill>
              </a:defRPr>
            </a:lvl5pPr>
          </a:lstStyle>
          <a:p>
            <a:pPr lvl="0"/>
            <a:r>
              <a:rPr lang="en-US"/>
              <a:t>Click to edit Master text styles</a:t>
            </a:r>
          </a:p>
        </p:txBody>
      </p:sp>
      <p:sp>
        <p:nvSpPr>
          <p:cNvPr id="7" name="Text Placeholder 6"/>
          <p:cNvSpPr>
            <a:spLocks noGrp="1"/>
          </p:cNvSpPr>
          <p:nvPr>
            <p:ph type="body" sz="quarter" idx="11"/>
          </p:nvPr>
        </p:nvSpPr>
        <p:spPr>
          <a:xfrm>
            <a:off x="525586" y="1700214"/>
            <a:ext cx="2766255" cy="4656835"/>
          </a:xfrm>
        </p:spPr>
        <p:txBody>
          <a:bodyPr/>
          <a:lstStyle>
            <a:lvl1pPr>
              <a:spcBef>
                <a:spcPts val="0"/>
              </a:spcBef>
              <a:spcAft>
                <a:spcPts val="554"/>
              </a:spcAft>
              <a:defRPr sz="969"/>
            </a:lvl1pPr>
            <a:lvl2pPr>
              <a:spcBef>
                <a:spcPts val="277"/>
              </a:spcBef>
              <a:defRPr/>
            </a:lvl2pPr>
            <a:lvl3pPr>
              <a:spcBef>
                <a:spcPts val="277"/>
              </a:spcBef>
              <a:defRPr/>
            </a:lvl3pPr>
            <a:lvl4pPr>
              <a:spcBef>
                <a:spcPts val="277"/>
              </a:spcBef>
              <a:defRPr/>
            </a:lvl4pPr>
            <a:lvl5pPr>
              <a:spcBef>
                <a:spcPts val="277"/>
              </a:spcBef>
              <a:defRPr/>
            </a:lvl5pPr>
          </a:lstStyle>
          <a:p>
            <a:pPr lvl="0"/>
            <a:r>
              <a:rPr lang="en-US"/>
              <a:t>Click to edit Master text styles</a:t>
            </a:r>
          </a:p>
        </p:txBody>
      </p:sp>
      <p:sp>
        <p:nvSpPr>
          <p:cNvPr id="9" name="Text Placeholder 8"/>
          <p:cNvSpPr>
            <a:spLocks noGrp="1"/>
          </p:cNvSpPr>
          <p:nvPr>
            <p:ph type="body" sz="quarter" idx="12"/>
          </p:nvPr>
        </p:nvSpPr>
        <p:spPr>
          <a:xfrm>
            <a:off x="3780369" y="1700212"/>
            <a:ext cx="7886049" cy="4657726"/>
          </a:xfrm>
        </p:spPr>
        <p:txBody>
          <a:bodyPr/>
          <a:lstStyle>
            <a:lvl1pPr>
              <a:spcBef>
                <a:spcPts val="1662"/>
              </a:spcBef>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6" name="Picture 15">
            <a:extLst>
              <a:ext uri="{FF2B5EF4-FFF2-40B4-BE49-F238E27FC236}">
                <a16:creationId xmlns:a16="http://schemas.microsoft.com/office/drawing/2014/main" id="{CD20A69E-BF86-4F55-9BD0-86A58B18A895}"/>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2000" y="402641"/>
            <a:ext cx="5567680" cy="767305"/>
          </a:xfrm>
          <a:prstGeom prst="rect">
            <a:avLst/>
          </a:prstGeom>
          <a:noFill/>
          <a:ln>
            <a:noFill/>
          </a:ln>
        </p:spPr>
      </p:pic>
      <p:pic>
        <p:nvPicPr>
          <p:cNvPr id="17" name="Picture 16" descr="Graphical user interface, application&#10;&#10;Description automatically generated">
            <a:extLst>
              <a:ext uri="{FF2B5EF4-FFF2-40B4-BE49-F238E27FC236}">
                <a16:creationId xmlns:a16="http://schemas.microsoft.com/office/drawing/2014/main" id="{3E9067C3-DECF-44E3-A19C-5693E8B7829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214315" y="322552"/>
            <a:ext cx="3738165" cy="927484"/>
          </a:xfrm>
          <a:prstGeom prst="rect">
            <a:avLst/>
          </a:prstGeom>
        </p:spPr>
      </p:pic>
    </p:spTree>
    <p:extLst>
      <p:ext uri="{BB962C8B-B14F-4D97-AF65-F5344CB8AC3E}">
        <p14:creationId xmlns:p14="http://schemas.microsoft.com/office/powerpoint/2010/main" val="2535319737"/>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Contents">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501651" y="1665289"/>
            <a:ext cx="9277349" cy="4716463"/>
          </a:xfrm>
          <a:prstGeom prst="rect">
            <a:avLst/>
          </a:prstGeom>
        </p:spPr>
        <p:txBody>
          <a:bodyPr/>
          <a:lstStyle>
            <a:lvl1pPr>
              <a:tabLst>
                <a:tab pos="6729413" algn="r"/>
              </a:tabLst>
              <a:defRPr>
                <a:latin typeface="+mn-lt"/>
              </a:defRPr>
            </a:lvl1pPr>
            <a:lvl2pPr>
              <a:tabLst>
                <a:tab pos="6729413" algn="r"/>
              </a:tabLst>
              <a:defRPr>
                <a:latin typeface="+mj-lt"/>
              </a:defRPr>
            </a:lvl2pPr>
            <a:lvl3pPr>
              <a:tabLst>
                <a:tab pos="6729413" algn="r"/>
              </a:tabLst>
              <a:defRPr>
                <a:latin typeface="+mn-lt"/>
              </a:defRPr>
            </a:lvl3pPr>
            <a:lvl4pPr>
              <a:tabLst>
                <a:tab pos="6729413" algn="r"/>
              </a:tabLst>
              <a:defRPr>
                <a:latin typeface="+mn-lt"/>
              </a:defRPr>
            </a:lvl4pPr>
            <a:lvl5pPr>
              <a:tabLst>
                <a:tab pos="5029200" algn="r"/>
              </a:tabLst>
              <a:defRPr baseline="0">
                <a:latin typeface="+mn-lt"/>
              </a:defRPr>
            </a:lvl5pPr>
            <a:lvl6pPr>
              <a:tabLst>
                <a:tab pos="6729413" algn="r"/>
              </a:tabLst>
              <a:defRPr/>
            </a:lvl6pPr>
            <a:lvl7pPr>
              <a:tabLst>
                <a:tab pos="6729413" algn="r"/>
              </a:tabLst>
              <a:defRPr/>
            </a:lvl7pPr>
            <a:lvl8pPr>
              <a:tabLst>
                <a:tab pos="6729413" algn="r"/>
              </a:tabLst>
              <a:defRPr/>
            </a:lvl8pPr>
            <a:lvl9pPr>
              <a:tabLst>
                <a:tab pos="6729413" algn="r"/>
              </a:tabLst>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Placeholder 1"/>
          <p:cNvSpPr>
            <a:spLocks noGrp="1"/>
          </p:cNvSpPr>
          <p:nvPr>
            <p:ph type="title" hasCustomPrompt="1"/>
          </p:nvPr>
        </p:nvSpPr>
        <p:spPr>
          <a:xfrm>
            <a:off x="501652" y="317500"/>
            <a:ext cx="11180232" cy="698501"/>
          </a:xfrm>
          <a:prstGeom prst="rect">
            <a:avLst/>
          </a:prstGeom>
        </p:spPr>
        <p:txBody>
          <a:bodyPr vert="horz" lIns="0" tIns="0" rIns="0" bIns="0" rtlCol="0" anchor="t" anchorCtr="0">
            <a:noAutofit/>
          </a:bodyPr>
          <a:lstStyle>
            <a:lvl1pPr>
              <a:defRPr/>
            </a:lvl1pPr>
          </a:lstStyle>
          <a:p>
            <a:r>
              <a:rPr lang="en-US" dirty="0"/>
              <a:t>Click to add title</a:t>
            </a:r>
          </a:p>
        </p:txBody>
      </p:sp>
    </p:spTree>
    <p:extLst>
      <p:ext uri="{BB962C8B-B14F-4D97-AF65-F5344CB8AC3E}">
        <p14:creationId xmlns:p14="http://schemas.microsoft.com/office/powerpoint/2010/main" val="1969041618"/>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Contents with image">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a:xfrm>
            <a:off x="501651" y="317501"/>
            <a:ext cx="11188700" cy="698500"/>
          </a:xfrm>
          <a:prstGeom prst="rect">
            <a:avLst/>
          </a:prstGeom>
        </p:spPr>
        <p:txBody>
          <a:bodyPr vert="horz" lIns="0" tIns="0" rIns="0" bIns="0" rtlCol="0" anchor="t" anchorCtr="0">
            <a:noAutofit/>
          </a:bodyPr>
          <a:lstStyle>
            <a:lvl1pPr>
              <a:defRPr/>
            </a:lvl1pPr>
          </a:lstStyle>
          <a:p>
            <a:r>
              <a:rPr lang="en-US" noProof="0" dirty="0"/>
              <a:t>Click to add title</a:t>
            </a:r>
          </a:p>
        </p:txBody>
      </p:sp>
      <p:sp>
        <p:nvSpPr>
          <p:cNvPr id="5" name="Picture Placeholder 9"/>
          <p:cNvSpPr>
            <a:spLocks noGrp="1"/>
          </p:cNvSpPr>
          <p:nvPr>
            <p:ph type="pic" sz="quarter" idx="15"/>
          </p:nvPr>
        </p:nvSpPr>
        <p:spPr>
          <a:xfrm>
            <a:off x="5450351" y="1701801"/>
            <a:ext cx="6240000" cy="4679950"/>
          </a:xfrm>
        </p:spPr>
        <p:txBody>
          <a:bodyPr/>
          <a:lstStyle/>
          <a:p>
            <a:r>
              <a:rPr lang="en-US" noProof="0"/>
              <a:t>Click icon to add picture</a:t>
            </a:r>
            <a:endParaRPr lang="en-US" noProof="0" dirty="0"/>
          </a:p>
        </p:txBody>
      </p:sp>
      <p:sp>
        <p:nvSpPr>
          <p:cNvPr id="6" name="Content Placeholder 3"/>
          <p:cNvSpPr>
            <a:spLocks noGrp="1"/>
          </p:cNvSpPr>
          <p:nvPr>
            <p:ph sz="quarter" idx="10"/>
          </p:nvPr>
        </p:nvSpPr>
        <p:spPr>
          <a:xfrm>
            <a:off x="501651" y="1665289"/>
            <a:ext cx="4456429" cy="4716463"/>
          </a:xfrm>
          <a:prstGeom prst="rect">
            <a:avLst/>
          </a:prstGeom>
        </p:spPr>
        <p:txBody>
          <a:bodyPr/>
          <a:lstStyle>
            <a:lvl1pPr>
              <a:tabLst>
                <a:tab pos="5029200" algn="r"/>
              </a:tabLst>
              <a:defRPr>
                <a:latin typeface="+mn-lt"/>
              </a:defRPr>
            </a:lvl1pPr>
            <a:lvl2pPr>
              <a:tabLst>
                <a:tab pos="5029200" algn="r"/>
              </a:tabLst>
              <a:defRPr>
                <a:latin typeface="+mj-lt"/>
              </a:defRPr>
            </a:lvl2pPr>
            <a:lvl3pPr>
              <a:tabLst>
                <a:tab pos="5029200" algn="r"/>
              </a:tabLst>
              <a:defRPr>
                <a:latin typeface="+mn-lt"/>
              </a:defRPr>
            </a:lvl3pPr>
            <a:lvl4pPr>
              <a:tabLst>
                <a:tab pos="5029200" algn="r"/>
              </a:tabLst>
              <a:defRPr>
                <a:latin typeface="+mn-lt"/>
              </a:defRPr>
            </a:lvl4pPr>
            <a:lvl5pPr>
              <a:tabLst>
                <a:tab pos="5029200" algn="r"/>
              </a:tabLst>
              <a:defRPr baseline="0">
                <a:latin typeface="+mn-lt"/>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4031908912"/>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Title &amp; 1 column text">
    <p:spTree>
      <p:nvGrpSpPr>
        <p:cNvPr id="1" name=""/>
        <p:cNvGrpSpPr/>
        <p:nvPr/>
      </p:nvGrpSpPr>
      <p:grpSpPr>
        <a:xfrm>
          <a:off x="0" y="0"/>
          <a:ext cx="0" cy="0"/>
          <a:chOff x="0" y="0"/>
          <a:chExt cx="0" cy="0"/>
        </a:xfrm>
      </p:grpSpPr>
      <p:sp>
        <p:nvSpPr>
          <p:cNvPr id="2" name="Title 1"/>
          <p:cNvSpPr>
            <a:spLocks noGrp="1"/>
          </p:cNvSpPr>
          <p:nvPr>
            <p:ph type="title"/>
          </p:nvPr>
        </p:nvSpPr>
        <p:spPr>
          <a:xfrm>
            <a:off x="501651" y="317501"/>
            <a:ext cx="11188700" cy="698500"/>
          </a:xfrm>
        </p:spPr>
        <p:txBody>
          <a:bodyPr/>
          <a:lstStyle/>
          <a:p>
            <a:r>
              <a:rPr lang="en-US"/>
              <a:t>Click to edit Master title style</a:t>
            </a:r>
            <a:endParaRPr lang="en-US" dirty="0"/>
          </a:p>
        </p:txBody>
      </p:sp>
      <p:sp>
        <p:nvSpPr>
          <p:cNvPr id="14" name="Text Placeholder 18"/>
          <p:cNvSpPr>
            <a:spLocks noGrp="1"/>
          </p:cNvSpPr>
          <p:nvPr>
            <p:ph idx="1"/>
          </p:nvPr>
        </p:nvSpPr>
        <p:spPr>
          <a:xfrm>
            <a:off x="501651" y="1665289"/>
            <a:ext cx="11165416" cy="4716463"/>
          </a:xfrm>
          <a:prstGeom prst="rect">
            <a:avLst/>
          </a:prstGeom>
        </p:spPr>
        <p:txBody>
          <a:bodyPr vert="horz" lIns="0" tIns="0" rIns="0" bIns="0" rtlCol="0">
            <a:normAutofit/>
          </a:bodyPr>
          <a:lstStyle>
            <a:lvl1pPr>
              <a:defRPr>
                <a:latin typeface="+mn-lt"/>
              </a:defRPr>
            </a:lvl1pPr>
            <a:lvl2pPr>
              <a:defRPr>
                <a:latin typeface="+mj-lt"/>
              </a:defRPr>
            </a:lvl2pPr>
            <a:lvl3pPr>
              <a:defRPr>
                <a:latin typeface="+mn-lt"/>
              </a:defRPr>
            </a:lvl3pPr>
            <a:lvl4pPr>
              <a:defRPr>
                <a:latin typeface="+mn-lt"/>
              </a:defRPr>
            </a:lvl4pPr>
            <a:lvl5pPr>
              <a:defRPr>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112745800"/>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image" Target="../media/image3.jpeg"/><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oleObject" Target="../embeddings/oleObject1.bin"/><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ags" Target="../tags/tag1.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p:custDataLst>
              <p:tags r:id="rId35"/>
            </p:custDataLst>
            <p:extLst>
              <p:ext uri="{D42A27DB-BD31-4B8C-83A1-F6EECF244321}">
                <p14:modId xmlns:p14="http://schemas.microsoft.com/office/powerpoint/2010/main" val="3585522398"/>
              </p:ext>
            </p:extLst>
          </p:nvPr>
        </p:nvGraphicFramePr>
        <p:xfrm>
          <a:off x="2118" y="1589"/>
          <a:ext cx="2116" cy="1587"/>
        </p:xfrm>
        <a:graphic>
          <a:graphicData uri="http://schemas.openxmlformats.org/presentationml/2006/ole">
            <mc:AlternateContent xmlns:mc="http://schemas.openxmlformats.org/markup-compatibility/2006">
              <mc:Choice xmlns:v="urn:schemas-microsoft-com:vml" Requires="v">
                <p:oleObj name="think-cell Slide" r:id="rId36" imgW="270" imgH="270" progId="TCLayout.ActiveDocument.1">
                  <p:embed/>
                </p:oleObj>
              </mc:Choice>
              <mc:Fallback>
                <p:oleObj name="think-cell Slide" r:id="rId36" imgW="270" imgH="270" progId="TCLayout.ActiveDocument.1">
                  <p:embed/>
                  <p:pic>
                    <p:nvPicPr>
                      <p:cNvPr id="4" name="Object 3" hidden="1"/>
                      <p:cNvPicPr/>
                      <p:nvPr/>
                    </p:nvPicPr>
                    <p:blipFill>
                      <a:blip r:embed="rId37"/>
                      <a:stretch>
                        <a:fillRect/>
                      </a:stretch>
                    </p:blipFill>
                    <p:spPr>
                      <a:xfrm>
                        <a:off x="2118" y="1589"/>
                        <a:ext cx="2116" cy="1587"/>
                      </a:xfrm>
                      <a:prstGeom prst="rect">
                        <a:avLst/>
                      </a:prstGeom>
                    </p:spPr>
                  </p:pic>
                </p:oleObj>
              </mc:Fallback>
            </mc:AlternateContent>
          </a:graphicData>
        </a:graphic>
      </p:graphicFrame>
      <p:sp>
        <p:nvSpPr>
          <p:cNvPr id="2" name="Title Placeholder 1"/>
          <p:cNvSpPr>
            <a:spLocks noGrp="1"/>
          </p:cNvSpPr>
          <p:nvPr>
            <p:ph type="title"/>
          </p:nvPr>
        </p:nvSpPr>
        <p:spPr bwMode="gray">
          <a:xfrm>
            <a:off x="501651" y="317501"/>
            <a:ext cx="11188700" cy="309820"/>
          </a:xfrm>
          <a:prstGeom prst="rect">
            <a:avLst/>
          </a:prstGeom>
        </p:spPr>
        <p:txBody>
          <a:bodyPr vert="horz" lIns="0" tIns="0" rIns="0" bIns="0" rtlCol="0" anchor="t" anchorCtr="0">
            <a:noAutofit/>
          </a:bodyPr>
          <a:lstStyle/>
          <a:p>
            <a:r>
              <a:rPr lang="en-US" noProof="0"/>
              <a:t>Click to edit Master title style</a:t>
            </a:r>
            <a:endParaRPr lang="en-US" noProof="0" dirty="0"/>
          </a:p>
        </p:txBody>
      </p:sp>
      <p:sp>
        <p:nvSpPr>
          <p:cNvPr id="15" name="TextBox 14"/>
          <p:cNvSpPr txBox="1"/>
          <p:nvPr/>
        </p:nvSpPr>
        <p:spPr>
          <a:xfrm>
            <a:off x="6335184" y="6477000"/>
            <a:ext cx="4896560" cy="276999"/>
          </a:xfrm>
          <a:prstGeom prst="rect">
            <a:avLst/>
          </a:prstGeom>
          <a:noFill/>
        </p:spPr>
        <p:txBody>
          <a:bodyPr wrap="square" lIns="0" tIns="0" rIns="0" bIns="0" rtlCol="0">
            <a:spAutoFit/>
          </a:bodyPr>
          <a:lstStyle/>
          <a:p>
            <a:pPr marL="0" indent="0" algn="r">
              <a:spcBef>
                <a:spcPts val="0"/>
              </a:spcBef>
              <a:buSzPct val="100000"/>
              <a:buFont typeface="Arial"/>
              <a:buNone/>
            </a:pPr>
            <a:r>
              <a:rPr lang="en-US" sz="900" noProof="0" dirty="0">
                <a:solidFill>
                  <a:schemeClr val="tx1"/>
                </a:solidFill>
                <a:latin typeface="Calibri" panose="020F0502020204030204" pitchFamily="34" charset="0"/>
                <a:cs typeface="Calibri" panose="020F0502020204030204" pitchFamily="34" charset="0"/>
              </a:rPr>
              <a:t>Presentation title</a:t>
            </a:r>
            <a:br>
              <a:rPr lang="en-US" sz="900" noProof="0" dirty="0">
                <a:solidFill>
                  <a:schemeClr val="tx1"/>
                </a:solidFill>
                <a:latin typeface="Calibri" panose="020F0502020204030204" pitchFamily="34" charset="0"/>
                <a:cs typeface="Calibri" panose="020F0502020204030204" pitchFamily="34" charset="0"/>
              </a:rPr>
            </a:br>
            <a:r>
              <a:rPr lang="en-US" sz="900" noProof="0" dirty="0">
                <a:solidFill>
                  <a:schemeClr val="tx1"/>
                </a:solidFill>
                <a:latin typeface="Calibri" panose="020F0502020204030204" pitchFamily="34" charset="0"/>
                <a:cs typeface="Calibri" panose="020F0502020204030204" pitchFamily="34" charset="0"/>
              </a:rPr>
              <a:t>[To edit, click View &gt; Slide Master &gt; Slide Master]</a:t>
            </a:r>
          </a:p>
        </p:txBody>
      </p:sp>
      <p:sp>
        <p:nvSpPr>
          <p:cNvPr id="18" name="TextBox 17"/>
          <p:cNvSpPr txBox="1"/>
          <p:nvPr/>
        </p:nvSpPr>
        <p:spPr>
          <a:xfrm>
            <a:off x="501649" y="6477001"/>
            <a:ext cx="5355168" cy="276999"/>
          </a:xfrm>
          <a:prstGeom prst="rect">
            <a:avLst/>
          </a:prstGeom>
          <a:noFill/>
        </p:spPr>
        <p:txBody>
          <a:bodyPr wrap="square" lIns="0" tIns="0" rIns="0" bIns="0" rtlCol="0">
            <a:spAutoFit/>
          </a:bodyPr>
          <a:lstStyle/>
          <a:p>
            <a:pPr marL="0" indent="0">
              <a:spcBef>
                <a:spcPts val="600"/>
              </a:spcBef>
              <a:buSzPct val="100000"/>
              <a:buFont typeface="Arial"/>
              <a:buNone/>
            </a:pPr>
            <a:r>
              <a:rPr lang="en-US" sz="900" noProof="0" dirty="0">
                <a:solidFill>
                  <a:schemeClr val="tx1"/>
                </a:solidFill>
                <a:latin typeface="Calibri" panose="020F0502020204030204" pitchFamily="34" charset="0"/>
                <a:cs typeface="Calibri" panose="020F0502020204030204" pitchFamily="34" charset="0"/>
              </a:rPr>
              <a:t>Member firms and DTTL: Insert appropriate copyright</a:t>
            </a:r>
            <a:br>
              <a:rPr lang="en-US" sz="900" noProof="0" dirty="0">
                <a:solidFill>
                  <a:schemeClr val="tx1"/>
                </a:solidFill>
                <a:latin typeface="Calibri" panose="020F0502020204030204" pitchFamily="34" charset="0"/>
                <a:cs typeface="Calibri" panose="020F0502020204030204" pitchFamily="34" charset="0"/>
              </a:rPr>
            </a:br>
            <a:r>
              <a:rPr lang="en-US" sz="900" noProof="0" dirty="0">
                <a:solidFill>
                  <a:schemeClr val="tx1"/>
                </a:solidFill>
                <a:latin typeface="Calibri" panose="020F0502020204030204" pitchFamily="34" charset="0"/>
                <a:cs typeface="Calibri" panose="020F0502020204030204" pitchFamily="34" charset="0"/>
              </a:rPr>
              <a:t>[To edit, click View &gt; Slide Master &gt; Slide Master]</a:t>
            </a:r>
          </a:p>
        </p:txBody>
      </p:sp>
      <p:sp>
        <p:nvSpPr>
          <p:cNvPr id="19" name="Text Placeholder 18"/>
          <p:cNvSpPr>
            <a:spLocks noGrp="1"/>
          </p:cNvSpPr>
          <p:nvPr>
            <p:ph type="body" idx="1"/>
          </p:nvPr>
        </p:nvSpPr>
        <p:spPr>
          <a:xfrm>
            <a:off x="501650" y="1665289"/>
            <a:ext cx="11188700" cy="4716462"/>
          </a:xfrm>
          <a:prstGeom prst="rect">
            <a:avLst/>
          </a:prstGeom>
        </p:spPr>
        <p:txBody>
          <a:bodyPr vert="horz" lIns="0" tIns="0" rIns="0" bIns="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3" name="TextBox 2"/>
          <p:cNvSpPr txBox="1"/>
          <p:nvPr/>
        </p:nvSpPr>
        <p:spPr>
          <a:xfrm>
            <a:off x="11382377" y="6477001"/>
            <a:ext cx="307975" cy="138499"/>
          </a:xfrm>
          <a:prstGeom prst="rect">
            <a:avLst/>
          </a:prstGeom>
          <a:noFill/>
        </p:spPr>
        <p:txBody>
          <a:bodyPr wrap="square" lIns="0" tIns="0" rIns="0" bIns="0" rtlCol="0">
            <a:spAutoFit/>
          </a:bodyPr>
          <a:lstStyle/>
          <a:p>
            <a:pPr marL="0" indent="0" algn="r">
              <a:spcBef>
                <a:spcPts val="600"/>
              </a:spcBef>
              <a:buSzPct val="100000"/>
              <a:buFont typeface="Arial"/>
              <a:buNone/>
            </a:pPr>
            <a:fld id="{C58DF478-B544-4ED8-9ED4-6A2648E2D233}" type="slidenum">
              <a:rPr lang="en-US" sz="900" noProof="0" smtClean="0">
                <a:solidFill>
                  <a:schemeClr val="tx1"/>
                </a:solidFill>
                <a:latin typeface="Calibri" panose="020F0502020204030204" pitchFamily="34" charset="0"/>
                <a:cs typeface="Calibri" panose="020F0502020204030204" pitchFamily="34" charset="0"/>
              </a:rPr>
              <a:pPr marL="0" indent="0" algn="r">
                <a:spcBef>
                  <a:spcPts val="600"/>
                </a:spcBef>
                <a:buSzPct val="100000"/>
                <a:buFont typeface="Arial"/>
                <a:buNone/>
              </a:pPr>
              <a:t>‹#›</a:t>
            </a:fld>
            <a:endParaRPr lang="en-US" sz="900" noProof="0" dirty="0">
              <a:solidFill>
                <a:schemeClr val="tx1"/>
              </a:solidFill>
              <a:latin typeface="Calibri" panose="020F0502020204030204" pitchFamily="34" charset="0"/>
              <a:cs typeface="Calibri" panose="020F0502020204030204" pitchFamily="34" charset="0"/>
            </a:endParaRPr>
          </a:p>
        </p:txBody>
      </p:sp>
      <p:pic>
        <p:nvPicPr>
          <p:cNvPr id="8" name="Picture 7">
            <a:extLst>
              <a:ext uri="{FF2B5EF4-FFF2-40B4-BE49-F238E27FC236}">
                <a16:creationId xmlns:a16="http://schemas.microsoft.com/office/drawing/2014/main" id="{55976764-5F38-49CE-BF69-BAC67D3CD175}"/>
              </a:ext>
            </a:extLst>
          </p:cNvPr>
          <p:cNvPicPr/>
          <p:nvPr userDrawn="1"/>
        </p:nvPicPr>
        <p:blipFill>
          <a:blip r:embed="rId38">
            <a:extLst>
              <a:ext uri="{28A0092B-C50C-407E-A947-70E740481C1C}">
                <a14:useLocalDpi xmlns:a14="http://schemas.microsoft.com/office/drawing/2010/main" val="0"/>
              </a:ext>
            </a:extLst>
          </a:blip>
          <a:srcRect/>
          <a:stretch>
            <a:fillRect/>
          </a:stretch>
        </p:blipFill>
        <p:spPr bwMode="auto">
          <a:xfrm>
            <a:off x="762000" y="402641"/>
            <a:ext cx="5567680" cy="767305"/>
          </a:xfrm>
          <a:prstGeom prst="rect">
            <a:avLst/>
          </a:prstGeom>
          <a:noFill/>
          <a:ln>
            <a:noFill/>
          </a:ln>
        </p:spPr>
      </p:pic>
      <p:pic>
        <p:nvPicPr>
          <p:cNvPr id="9" name="Picture 8" descr="Graphical user interface, application&#10;&#10;Description automatically generated">
            <a:extLst>
              <a:ext uri="{FF2B5EF4-FFF2-40B4-BE49-F238E27FC236}">
                <a16:creationId xmlns:a16="http://schemas.microsoft.com/office/drawing/2014/main" id="{BB3ED7F4-A0F0-488A-8139-529E4C1FC933}"/>
              </a:ext>
            </a:extLst>
          </p:cNvPr>
          <p:cNvPicPr>
            <a:picLocks noChangeAspect="1"/>
          </p:cNvPicPr>
          <p:nvPr userDrawn="1"/>
        </p:nvPicPr>
        <p:blipFill>
          <a:blip r:embed="rId39" cstate="print">
            <a:extLst>
              <a:ext uri="{28A0092B-C50C-407E-A947-70E740481C1C}">
                <a14:useLocalDpi xmlns:a14="http://schemas.microsoft.com/office/drawing/2010/main" val="0"/>
              </a:ext>
            </a:extLst>
          </a:blip>
          <a:stretch>
            <a:fillRect/>
          </a:stretch>
        </p:blipFill>
        <p:spPr>
          <a:xfrm>
            <a:off x="7214315" y="322552"/>
            <a:ext cx="3738165" cy="927484"/>
          </a:xfrm>
          <a:prstGeom prst="rect">
            <a:avLst/>
          </a:prstGeom>
        </p:spPr>
      </p:pic>
    </p:spTree>
    <p:extLst>
      <p:ext uri="{BB962C8B-B14F-4D97-AF65-F5344CB8AC3E}">
        <p14:creationId xmlns:p14="http://schemas.microsoft.com/office/powerpoint/2010/main" val="1493716384"/>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 id="2147483721" r:id="rId15"/>
    <p:sldLayoutId id="2147483722" r:id="rId16"/>
    <p:sldLayoutId id="2147483723" r:id="rId17"/>
    <p:sldLayoutId id="2147483724" r:id="rId18"/>
    <p:sldLayoutId id="2147483725" r:id="rId19"/>
    <p:sldLayoutId id="2147483726" r:id="rId20"/>
    <p:sldLayoutId id="2147483727" r:id="rId21"/>
    <p:sldLayoutId id="2147483728" r:id="rId22"/>
    <p:sldLayoutId id="2147483729" r:id="rId23"/>
    <p:sldLayoutId id="2147483730" r:id="rId24"/>
    <p:sldLayoutId id="2147483731" r:id="rId25"/>
    <p:sldLayoutId id="2147483732" r:id="rId26"/>
    <p:sldLayoutId id="2147483733" r:id="rId27"/>
    <p:sldLayoutId id="2147483734" r:id="rId28"/>
    <p:sldLayoutId id="2147483735" r:id="rId29"/>
    <p:sldLayoutId id="2147483736" r:id="rId30"/>
    <p:sldLayoutId id="2147483737" r:id="rId31"/>
    <p:sldLayoutId id="2147483738" r:id="rId32"/>
    <p:sldLayoutId id="2147483739" r:id="rId33"/>
  </p:sldLayoutIdLst>
  <p:transition>
    <p:fade/>
  </p:transition>
  <p:txStyles>
    <p:titleStyle>
      <a:lvl1pPr algn="l" defTabSz="914400" rtl="0" eaLnBrk="1" latinLnBrk="0" hangingPunct="1">
        <a:spcBef>
          <a:spcPct val="0"/>
        </a:spcBef>
        <a:buNone/>
        <a:defRPr sz="2100" kern="1200">
          <a:solidFill>
            <a:schemeClr val="tx1"/>
          </a:solidFill>
          <a:latin typeface="+mn-lt"/>
          <a:ea typeface="+mj-ea"/>
          <a:cs typeface="Calibri Light" panose="020F0302020204030204" pitchFamily="34" charset="0"/>
        </a:defRPr>
      </a:lvl1pPr>
    </p:titleStyle>
    <p:bodyStyle>
      <a:lvl1pPr marL="0" indent="0" algn="l" defTabSz="914400" rtl="0" eaLnBrk="1" latinLnBrk="0" hangingPunct="1">
        <a:spcBef>
          <a:spcPts val="0"/>
        </a:spcBef>
        <a:spcAft>
          <a:spcPts val="1000"/>
        </a:spcAft>
        <a:buSzPct val="100000"/>
        <a:buFont typeface="Arial" panose="020B0604020202020204" pitchFamily="34" charset="0"/>
        <a:buNone/>
        <a:defRPr sz="1300" b="0" kern="1200">
          <a:solidFill>
            <a:schemeClr val="tx1"/>
          </a:solidFill>
          <a:latin typeface="+mn-lt"/>
          <a:ea typeface="+mn-ea"/>
          <a:cs typeface="Calibri Light" panose="020F0302020204030204" pitchFamily="34" charset="0"/>
        </a:defRPr>
      </a:lvl1pPr>
      <a:lvl2pPr marL="0" indent="0" algn="l" defTabSz="914400" rtl="0" eaLnBrk="1" latinLnBrk="0" hangingPunct="1">
        <a:spcBef>
          <a:spcPts val="0"/>
        </a:spcBef>
        <a:spcAft>
          <a:spcPts val="1000"/>
        </a:spcAft>
        <a:buClrTx/>
        <a:buSzPct val="100000"/>
        <a:buFont typeface="Arial"/>
        <a:buNone/>
        <a:defRPr lang="en-US" sz="1300" b="1" kern="1200" dirty="0" smtClean="0">
          <a:solidFill>
            <a:schemeClr val="tx1"/>
          </a:solidFill>
          <a:latin typeface="+mj-lt"/>
          <a:ea typeface="+mn-ea"/>
          <a:cs typeface="Calibri Light" panose="020F0302020204030204" pitchFamily="34" charset="0"/>
        </a:defRPr>
      </a:lvl2pPr>
      <a:lvl3pPr marL="176400" indent="-176400" algn="l" defTabSz="914400" rtl="0" eaLnBrk="1" latinLnBrk="0" hangingPunct="1">
        <a:spcBef>
          <a:spcPts val="0"/>
        </a:spcBef>
        <a:spcAft>
          <a:spcPts val="1000"/>
        </a:spcAft>
        <a:buClrTx/>
        <a:buSzPct val="100000"/>
        <a:buFont typeface="Arial" panose="020B0604020202020204" pitchFamily="34" charset="0"/>
        <a:buChar char="•"/>
        <a:defRPr lang="en-US" sz="1300" kern="1200" dirty="0" smtClean="0">
          <a:solidFill>
            <a:schemeClr val="tx1"/>
          </a:solidFill>
          <a:latin typeface="+mn-lt"/>
          <a:ea typeface="+mn-ea"/>
          <a:cs typeface="Calibri Light" panose="020F0302020204030204" pitchFamily="34" charset="0"/>
        </a:defRPr>
      </a:lvl3pPr>
      <a:lvl4pPr marL="356400" indent="-176400" algn="l" defTabSz="914400" rtl="0" eaLnBrk="1" latinLnBrk="0" hangingPunct="1">
        <a:spcBef>
          <a:spcPts val="0"/>
        </a:spcBef>
        <a:spcAft>
          <a:spcPts val="1000"/>
        </a:spcAft>
        <a:buClrTx/>
        <a:buSzPct val="100000"/>
        <a:buFont typeface="Verdana" panose="020B0604030504040204" pitchFamily="34" charset="0"/>
        <a:buChar char="−"/>
        <a:defRPr lang="en-US" sz="1300" kern="1200" baseline="0" dirty="0" smtClean="0">
          <a:solidFill>
            <a:schemeClr val="tx1"/>
          </a:solidFill>
          <a:latin typeface="+mn-lt"/>
          <a:ea typeface="+mn-ea"/>
          <a:cs typeface="Calibri Light" panose="020F0302020204030204" pitchFamily="34" charset="0"/>
        </a:defRPr>
      </a:lvl4pPr>
      <a:lvl5pPr marL="532800" indent="-176400" algn="l" defTabSz="798513" rtl="0" eaLnBrk="1" latinLnBrk="0" hangingPunct="1">
        <a:spcBef>
          <a:spcPts val="0"/>
        </a:spcBef>
        <a:spcAft>
          <a:spcPts val="1000"/>
        </a:spcAft>
        <a:buClrTx/>
        <a:buSzPct val="100000"/>
        <a:buFont typeface="Verdana" panose="020B0604030504040204" pitchFamily="34" charset="0"/>
        <a:buChar char="−"/>
        <a:tabLst/>
        <a:defRPr lang="en-US" sz="1300" kern="1200" baseline="0" dirty="0" smtClean="0">
          <a:solidFill>
            <a:schemeClr val="tx1"/>
          </a:solidFill>
          <a:latin typeface="+mn-lt"/>
          <a:ea typeface="+mn-ea"/>
          <a:cs typeface="Calibri Light" panose="020F0302020204030204" pitchFamily="34" charset="0"/>
        </a:defRPr>
      </a:lvl5pPr>
      <a:lvl6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6pPr>
      <a:lvl7pPr marL="532800" indent="-176400" algn="l" defTabSz="914400" rtl="0" eaLnBrk="1" latinLnBrk="0" hangingPunct="1">
        <a:spcBef>
          <a:spcPts val="0"/>
        </a:spcBef>
        <a:spcAft>
          <a:spcPts val="1000"/>
        </a:spcAft>
        <a:buFont typeface="Verdana" panose="020B0604030504040204" pitchFamily="34" charset="0"/>
        <a:buChar char="−"/>
        <a:defRPr sz="1200" kern="1200">
          <a:solidFill>
            <a:schemeClr val="tx1"/>
          </a:solidFill>
          <a:latin typeface="+mn-lt"/>
          <a:ea typeface="+mn-ea"/>
          <a:cs typeface="+mn-cs"/>
        </a:defRPr>
      </a:lvl7pPr>
      <a:lvl8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8pPr>
      <a:lvl9pPr marL="532800" indent="-176400" algn="l" defTabSz="914400" rtl="0" eaLnBrk="1" latinLnBrk="0" hangingPunct="1">
        <a:spcBef>
          <a:spcPts val="0"/>
        </a:spcBef>
        <a:spcAft>
          <a:spcPts val="1000"/>
        </a:spcAft>
        <a:buFont typeface="Verdana" panose="020B0604030504040204" pitchFamily="34" charset="0"/>
        <a:buChar char="−"/>
        <a:defRPr sz="12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34">
          <p15:clr>
            <a:srgbClr val="F26B43"/>
          </p15:clr>
        </p15:guide>
        <p15:guide id="2" orient="horz" pos="2160">
          <p15:clr>
            <a:srgbClr val="F26B43"/>
          </p15:clr>
        </p15:guide>
        <p15:guide id="3" orient="horz" pos="4020">
          <p15:clr>
            <a:srgbClr val="F26B43"/>
          </p15:clr>
        </p15:guide>
        <p15:guide id="4" pos="237">
          <p15:clr>
            <a:srgbClr val="F26B43"/>
          </p15:clr>
        </p15:guide>
        <p15:guide id="5" pos="5523">
          <p15:clr>
            <a:srgbClr val="F26B43"/>
          </p15:clr>
        </p15:guide>
        <p15:guide id="6" orient="horz" pos="1071">
          <p15:clr>
            <a:srgbClr val="F26B43"/>
          </p15:clr>
        </p15:guide>
        <p15:guide id="7" orient="horz" pos="200">
          <p15:clr>
            <a:srgbClr val="F26B43"/>
          </p15:clr>
        </p15:guide>
        <p15:guide id="8" orient="horz" pos="4080">
          <p15:clr>
            <a:srgbClr val="F26B43"/>
          </p15:clr>
        </p15:guide>
        <p15:guide id="10" pos="3721">
          <p15:clr>
            <a:srgbClr val="F26B43"/>
          </p15:clr>
        </p15:guide>
        <p15:guide id="11" orient="horz" pos="236">
          <p15:clr>
            <a:srgbClr val="F26B43"/>
          </p15:clr>
        </p15:guide>
        <p15:guide id="12" pos="1022">
          <p15:clr>
            <a:srgbClr val="F26B43"/>
          </p15:clr>
        </p15:guide>
        <p15:guide id="13" pos="1137">
          <p15:clr>
            <a:srgbClr val="F26B43"/>
          </p15:clr>
        </p15:guide>
        <p15:guide id="14" pos="1920">
          <p15:clr>
            <a:srgbClr val="F26B43"/>
          </p15:clr>
        </p15:guide>
        <p15:guide id="15" pos="2033">
          <p15:clr>
            <a:srgbClr val="F26B43"/>
          </p15:clr>
        </p15:guide>
        <p15:guide id="16" pos="4620">
          <p15:clr>
            <a:srgbClr val="F26B43"/>
          </p15:clr>
        </p15:guide>
        <p15:guide id="17" pos="2823">
          <p15:clr>
            <a:srgbClr val="F26B43"/>
          </p15:clr>
        </p15:guide>
        <p15:guide id="18" pos="2937">
          <p15:clr>
            <a:srgbClr val="F26B43"/>
          </p15:clr>
        </p15:guide>
        <p15:guide id="19" pos="2880">
          <p15:clr>
            <a:srgbClr val="F26B43"/>
          </p15:clr>
        </p15:guide>
        <p15:guide id="20" pos="4734">
          <p15:clr>
            <a:srgbClr val="F26B43"/>
          </p15:clr>
        </p15:guide>
        <p15:guide id="21" orient="horz" pos="1049">
          <p15:clr>
            <a:srgbClr val="F26B43"/>
          </p15:clr>
        </p15:guide>
        <p15:guide id="22" orient="horz" pos="6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33.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33.xml"/><Relationship Id="rId5" Type="http://schemas.openxmlformats.org/officeDocument/2006/relationships/image" Target="../media/image6.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33.xml"/><Relationship Id="rId5" Type="http://schemas.openxmlformats.org/officeDocument/2006/relationships/image" Target="../media/image6.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33.xml"/><Relationship Id="rId5" Type="http://schemas.openxmlformats.org/officeDocument/2006/relationships/image" Target="../media/image6.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33.xml"/><Relationship Id="rId5" Type="http://schemas.openxmlformats.org/officeDocument/2006/relationships/image" Target="../media/image6.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33.xml"/><Relationship Id="rId5" Type="http://schemas.openxmlformats.org/officeDocument/2006/relationships/image" Target="../media/image6.pn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33.xml"/><Relationship Id="rId5" Type="http://schemas.openxmlformats.org/officeDocument/2006/relationships/image" Target="../media/image6.pn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33.xml"/><Relationship Id="rId5" Type="http://schemas.openxmlformats.org/officeDocument/2006/relationships/image" Target="../media/image6.png"/><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33.xml"/><Relationship Id="rId5" Type="http://schemas.openxmlformats.org/officeDocument/2006/relationships/image" Target="../media/image6.png"/><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33.xml"/><Relationship Id="rId5" Type="http://schemas.openxmlformats.org/officeDocument/2006/relationships/image" Target="../media/image6.png"/><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33.xml"/><Relationship Id="rId5" Type="http://schemas.openxmlformats.org/officeDocument/2006/relationships/image" Target="../media/image6.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33.xml"/><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33.xml"/><Relationship Id="rId5" Type="http://schemas.openxmlformats.org/officeDocument/2006/relationships/image" Target="../media/image6.png"/><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33.xml"/><Relationship Id="rId5" Type="http://schemas.openxmlformats.org/officeDocument/2006/relationships/image" Target="../media/image6.png"/><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33.xml"/><Relationship Id="rId5" Type="http://schemas.openxmlformats.org/officeDocument/2006/relationships/image" Target="../media/image6.png"/><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33.xml"/><Relationship Id="rId5" Type="http://schemas.openxmlformats.org/officeDocument/2006/relationships/image" Target="../media/image6.png"/><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33.xml"/><Relationship Id="rId5" Type="http://schemas.openxmlformats.org/officeDocument/2006/relationships/image" Target="../media/image6.png"/><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33.xml"/><Relationship Id="rId5" Type="http://schemas.openxmlformats.org/officeDocument/2006/relationships/image" Target="../media/image6.png"/><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33.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33.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33.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33.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33.xml"/><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33.xml"/><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33.xml"/><Relationship Id="rId5" Type="http://schemas.openxmlformats.org/officeDocument/2006/relationships/image" Target="../media/image6.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33.xml"/><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F18E7622-96D0-414A-8CAD-BAADF813603B}"/>
              </a:ext>
            </a:extLst>
          </p:cNvPr>
          <p:cNvPicPr>
            <a:picLocks noChangeAspect="1"/>
          </p:cNvPicPr>
          <p:nvPr/>
        </p:nvPicPr>
        <p:blipFill>
          <a:blip r:embed="rId2" cstate="print">
            <a:alphaModFix amt="40000"/>
            <a:extLst>
              <a:ext uri="{28A0092B-C50C-407E-A947-70E740481C1C}">
                <a14:useLocalDpi xmlns:a14="http://schemas.microsoft.com/office/drawing/2010/main" val="0"/>
              </a:ext>
            </a:extLst>
          </a:blip>
          <a:stretch>
            <a:fillRect/>
          </a:stretch>
        </p:blipFill>
        <p:spPr>
          <a:xfrm>
            <a:off x="1" y="1432193"/>
            <a:ext cx="12192000" cy="5425807"/>
          </a:xfrm>
          <a:prstGeom prst="rect">
            <a:avLst/>
          </a:prstGeom>
        </p:spPr>
      </p:pic>
      <p:sp>
        <p:nvSpPr>
          <p:cNvPr id="3" name="TextBox 2">
            <a:extLst>
              <a:ext uri="{FF2B5EF4-FFF2-40B4-BE49-F238E27FC236}">
                <a16:creationId xmlns:a16="http://schemas.microsoft.com/office/drawing/2014/main" id="{A7AD8439-86B2-4817-AD59-FDE74E2BFBEC}"/>
              </a:ext>
            </a:extLst>
          </p:cNvPr>
          <p:cNvSpPr txBox="1"/>
          <p:nvPr/>
        </p:nvSpPr>
        <p:spPr>
          <a:xfrm>
            <a:off x="2063547" y="2677097"/>
            <a:ext cx="8064905" cy="1938992"/>
          </a:xfrm>
          <a:prstGeom prst="rect">
            <a:avLst/>
          </a:prstGeom>
          <a:noFill/>
        </p:spPr>
        <p:txBody>
          <a:bodyPr wrap="square" rtlCol="0">
            <a:spAutoFit/>
          </a:bodyPr>
          <a:lstStyle/>
          <a:p>
            <a:pPr algn="ctr"/>
            <a:r>
              <a:rPr lang="ro-RO" sz="4000" b="1" dirty="0">
                <a:latin typeface="+mj-lt"/>
                <a:ea typeface="Verdana" panose="020B0604030504040204" pitchFamily="34" charset="0"/>
              </a:rPr>
              <a:t>Programul</a:t>
            </a:r>
          </a:p>
          <a:p>
            <a:pPr algn="ctr"/>
            <a:r>
              <a:rPr lang="ro-RO" sz="4000" b="1" dirty="0">
                <a:latin typeface="+mj-lt"/>
                <a:ea typeface="Verdana" panose="020B0604030504040204" pitchFamily="34" charset="0"/>
              </a:rPr>
              <a:t>Educație și Ocupare </a:t>
            </a:r>
          </a:p>
          <a:p>
            <a:pPr algn="ctr"/>
            <a:r>
              <a:rPr lang="ro-RO" sz="4000" b="1" dirty="0">
                <a:latin typeface="+mj-lt"/>
                <a:ea typeface="Verdana" panose="020B0604030504040204" pitchFamily="34" charset="0"/>
              </a:rPr>
              <a:t>2021-2027</a:t>
            </a:r>
            <a:endParaRPr lang="ro-RO" sz="2400" b="1" dirty="0">
              <a:latin typeface="+mj-lt"/>
              <a:ea typeface="Verdana" panose="020B0604030504040204" pitchFamily="34" charset="0"/>
            </a:endParaRPr>
          </a:p>
        </p:txBody>
      </p:sp>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817416" y="354228"/>
            <a:ext cx="4142205" cy="590550"/>
          </a:xfrm>
          <a:prstGeom prst="rect">
            <a:avLst/>
          </a:prstGeom>
          <a:noFill/>
          <a:ln>
            <a:noFill/>
          </a:ln>
        </p:spPr>
      </p:pic>
      <p:pic>
        <p:nvPicPr>
          <p:cNvPr id="9" name="Imagine 8">
            <a:extLst>
              <a:ext uri="{FF2B5EF4-FFF2-40B4-BE49-F238E27FC236}">
                <a16:creationId xmlns:a16="http://schemas.microsoft.com/office/drawing/2014/main" id="{C30E3A80-AEEE-FE68-3A3C-311BD5ADBE30}"/>
              </a:ext>
            </a:extLst>
          </p:cNvPr>
          <p:cNvPicPr>
            <a:picLocks noChangeAspect="1"/>
          </p:cNvPicPr>
          <p:nvPr/>
        </p:nvPicPr>
        <p:blipFill>
          <a:blip r:embed="rId4"/>
          <a:stretch>
            <a:fillRect/>
          </a:stretch>
        </p:blipFill>
        <p:spPr>
          <a:xfrm>
            <a:off x="10475650" y="66144"/>
            <a:ext cx="898934" cy="957401"/>
          </a:xfrm>
          <a:prstGeom prst="rect">
            <a:avLst/>
          </a:prstGeom>
        </p:spPr>
      </p:pic>
      <p:pic>
        <p:nvPicPr>
          <p:cNvPr id="8" name="Imagine 7">
            <a:extLst>
              <a:ext uri="{FF2B5EF4-FFF2-40B4-BE49-F238E27FC236}">
                <a16:creationId xmlns:a16="http://schemas.microsoft.com/office/drawing/2014/main" id="{8A3BD829-74F4-C409-2437-4C6A9173D79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5918" y="-9210"/>
            <a:ext cx="2928707" cy="1221061"/>
          </a:xfrm>
          <a:prstGeom prst="rect">
            <a:avLst/>
          </a:prstGeom>
        </p:spPr>
      </p:pic>
    </p:spTree>
    <p:extLst>
      <p:ext uri="{BB962C8B-B14F-4D97-AF65-F5344CB8AC3E}">
        <p14:creationId xmlns:p14="http://schemas.microsoft.com/office/powerpoint/2010/main" val="13954408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Rectangle: Top Corners One Rounded and One Snipped 12">
            <a:extLst>
              <a:ext uri="{FF2B5EF4-FFF2-40B4-BE49-F238E27FC236}">
                <a16:creationId xmlns:a16="http://schemas.microsoft.com/office/drawing/2014/main" id="{0ED8AAB3-C4B9-4150-9BE4-BAF0CF887882}"/>
              </a:ext>
            </a:extLst>
          </p:cNvPr>
          <p:cNvSpPr/>
          <p:nvPr/>
        </p:nvSpPr>
        <p:spPr bwMode="gray">
          <a:xfrm>
            <a:off x="682348" y="1296344"/>
            <a:ext cx="11182273" cy="503784"/>
          </a:xfrm>
          <a:prstGeom prst="snipRoundRect">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wrap="square" lIns="88900" tIns="88900" rIns="88900" bIns="88900" rtlCol="0" anchor="ctr"/>
          <a:lstStyle/>
          <a:p>
            <a:pPr algn="ctr">
              <a:lnSpc>
                <a:spcPct val="106000"/>
              </a:lnSpc>
              <a:buFont typeface="Wingdings 2" pitchFamily="18" charset="2"/>
              <a:buNone/>
            </a:pPr>
            <a:r>
              <a:rPr lang="ro-RO" b="1" dirty="0">
                <a:solidFill>
                  <a:schemeClr val="bg1"/>
                </a:solidFill>
              </a:rPr>
              <a:t>Prioritatea  4  Antreprenoriat și  economie socială</a:t>
            </a:r>
            <a:endParaRPr lang="en-US" b="1" dirty="0">
              <a:solidFill>
                <a:schemeClr val="bg1"/>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544750628"/>
              </p:ext>
            </p:extLst>
          </p:nvPr>
        </p:nvGraphicFramePr>
        <p:xfrm>
          <a:off x="682349" y="1949986"/>
          <a:ext cx="11182273" cy="5089718"/>
        </p:xfrm>
        <a:graphic>
          <a:graphicData uri="http://schemas.openxmlformats.org/drawingml/2006/table">
            <a:tbl>
              <a:tblPr firstRow="1" bandRow="1">
                <a:tableStyleId>{93296810-A885-4BE3-A3E7-6D5BEEA58F35}</a:tableStyleId>
              </a:tblPr>
              <a:tblGrid>
                <a:gridCol w="2836360">
                  <a:extLst>
                    <a:ext uri="{9D8B030D-6E8A-4147-A177-3AD203B41FA5}">
                      <a16:colId xmlns:a16="http://schemas.microsoft.com/office/drawing/2014/main" val="20000"/>
                    </a:ext>
                  </a:extLst>
                </a:gridCol>
                <a:gridCol w="4167751">
                  <a:extLst>
                    <a:ext uri="{9D8B030D-6E8A-4147-A177-3AD203B41FA5}">
                      <a16:colId xmlns:a16="http://schemas.microsoft.com/office/drawing/2014/main" val="20001"/>
                    </a:ext>
                  </a:extLst>
                </a:gridCol>
                <a:gridCol w="1973675">
                  <a:extLst>
                    <a:ext uri="{9D8B030D-6E8A-4147-A177-3AD203B41FA5}">
                      <a16:colId xmlns:a16="http://schemas.microsoft.com/office/drawing/2014/main" val="20002"/>
                    </a:ext>
                  </a:extLst>
                </a:gridCol>
                <a:gridCol w="2204487">
                  <a:extLst>
                    <a:ext uri="{9D8B030D-6E8A-4147-A177-3AD203B41FA5}">
                      <a16:colId xmlns:a16="http://schemas.microsoft.com/office/drawing/2014/main" val="66102394"/>
                    </a:ext>
                  </a:extLst>
                </a:gridCol>
              </a:tblGrid>
              <a:tr h="534904">
                <a:tc>
                  <a:txBody>
                    <a:bodyPr/>
                    <a:lstStyle/>
                    <a:p>
                      <a:pPr algn="ctr"/>
                      <a:r>
                        <a:rPr lang="ro-RO" sz="1500" b="1" noProof="0" dirty="0"/>
                        <a:t>Acțiune</a:t>
                      </a:r>
                    </a:p>
                  </a:txBody>
                  <a:tcPr anchor="ctr"/>
                </a:tc>
                <a:tc>
                  <a:txBody>
                    <a:bodyPr/>
                    <a:lstStyle/>
                    <a:p>
                      <a:pPr algn="ctr"/>
                      <a:r>
                        <a:rPr lang="ro-RO" sz="1500" b="1" noProof="0" dirty="0"/>
                        <a:t>Exemple de investiții vizate</a:t>
                      </a:r>
                    </a:p>
                  </a:txBody>
                  <a:tcPr anchor="ctr"/>
                </a:tc>
                <a:tc>
                  <a:txBody>
                    <a:bodyPr/>
                    <a:lstStyle/>
                    <a:p>
                      <a:pPr algn="ctr"/>
                      <a:r>
                        <a:rPr lang="ro-RO" sz="1500" b="1" noProof="0" dirty="0"/>
                        <a:t>Categorii de beneficiari /</a:t>
                      </a:r>
                    </a:p>
                    <a:p>
                      <a:pPr algn="ctr"/>
                      <a:r>
                        <a:rPr lang="ro-RO" sz="1500" b="1" noProof="0" dirty="0"/>
                        <a:t> grup țintă</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1" i="0" noProof="0" dirty="0" err="1">
                          <a:latin typeface="+mn-lt"/>
                        </a:rPr>
                        <a:t>Alocare</a:t>
                      </a:r>
                      <a:r>
                        <a:rPr lang="en-US" sz="1500" b="1" i="0" noProof="0" dirty="0">
                          <a:latin typeface="+mn-lt"/>
                        </a:rPr>
                        <a:t> </a:t>
                      </a:r>
                      <a:r>
                        <a:rPr lang="en-US" sz="1500" b="1" i="0" noProof="0" dirty="0" err="1">
                          <a:latin typeface="+mn-lt"/>
                        </a:rPr>
                        <a:t>financiar</a:t>
                      </a:r>
                      <a:r>
                        <a:rPr lang="ro-RO" sz="1500" b="1" i="0" noProof="0" dirty="0">
                          <a:latin typeface="+mn-lt"/>
                        </a:rPr>
                        <a:t>ă</a:t>
                      </a:r>
                    </a:p>
                    <a:p>
                      <a:pPr algn="ctr"/>
                      <a:endParaRPr lang="ro-RO" sz="1500" b="1" noProof="0" dirty="0"/>
                    </a:p>
                  </a:txBody>
                  <a:tcPr anchor="ctr"/>
                </a:tc>
                <a:extLst>
                  <a:ext uri="{0D108BD9-81ED-4DB2-BD59-A6C34878D82A}">
                    <a16:rowId xmlns:a16="http://schemas.microsoft.com/office/drawing/2014/main" val="10000"/>
                  </a:ext>
                </a:extLst>
              </a:tr>
              <a:tr h="1234440">
                <a:tc>
                  <a:txBody>
                    <a:bodyPr/>
                    <a:lstStyle/>
                    <a:p>
                      <a:r>
                        <a:rPr lang="ro-RO" sz="1500" b="0" noProof="0" dirty="0"/>
                        <a:t>4.a.1. I</a:t>
                      </a:r>
                      <a:r>
                        <a:rPr lang="ro-RO" sz="1500" b="0" baseline="0" noProof="0" dirty="0"/>
                        <a:t>nstrumente și structuri </a:t>
                      </a:r>
                      <a:r>
                        <a:rPr lang="ro-RO" sz="1500" b="0" baseline="0" noProof="0" dirty="0" err="1"/>
                        <a:t>colaborative</a:t>
                      </a:r>
                      <a:r>
                        <a:rPr lang="ro-RO" sz="1500" b="0" baseline="0" noProof="0" dirty="0"/>
                        <a:t>/ participative, cu rol în sensibilizarea și promovarea economiei sociale și a </a:t>
                      </a:r>
                      <a:r>
                        <a:rPr lang="ro-RO" sz="1500" b="0" baseline="0" noProof="0" dirty="0" err="1"/>
                        <a:t>antreprenoriatului</a:t>
                      </a:r>
                      <a:endParaRPr lang="ro-RO" sz="1500" b="0" noProof="0" dirty="0"/>
                    </a:p>
                  </a:txBody>
                  <a:tcPr anchor="ct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500" b="0" baseline="0" noProof="0" dirty="0"/>
                        <a:t>Monitorizare evoluție sector, </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500" b="0" baseline="0" noProof="0" dirty="0"/>
                        <a:t>Participare conferințe, forumuri, premii; </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500" b="0" baseline="0" noProof="0" dirty="0"/>
                        <a:t>Analize dezechilibre de gen pe piața muncii;</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500" b="0" baseline="0" noProof="0" dirty="0"/>
                        <a:t>Colaborare inter-entități, relaționarea cu celelalte sectoare.</a:t>
                      </a:r>
                      <a:endParaRPr lang="ro-RO" sz="1500" b="0" noProof="0" dirty="0"/>
                    </a:p>
                  </a:txBody>
                  <a:tcPr anchor="ctr"/>
                </a:tc>
                <a:tc rowSpan="6">
                  <a:txBody>
                    <a:bodyPr/>
                    <a:lstStyle/>
                    <a:p>
                      <a:pPr marL="285750" indent="-285750" algn="just">
                        <a:buFont typeface="Arial" panose="020B0604020202020204" pitchFamily="34" charset="0"/>
                        <a:buChar char="•"/>
                      </a:pPr>
                      <a:r>
                        <a:rPr lang="en-US" sz="1200" b="0" kern="1200" dirty="0" err="1">
                          <a:solidFill>
                            <a:schemeClr val="dk1"/>
                          </a:solidFill>
                          <a:latin typeface="+mn-lt"/>
                          <a:ea typeface="+mn-ea"/>
                          <a:cs typeface="+mn-cs"/>
                        </a:rPr>
                        <a:t>Persoane</a:t>
                      </a:r>
                      <a:r>
                        <a:rPr lang="en-US" sz="1200" b="0" kern="1200" dirty="0">
                          <a:solidFill>
                            <a:schemeClr val="dk1"/>
                          </a:solidFill>
                          <a:latin typeface="+mn-lt"/>
                          <a:ea typeface="+mn-ea"/>
                          <a:cs typeface="+mn-cs"/>
                        </a:rPr>
                        <a:t> </a:t>
                      </a:r>
                      <a:r>
                        <a:rPr lang="en-US" sz="1200" b="0" kern="1200" dirty="0" err="1">
                          <a:solidFill>
                            <a:schemeClr val="dk1"/>
                          </a:solidFill>
                          <a:latin typeface="+mn-lt"/>
                          <a:ea typeface="+mn-ea"/>
                          <a:cs typeface="+mn-cs"/>
                        </a:rPr>
                        <a:t>aflate</a:t>
                      </a:r>
                      <a:r>
                        <a:rPr lang="en-US" sz="1200" b="0" kern="1200" dirty="0">
                          <a:solidFill>
                            <a:schemeClr val="dk1"/>
                          </a:solidFill>
                          <a:latin typeface="+mn-lt"/>
                          <a:ea typeface="+mn-ea"/>
                          <a:cs typeface="+mn-cs"/>
                        </a:rPr>
                        <a:t> </a:t>
                      </a:r>
                      <a:r>
                        <a:rPr lang="en-US" sz="1200" b="0" kern="1200" dirty="0" err="1">
                          <a:solidFill>
                            <a:schemeClr val="dk1"/>
                          </a:solidFill>
                          <a:latin typeface="+mn-lt"/>
                          <a:ea typeface="+mn-ea"/>
                          <a:cs typeface="+mn-cs"/>
                        </a:rPr>
                        <a:t>în</a:t>
                      </a:r>
                      <a:r>
                        <a:rPr lang="en-US" sz="1200" b="0" kern="1200" dirty="0">
                          <a:solidFill>
                            <a:schemeClr val="dk1"/>
                          </a:solidFill>
                          <a:latin typeface="+mn-lt"/>
                          <a:ea typeface="+mn-ea"/>
                          <a:cs typeface="+mn-cs"/>
                        </a:rPr>
                        <a:t> </a:t>
                      </a:r>
                      <a:r>
                        <a:rPr lang="en-US" sz="1200" b="0" kern="1200" dirty="0" err="1">
                          <a:solidFill>
                            <a:schemeClr val="dk1"/>
                          </a:solidFill>
                          <a:latin typeface="+mn-lt"/>
                          <a:ea typeface="+mn-ea"/>
                          <a:cs typeface="+mn-cs"/>
                        </a:rPr>
                        <a:t>căutarea</a:t>
                      </a:r>
                      <a:r>
                        <a:rPr lang="en-US" sz="1200" b="0" kern="1200" dirty="0">
                          <a:solidFill>
                            <a:schemeClr val="dk1"/>
                          </a:solidFill>
                          <a:latin typeface="+mn-lt"/>
                          <a:ea typeface="+mn-ea"/>
                          <a:cs typeface="+mn-cs"/>
                        </a:rPr>
                        <a:t> </a:t>
                      </a:r>
                      <a:r>
                        <a:rPr lang="en-US" sz="1200" b="0" kern="1200" dirty="0" err="1">
                          <a:solidFill>
                            <a:schemeClr val="dk1"/>
                          </a:solidFill>
                          <a:latin typeface="+mn-lt"/>
                          <a:ea typeface="+mn-ea"/>
                          <a:cs typeface="+mn-cs"/>
                        </a:rPr>
                        <a:t>unui</a:t>
                      </a:r>
                      <a:r>
                        <a:rPr lang="en-US" sz="1200" b="0" kern="1200" dirty="0">
                          <a:solidFill>
                            <a:schemeClr val="dk1"/>
                          </a:solidFill>
                          <a:latin typeface="+mn-lt"/>
                          <a:ea typeface="+mn-ea"/>
                          <a:cs typeface="+mn-cs"/>
                        </a:rPr>
                        <a:t> loc de </a:t>
                      </a:r>
                      <a:r>
                        <a:rPr lang="en-US" sz="1200" b="0" kern="1200" dirty="0" err="1">
                          <a:solidFill>
                            <a:schemeClr val="dk1"/>
                          </a:solidFill>
                          <a:latin typeface="+mn-lt"/>
                          <a:ea typeface="+mn-ea"/>
                          <a:cs typeface="+mn-cs"/>
                        </a:rPr>
                        <a:t>muncă</a:t>
                      </a:r>
                      <a:r>
                        <a:rPr lang="en-US" sz="1200" b="0" kern="1200" dirty="0">
                          <a:solidFill>
                            <a:schemeClr val="dk1"/>
                          </a:solidFill>
                          <a:latin typeface="+mn-lt"/>
                          <a:ea typeface="+mn-ea"/>
                          <a:cs typeface="+mn-cs"/>
                        </a:rPr>
                        <a:t>, </a:t>
                      </a:r>
                      <a:r>
                        <a:rPr lang="en-US" sz="1200" b="0" kern="1200" dirty="0" err="1">
                          <a:solidFill>
                            <a:schemeClr val="dk1"/>
                          </a:solidFill>
                          <a:latin typeface="+mn-lt"/>
                          <a:ea typeface="+mn-ea"/>
                          <a:cs typeface="+mn-cs"/>
                        </a:rPr>
                        <a:t>tineri</a:t>
                      </a:r>
                      <a:r>
                        <a:rPr lang="en-US" sz="1200" b="0" kern="1200" dirty="0">
                          <a:solidFill>
                            <a:schemeClr val="dk1"/>
                          </a:solidFill>
                          <a:latin typeface="+mn-lt"/>
                          <a:ea typeface="+mn-ea"/>
                          <a:cs typeface="+mn-cs"/>
                        </a:rPr>
                        <a:t> cu </a:t>
                      </a:r>
                      <a:r>
                        <a:rPr lang="en-US" sz="1200" b="0" kern="1200" dirty="0" err="1">
                          <a:solidFill>
                            <a:schemeClr val="dk1"/>
                          </a:solidFill>
                          <a:latin typeface="+mn-lt"/>
                          <a:ea typeface="+mn-ea"/>
                          <a:cs typeface="+mn-cs"/>
                        </a:rPr>
                        <a:t>vârsta</a:t>
                      </a:r>
                      <a:r>
                        <a:rPr lang="en-US" sz="1200" b="0" kern="1200" dirty="0">
                          <a:solidFill>
                            <a:schemeClr val="dk1"/>
                          </a:solidFill>
                          <a:latin typeface="+mn-lt"/>
                          <a:ea typeface="+mn-ea"/>
                          <a:cs typeface="+mn-cs"/>
                        </a:rPr>
                        <a:t> de </a:t>
                      </a:r>
                      <a:r>
                        <a:rPr lang="en-US" sz="1200" b="0" kern="1200" dirty="0" err="1">
                          <a:solidFill>
                            <a:schemeClr val="dk1"/>
                          </a:solidFill>
                          <a:latin typeface="+mn-lt"/>
                          <a:ea typeface="+mn-ea"/>
                          <a:cs typeface="+mn-cs"/>
                        </a:rPr>
                        <a:t>peste</a:t>
                      </a:r>
                      <a:r>
                        <a:rPr lang="en-US" sz="1200" b="0" kern="1200" dirty="0">
                          <a:solidFill>
                            <a:schemeClr val="dk1"/>
                          </a:solidFill>
                          <a:latin typeface="+mn-lt"/>
                          <a:ea typeface="+mn-ea"/>
                          <a:cs typeface="+mn-cs"/>
                        </a:rPr>
                        <a:t> 30 ani, </a:t>
                      </a:r>
                      <a:r>
                        <a:rPr lang="en-US" sz="1200" b="0" kern="1200" dirty="0" err="1">
                          <a:solidFill>
                            <a:schemeClr val="dk1"/>
                          </a:solidFill>
                          <a:latin typeface="+mn-lt"/>
                          <a:ea typeface="+mn-ea"/>
                          <a:cs typeface="+mn-cs"/>
                        </a:rPr>
                        <a:t>șomeri</a:t>
                      </a:r>
                      <a:r>
                        <a:rPr lang="en-US" sz="1200" b="0" kern="1200" dirty="0">
                          <a:solidFill>
                            <a:schemeClr val="dk1"/>
                          </a:solidFill>
                          <a:latin typeface="+mn-lt"/>
                          <a:ea typeface="+mn-ea"/>
                          <a:cs typeface="+mn-cs"/>
                        </a:rPr>
                        <a:t>, </a:t>
                      </a:r>
                      <a:r>
                        <a:rPr lang="en-US" sz="1200" b="0" kern="1200" dirty="0" err="1">
                          <a:solidFill>
                            <a:schemeClr val="dk1"/>
                          </a:solidFill>
                          <a:latin typeface="+mn-lt"/>
                          <a:ea typeface="+mn-ea"/>
                          <a:cs typeface="+mn-cs"/>
                        </a:rPr>
                        <a:t>șomeri</a:t>
                      </a:r>
                      <a:r>
                        <a:rPr lang="en-US" sz="1200" b="0" kern="1200" dirty="0">
                          <a:solidFill>
                            <a:schemeClr val="dk1"/>
                          </a:solidFill>
                          <a:latin typeface="+mn-lt"/>
                          <a:ea typeface="+mn-ea"/>
                          <a:cs typeface="+mn-cs"/>
                        </a:rPr>
                        <a:t> de </a:t>
                      </a:r>
                      <a:r>
                        <a:rPr lang="en-US" sz="1200" b="0" kern="1200" dirty="0" err="1">
                          <a:solidFill>
                            <a:schemeClr val="dk1"/>
                          </a:solidFill>
                          <a:latin typeface="+mn-lt"/>
                          <a:ea typeface="+mn-ea"/>
                          <a:cs typeface="+mn-cs"/>
                        </a:rPr>
                        <a:t>lungă</a:t>
                      </a:r>
                      <a:r>
                        <a:rPr lang="en-US" sz="1200" b="0" kern="1200" dirty="0">
                          <a:solidFill>
                            <a:schemeClr val="dk1"/>
                          </a:solidFill>
                          <a:latin typeface="+mn-lt"/>
                          <a:ea typeface="+mn-ea"/>
                          <a:cs typeface="+mn-cs"/>
                        </a:rPr>
                        <a:t> </a:t>
                      </a:r>
                      <a:r>
                        <a:rPr lang="en-US" sz="1200" b="0" kern="1200" dirty="0" err="1">
                          <a:solidFill>
                            <a:schemeClr val="dk1"/>
                          </a:solidFill>
                          <a:latin typeface="+mn-lt"/>
                          <a:ea typeface="+mn-ea"/>
                          <a:cs typeface="+mn-cs"/>
                        </a:rPr>
                        <a:t>durată</a:t>
                      </a:r>
                      <a:r>
                        <a:rPr lang="en-US" sz="1200" b="0" kern="1200" dirty="0">
                          <a:solidFill>
                            <a:schemeClr val="dk1"/>
                          </a:solidFill>
                          <a:latin typeface="+mn-lt"/>
                          <a:ea typeface="+mn-ea"/>
                          <a:cs typeface="+mn-cs"/>
                        </a:rPr>
                        <a:t>, </a:t>
                      </a:r>
                      <a:r>
                        <a:rPr lang="en-US" sz="1200" b="0" kern="1200" dirty="0" err="1">
                          <a:solidFill>
                            <a:schemeClr val="dk1"/>
                          </a:solidFill>
                          <a:latin typeface="+mn-lt"/>
                          <a:ea typeface="+mn-ea"/>
                          <a:cs typeface="+mn-cs"/>
                        </a:rPr>
                        <a:t>persoane</a:t>
                      </a:r>
                      <a:r>
                        <a:rPr lang="en-US" sz="1200" b="0" kern="1200" dirty="0">
                          <a:solidFill>
                            <a:schemeClr val="dk1"/>
                          </a:solidFill>
                          <a:latin typeface="+mn-lt"/>
                          <a:ea typeface="+mn-ea"/>
                          <a:cs typeface="+mn-cs"/>
                        </a:rPr>
                        <a:t> din </a:t>
                      </a:r>
                      <a:r>
                        <a:rPr lang="en-US" sz="1200" b="0" kern="1200" dirty="0" err="1">
                          <a:solidFill>
                            <a:schemeClr val="dk1"/>
                          </a:solidFill>
                          <a:latin typeface="+mn-lt"/>
                          <a:ea typeface="+mn-ea"/>
                          <a:cs typeface="+mn-cs"/>
                        </a:rPr>
                        <a:t>grupuri</a:t>
                      </a:r>
                      <a:r>
                        <a:rPr lang="en-US" sz="1200" b="0" kern="1200" dirty="0">
                          <a:solidFill>
                            <a:schemeClr val="dk1"/>
                          </a:solidFill>
                          <a:latin typeface="+mn-lt"/>
                          <a:ea typeface="+mn-ea"/>
                          <a:cs typeface="+mn-cs"/>
                        </a:rPr>
                        <a:t> </a:t>
                      </a:r>
                      <a:r>
                        <a:rPr lang="en-US" sz="1200" b="0" kern="1200" dirty="0" err="1">
                          <a:solidFill>
                            <a:schemeClr val="dk1"/>
                          </a:solidFill>
                          <a:latin typeface="+mn-lt"/>
                          <a:ea typeface="+mn-ea"/>
                          <a:cs typeface="+mn-cs"/>
                        </a:rPr>
                        <a:t>dezavantajate</a:t>
                      </a:r>
                      <a:r>
                        <a:rPr lang="en-US" sz="1200" b="0" kern="1200" dirty="0">
                          <a:solidFill>
                            <a:schemeClr val="dk1"/>
                          </a:solidFill>
                          <a:latin typeface="+mn-lt"/>
                          <a:ea typeface="+mn-ea"/>
                          <a:cs typeface="+mn-cs"/>
                        </a:rPr>
                        <a:t> pe </a:t>
                      </a:r>
                      <a:r>
                        <a:rPr lang="en-US" sz="1200" b="0" kern="1200" dirty="0" err="1">
                          <a:solidFill>
                            <a:schemeClr val="dk1"/>
                          </a:solidFill>
                          <a:latin typeface="+mn-lt"/>
                          <a:ea typeface="+mn-ea"/>
                          <a:cs typeface="+mn-cs"/>
                        </a:rPr>
                        <a:t>piața</a:t>
                      </a:r>
                      <a:endParaRPr lang="en-US" sz="1200" b="0" kern="1200" dirty="0">
                        <a:solidFill>
                          <a:schemeClr val="dk1"/>
                        </a:solidFill>
                        <a:latin typeface="+mn-lt"/>
                        <a:ea typeface="+mn-ea"/>
                        <a:cs typeface="+mn-cs"/>
                      </a:endParaRPr>
                    </a:p>
                    <a:p>
                      <a:pPr marL="285750" indent="-285750" algn="just">
                        <a:buFont typeface="Arial" panose="020B0604020202020204" pitchFamily="34" charset="0"/>
                        <a:buChar char="•"/>
                      </a:pPr>
                      <a:r>
                        <a:rPr lang="en-US" sz="1200" b="0" kern="1200" dirty="0" err="1">
                          <a:solidFill>
                            <a:schemeClr val="dk1"/>
                          </a:solidFill>
                          <a:latin typeface="+mn-lt"/>
                          <a:ea typeface="+mn-ea"/>
                          <a:cs typeface="+mn-cs"/>
                        </a:rPr>
                        <a:t>muncii</a:t>
                      </a:r>
                      <a:r>
                        <a:rPr lang="en-US" sz="1200" b="0" kern="1200" dirty="0">
                          <a:solidFill>
                            <a:schemeClr val="dk1"/>
                          </a:solidFill>
                          <a:latin typeface="+mn-lt"/>
                          <a:ea typeface="+mn-ea"/>
                          <a:cs typeface="+mn-cs"/>
                        </a:rPr>
                        <a:t>, </a:t>
                      </a:r>
                      <a:r>
                        <a:rPr lang="en-US" sz="1200" b="0" kern="1200" dirty="0" err="1">
                          <a:solidFill>
                            <a:schemeClr val="dk1"/>
                          </a:solidFill>
                          <a:latin typeface="+mn-lt"/>
                          <a:ea typeface="+mn-ea"/>
                          <a:cs typeface="+mn-cs"/>
                        </a:rPr>
                        <a:t>persoane</a:t>
                      </a:r>
                      <a:r>
                        <a:rPr lang="en-US" sz="1200" b="0" kern="1200" dirty="0">
                          <a:solidFill>
                            <a:schemeClr val="dk1"/>
                          </a:solidFill>
                          <a:latin typeface="+mn-lt"/>
                          <a:ea typeface="+mn-ea"/>
                          <a:cs typeface="+mn-cs"/>
                        </a:rPr>
                        <a:t> inactive</a:t>
                      </a:r>
                    </a:p>
                    <a:p>
                      <a:pPr marL="285750" indent="-285750" algn="just">
                        <a:buFont typeface="Arial" panose="020B0604020202020204" pitchFamily="34" charset="0"/>
                        <a:buChar char="•"/>
                      </a:pPr>
                      <a:r>
                        <a:rPr lang="en-US" sz="1200" b="0" kern="1200" dirty="0" err="1">
                          <a:solidFill>
                            <a:schemeClr val="dk1"/>
                          </a:solidFill>
                          <a:latin typeface="+mn-lt"/>
                          <a:ea typeface="+mn-ea"/>
                          <a:cs typeface="+mn-cs"/>
                        </a:rPr>
                        <a:t>Administratori</a:t>
                      </a:r>
                      <a:r>
                        <a:rPr lang="en-US" sz="1200" b="0" kern="1200" dirty="0">
                          <a:solidFill>
                            <a:schemeClr val="dk1"/>
                          </a:solidFill>
                          <a:latin typeface="+mn-lt"/>
                          <a:ea typeface="+mn-ea"/>
                          <a:cs typeface="+mn-cs"/>
                        </a:rPr>
                        <a:t> de grant</a:t>
                      </a:r>
                    </a:p>
                    <a:p>
                      <a:pPr marL="285750" indent="-285750" algn="just">
                        <a:buFont typeface="Arial" panose="020B0604020202020204" pitchFamily="34" charset="0"/>
                        <a:buChar char="•"/>
                      </a:pPr>
                      <a:r>
                        <a:rPr lang="en-US" sz="1200" b="0" kern="1200" dirty="0" err="1">
                          <a:solidFill>
                            <a:schemeClr val="dk1"/>
                          </a:solidFill>
                          <a:latin typeface="+mn-lt"/>
                          <a:ea typeface="+mn-ea"/>
                          <a:cs typeface="+mn-cs"/>
                        </a:rPr>
                        <a:t>Microintreprinderi</a:t>
                      </a:r>
                      <a:r>
                        <a:rPr lang="en-US" sz="1200" b="0" kern="1200" dirty="0">
                          <a:solidFill>
                            <a:schemeClr val="dk1"/>
                          </a:solidFill>
                          <a:latin typeface="+mn-lt"/>
                          <a:ea typeface="+mn-ea"/>
                          <a:cs typeface="+mn-cs"/>
                        </a:rPr>
                        <a:t>, IMM-</a:t>
                      </a:r>
                      <a:r>
                        <a:rPr lang="en-US" sz="1200" b="0" kern="1200" dirty="0" err="1">
                          <a:solidFill>
                            <a:schemeClr val="dk1"/>
                          </a:solidFill>
                          <a:latin typeface="+mn-lt"/>
                          <a:ea typeface="+mn-ea"/>
                          <a:cs typeface="+mn-cs"/>
                        </a:rPr>
                        <a:t>uri</a:t>
                      </a:r>
                      <a:r>
                        <a:rPr lang="en-US" sz="1200" b="0" kern="1200" dirty="0">
                          <a:solidFill>
                            <a:schemeClr val="dk1"/>
                          </a:solidFill>
                          <a:latin typeface="+mn-lt"/>
                          <a:ea typeface="+mn-ea"/>
                          <a:cs typeface="+mn-cs"/>
                        </a:rPr>
                        <a:t>,</a:t>
                      </a:r>
                    </a:p>
                    <a:p>
                      <a:pPr marL="285750" indent="-285750" algn="just">
                        <a:buFont typeface="Arial" panose="020B0604020202020204" pitchFamily="34" charset="0"/>
                        <a:buChar char="•"/>
                      </a:pPr>
                      <a:r>
                        <a:rPr lang="en-US" sz="1200" b="0" kern="1200" dirty="0" err="1">
                          <a:solidFill>
                            <a:schemeClr val="dk1"/>
                          </a:solidFill>
                          <a:latin typeface="+mn-lt"/>
                          <a:ea typeface="+mn-ea"/>
                          <a:cs typeface="+mn-cs"/>
                        </a:rPr>
                        <a:t>Antreprenori</a:t>
                      </a:r>
                      <a:r>
                        <a:rPr lang="en-US" sz="1200" b="0" kern="1200" dirty="0">
                          <a:solidFill>
                            <a:schemeClr val="dk1"/>
                          </a:solidFill>
                          <a:latin typeface="+mn-lt"/>
                          <a:ea typeface="+mn-ea"/>
                          <a:cs typeface="+mn-cs"/>
                        </a:rPr>
                        <a:t>, </a:t>
                      </a:r>
                      <a:r>
                        <a:rPr lang="en-US" sz="1200" b="0" kern="1200" dirty="0" err="1">
                          <a:solidFill>
                            <a:schemeClr val="dk1"/>
                          </a:solidFill>
                          <a:latin typeface="+mn-lt"/>
                          <a:ea typeface="+mn-ea"/>
                          <a:cs typeface="+mn-cs"/>
                        </a:rPr>
                        <a:t>manageri</a:t>
                      </a:r>
                      <a:r>
                        <a:rPr lang="en-US" sz="1200" b="0" kern="1200" dirty="0">
                          <a:solidFill>
                            <a:schemeClr val="dk1"/>
                          </a:solidFill>
                          <a:latin typeface="+mn-lt"/>
                          <a:ea typeface="+mn-ea"/>
                          <a:cs typeface="+mn-cs"/>
                        </a:rPr>
                        <a:t>, personal </a:t>
                      </a:r>
                      <a:r>
                        <a:rPr lang="en-US" sz="1200" b="0" kern="1200" dirty="0" err="1">
                          <a:solidFill>
                            <a:schemeClr val="dk1"/>
                          </a:solidFill>
                          <a:latin typeface="+mn-lt"/>
                          <a:ea typeface="+mn-ea"/>
                          <a:cs typeface="+mn-cs"/>
                        </a:rPr>
                        <a:t>angajat</a:t>
                      </a:r>
                      <a:endParaRPr lang="en-US" sz="1200" b="0" kern="1200" dirty="0">
                        <a:solidFill>
                          <a:schemeClr val="dk1"/>
                        </a:solidFill>
                        <a:latin typeface="+mn-lt"/>
                        <a:ea typeface="+mn-ea"/>
                        <a:cs typeface="+mn-cs"/>
                      </a:endParaRPr>
                    </a:p>
                    <a:p>
                      <a:pPr marL="285750" indent="-285750" algn="just">
                        <a:buFont typeface="Arial" panose="020B0604020202020204" pitchFamily="34" charset="0"/>
                        <a:buChar char="•"/>
                      </a:pPr>
                      <a:r>
                        <a:rPr lang="en-US" sz="1200" b="0" kern="1200" dirty="0" err="1">
                          <a:solidFill>
                            <a:schemeClr val="dk1"/>
                          </a:solidFill>
                          <a:latin typeface="+mn-lt"/>
                          <a:ea typeface="+mn-ea"/>
                          <a:cs typeface="+mn-cs"/>
                        </a:rPr>
                        <a:t>Parteneri</a:t>
                      </a:r>
                      <a:r>
                        <a:rPr lang="en-US" sz="1200" b="0" kern="1200" dirty="0">
                          <a:solidFill>
                            <a:schemeClr val="dk1"/>
                          </a:solidFill>
                          <a:latin typeface="+mn-lt"/>
                          <a:ea typeface="+mn-ea"/>
                          <a:cs typeface="+mn-cs"/>
                        </a:rPr>
                        <a:t> </a:t>
                      </a:r>
                      <a:r>
                        <a:rPr lang="en-US" sz="1200" b="0" kern="1200" dirty="0" err="1">
                          <a:solidFill>
                            <a:schemeClr val="dk1"/>
                          </a:solidFill>
                          <a:latin typeface="+mn-lt"/>
                          <a:ea typeface="+mn-ea"/>
                          <a:cs typeface="+mn-cs"/>
                        </a:rPr>
                        <a:t>sociali</a:t>
                      </a:r>
                      <a:endParaRPr lang="en-US" sz="1200" b="0" kern="1200" dirty="0">
                        <a:solidFill>
                          <a:schemeClr val="dk1"/>
                        </a:solidFill>
                        <a:latin typeface="+mn-lt"/>
                        <a:ea typeface="+mn-ea"/>
                        <a:cs typeface="+mn-cs"/>
                      </a:endParaRPr>
                    </a:p>
                    <a:p>
                      <a:pPr marL="285750" indent="-285750" algn="just">
                        <a:buFont typeface="Arial" panose="020B0604020202020204" pitchFamily="34" charset="0"/>
                        <a:buChar char="•"/>
                      </a:pPr>
                      <a:r>
                        <a:rPr lang="en-US" sz="1200" b="0" kern="1200" dirty="0" err="1">
                          <a:solidFill>
                            <a:schemeClr val="dk1"/>
                          </a:solidFill>
                          <a:latin typeface="+mn-lt"/>
                          <a:ea typeface="+mn-ea"/>
                          <a:cs typeface="+mn-cs"/>
                        </a:rPr>
                        <a:t>Entități</a:t>
                      </a:r>
                      <a:r>
                        <a:rPr lang="en-US" sz="1200" b="0" kern="1200" dirty="0">
                          <a:solidFill>
                            <a:schemeClr val="dk1"/>
                          </a:solidFill>
                          <a:latin typeface="+mn-lt"/>
                          <a:ea typeface="+mn-ea"/>
                          <a:cs typeface="+mn-cs"/>
                        </a:rPr>
                        <a:t> de </a:t>
                      </a:r>
                      <a:r>
                        <a:rPr lang="en-US" sz="1200" b="0" kern="1200" dirty="0" err="1">
                          <a:solidFill>
                            <a:schemeClr val="dk1"/>
                          </a:solidFill>
                          <a:latin typeface="+mn-lt"/>
                          <a:ea typeface="+mn-ea"/>
                          <a:cs typeface="+mn-cs"/>
                        </a:rPr>
                        <a:t>economie</a:t>
                      </a:r>
                      <a:r>
                        <a:rPr lang="en-US" sz="1200" b="0" kern="1200" dirty="0">
                          <a:solidFill>
                            <a:schemeClr val="dk1"/>
                          </a:solidFill>
                          <a:latin typeface="+mn-lt"/>
                          <a:ea typeface="+mn-ea"/>
                          <a:cs typeface="+mn-cs"/>
                        </a:rPr>
                        <a:t> </a:t>
                      </a:r>
                      <a:r>
                        <a:rPr lang="en-US" sz="1200" b="0" kern="1200" dirty="0" err="1">
                          <a:solidFill>
                            <a:schemeClr val="dk1"/>
                          </a:solidFill>
                          <a:latin typeface="+mn-lt"/>
                          <a:ea typeface="+mn-ea"/>
                          <a:cs typeface="+mn-cs"/>
                        </a:rPr>
                        <a:t>socială</a:t>
                      </a:r>
                      <a:r>
                        <a:rPr lang="en-US" sz="1200" b="0" kern="1200" dirty="0">
                          <a:solidFill>
                            <a:schemeClr val="dk1"/>
                          </a:solidFill>
                          <a:latin typeface="+mn-lt"/>
                          <a:ea typeface="+mn-ea"/>
                          <a:cs typeface="+mn-cs"/>
                        </a:rPr>
                        <a:t>, </a:t>
                      </a:r>
                      <a:r>
                        <a:rPr lang="en-US" sz="1200" b="0" kern="1200" dirty="0" err="1">
                          <a:solidFill>
                            <a:schemeClr val="dk1"/>
                          </a:solidFill>
                          <a:latin typeface="+mn-lt"/>
                          <a:ea typeface="+mn-ea"/>
                          <a:cs typeface="+mn-cs"/>
                        </a:rPr>
                        <a:t>structuri</a:t>
                      </a:r>
                      <a:r>
                        <a:rPr lang="en-US" sz="1200" b="0" kern="1200" dirty="0">
                          <a:solidFill>
                            <a:schemeClr val="dk1"/>
                          </a:solidFill>
                          <a:latin typeface="+mn-lt"/>
                          <a:ea typeface="+mn-ea"/>
                          <a:cs typeface="+mn-cs"/>
                        </a:rPr>
                        <a:t> </a:t>
                      </a:r>
                      <a:r>
                        <a:rPr lang="en-US" sz="1200" b="0" kern="1200" dirty="0" err="1">
                          <a:solidFill>
                            <a:schemeClr val="dk1"/>
                          </a:solidFill>
                          <a:latin typeface="+mn-lt"/>
                          <a:ea typeface="+mn-ea"/>
                          <a:cs typeface="+mn-cs"/>
                        </a:rPr>
                        <a:t>specializate</a:t>
                      </a:r>
                      <a:r>
                        <a:rPr lang="en-US" sz="1200" b="0" kern="1200" dirty="0">
                          <a:solidFill>
                            <a:schemeClr val="dk1"/>
                          </a:solidFill>
                          <a:latin typeface="+mn-lt"/>
                          <a:ea typeface="+mn-ea"/>
                          <a:cs typeface="+mn-cs"/>
                        </a:rPr>
                        <a:t> </a:t>
                      </a:r>
                      <a:r>
                        <a:rPr lang="en-US" sz="1200" b="0" kern="1200" dirty="0" err="1">
                          <a:solidFill>
                            <a:schemeClr val="dk1"/>
                          </a:solidFill>
                          <a:latin typeface="+mn-lt"/>
                          <a:ea typeface="+mn-ea"/>
                          <a:cs typeface="+mn-cs"/>
                        </a:rPr>
                        <a:t>în</a:t>
                      </a:r>
                      <a:r>
                        <a:rPr lang="en-US" sz="1200" b="0" kern="1200" dirty="0">
                          <a:solidFill>
                            <a:schemeClr val="dk1"/>
                          </a:solidFill>
                          <a:latin typeface="+mn-lt"/>
                          <a:ea typeface="+mn-ea"/>
                          <a:cs typeface="+mn-cs"/>
                        </a:rPr>
                        <a:t> </a:t>
                      </a:r>
                      <a:r>
                        <a:rPr lang="en-US" sz="1200" b="0" kern="1200" dirty="0" err="1">
                          <a:solidFill>
                            <a:schemeClr val="dk1"/>
                          </a:solidFill>
                          <a:latin typeface="+mn-lt"/>
                          <a:ea typeface="+mn-ea"/>
                          <a:cs typeface="+mn-cs"/>
                        </a:rPr>
                        <a:t>adresarea</a:t>
                      </a:r>
                      <a:r>
                        <a:rPr lang="en-US" sz="1200" b="0" kern="1200" dirty="0">
                          <a:solidFill>
                            <a:schemeClr val="dk1"/>
                          </a:solidFill>
                          <a:latin typeface="+mn-lt"/>
                          <a:ea typeface="+mn-ea"/>
                          <a:cs typeface="+mn-cs"/>
                        </a:rPr>
                        <a:t> </a:t>
                      </a:r>
                      <a:r>
                        <a:rPr lang="en-US" sz="1200" b="0" kern="1200" dirty="0" err="1">
                          <a:solidFill>
                            <a:schemeClr val="dk1"/>
                          </a:solidFill>
                          <a:latin typeface="+mn-lt"/>
                          <a:ea typeface="+mn-ea"/>
                          <a:cs typeface="+mn-cs"/>
                        </a:rPr>
                        <a:t>nevoilor</a:t>
                      </a:r>
                      <a:r>
                        <a:rPr lang="en-US" sz="1200" b="0" kern="1200" dirty="0">
                          <a:solidFill>
                            <a:schemeClr val="dk1"/>
                          </a:solidFill>
                          <a:latin typeface="+mn-lt"/>
                          <a:ea typeface="+mn-ea"/>
                          <a:cs typeface="+mn-cs"/>
                        </a:rPr>
                        <a:t> pe care le au </a:t>
                      </a:r>
                      <a:r>
                        <a:rPr lang="en-US" sz="1200" b="0" kern="1200" dirty="0" err="1">
                          <a:solidFill>
                            <a:schemeClr val="dk1"/>
                          </a:solidFill>
                          <a:latin typeface="+mn-lt"/>
                          <a:ea typeface="+mn-ea"/>
                          <a:cs typeface="+mn-cs"/>
                        </a:rPr>
                        <a:t>întreprinderile</a:t>
                      </a:r>
                      <a:r>
                        <a:rPr lang="en-US" sz="1200" b="0" kern="1200" dirty="0">
                          <a:solidFill>
                            <a:schemeClr val="dk1"/>
                          </a:solidFill>
                          <a:latin typeface="+mn-lt"/>
                          <a:ea typeface="+mn-ea"/>
                          <a:cs typeface="+mn-cs"/>
                        </a:rPr>
                        <a:t> </a:t>
                      </a:r>
                      <a:r>
                        <a:rPr lang="en-US" sz="1200" b="0" kern="1200" dirty="0" err="1">
                          <a:solidFill>
                            <a:schemeClr val="dk1"/>
                          </a:solidFill>
                          <a:latin typeface="+mn-lt"/>
                          <a:ea typeface="+mn-ea"/>
                          <a:cs typeface="+mn-cs"/>
                        </a:rPr>
                        <a:t>sociale</a:t>
                      </a:r>
                      <a:endParaRPr lang="en-US" sz="1200" b="0" kern="1200" dirty="0">
                        <a:solidFill>
                          <a:schemeClr val="dk1"/>
                        </a:solidFill>
                        <a:latin typeface="+mn-lt"/>
                        <a:ea typeface="+mn-ea"/>
                        <a:cs typeface="+mn-cs"/>
                      </a:endParaRPr>
                    </a:p>
                    <a:p>
                      <a:pPr marL="285750" indent="-285750" algn="just">
                        <a:buFont typeface="Arial" panose="020B0604020202020204" pitchFamily="34" charset="0"/>
                        <a:buChar char="•"/>
                      </a:pPr>
                      <a:r>
                        <a:rPr lang="it-IT" sz="1200" b="0" kern="1200" dirty="0">
                          <a:solidFill>
                            <a:schemeClr val="dk1"/>
                          </a:solidFill>
                          <a:latin typeface="+mn-lt"/>
                          <a:ea typeface="+mn-ea"/>
                          <a:cs typeface="+mn-cs"/>
                        </a:rPr>
                        <a:t>Antreprenori si personal angajat in sectorul economiei sociale</a:t>
                      </a:r>
                      <a:endParaRPr lang="ro-RO" sz="1200" b="0" kern="1200" noProof="0" dirty="0">
                        <a:solidFill>
                          <a:schemeClr val="dk1"/>
                        </a:solidFill>
                        <a:latin typeface="+mn-lt"/>
                        <a:ea typeface="+mn-ea"/>
                        <a:cs typeface="+mn-cs"/>
                      </a:endParaRPr>
                    </a:p>
                  </a:txBody>
                  <a:tcPr anchor="ct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500" b="0" noProof="0" dirty="0"/>
                        <a:t>3,3 mil euro alocare FSE+</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500" b="0" noProof="0" dirty="0"/>
                        <a:t>800 mii euro alocare buget de stat</a:t>
                      </a:r>
                    </a:p>
                  </a:txBody>
                  <a:tcPr anchor="ctr"/>
                </a:tc>
                <a:extLst>
                  <a:ext uri="{0D108BD9-81ED-4DB2-BD59-A6C34878D82A}">
                    <a16:rowId xmlns:a16="http://schemas.microsoft.com/office/drawing/2014/main" val="10001"/>
                  </a:ext>
                </a:extLst>
              </a:tr>
              <a:tr h="764149">
                <a:tc>
                  <a:txBody>
                    <a:bodyPr/>
                    <a:lstStyle/>
                    <a:p>
                      <a:r>
                        <a:rPr lang="ro-RO" sz="1500" b="0" noProof="0" dirty="0"/>
                        <a:t>4.a.2.  Scheme </a:t>
                      </a:r>
                      <a:r>
                        <a:rPr lang="ro-RO" sz="1500" b="0" noProof="0" dirty="0" err="1"/>
                        <a:t>antreprenoriat</a:t>
                      </a:r>
                      <a:r>
                        <a:rPr lang="ro-RO" sz="1500" b="0" noProof="0" dirty="0"/>
                        <a:t> (Start-</a:t>
                      </a:r>
                      <a:r>
                        <a:rPr lang="ro-RO" sz="1500" b="0" noProof="0" dirty="0" err="1"/>
                        <a:t>up</a:t>
                      </a:r>
                      <a:r>
                        <a:rPr lang="ro-RO" sz="1500" b="0" noProof="0" dirty="0"/>
                        <a:t> IMM și întreprinderi sociale)</a:t>
                      </a:r>
                    </a:p>
                  </a:txBody>
                  <a:tcPr anchor="ctr"/>
                </a:tc>
                <a:tc>
                  <a:txBody>
                    <a:bodyPr/>
                    <a:lstStyle/>
                    <a:p>
                      <a:pPr marL="285750" indent="-285750">
                        <a:buFont typeface="Arial" panose="020B0604020202020204" pitchFamily="34" charset="0"/>
                        <a:buChar char="•"/>
                      </a:pPr>
                      <a:r>
                        <a:rPr lang="ro-RO" sz="1500" b="0" noProof="0"/>
                        <a:t>Formare competențe </a:t>
                      </a:r>
                      <a:r>
                        <a:rPr lang="ro-RO" sz="1500" b="0" noProof="0" dirty="0"/>
                        <a:t>antreprenoriale;</a:t>
                      </a:r>
                    </a:p>
                    <a:p>
                      <a:pPr marL="285750" indent="-285750">
                        <a:buFont typeface="Arial" panose="020B0604020202020204" pitchFamily="34" charset="0"/>
                        <a:buChar char="•"/>
                      </a:pPr>
                      <a:r>
                        <a:rPr lang="ro-RO" sz="1500" b="0" noProof="0" dirty="0"/>
                        <a:t>Granturi înființare afaceri;</a:t>
                      </a:r>
                    </a:p>
                    <a:p>
                      <a:pPr marL="285750" indent="-285750">
                        <a:buFont typeface="Arial" panose="020B0604020202020204" pitchFamily="34" charset="0"/>
                        <a:buChar char="•"/>
                      </a:pPr>
                      <a:r>
                        <a:rPr lang="ro-RO" sz="1500" b="0" noProof="0" dirty="0"/>
                        <a:t>Sprijin post-înființare.</a:t>
                      </a:r>
                    </a:p>
                  </a:txBody>
                  <a:tcPr anchor="ctr"/>
                </a:tc>
                <a:tc vMerge="1">
                  <a:txBody>
                    <a:bodyPr/>
                    <a:lstStyle/>
                    <a:p>
                      <a:endParaRPr lang="en-US" dirty="0"/>
                    </a:p>
                  </a:txBody>
                  <a:tcPr/>
                </a:tc>
                <a:tc rowSpan="2">
                  <a:txBody>
                    <a:bodyPr/>
                    <a:lstStyle/>
                    <a:p>
                      <a:pPr marL="285750" indent="-285750">
                        <a:buFont typeface="Arial" panose="020B0604020202020204" pitchFamily="34" charset="0"/>
                        <a:buChar char="•"/>
                      </a:pPr>
                      <a:r>
                        <a:rPr lang="ro-RO" sz="1500" b="0" kern="1200" baseline="0" dirty="0">
                          <a:solidFill>
                            <a:schemeClr val="dk1"/>
                          </a:solidFill>
                          <a:latin typeface="+mn-lt"/>
                          <a:ea typeface="+mn-ea"/>
                          <a:cs typeface="+mn-cs"/>
                        </a:rPr>
                        <a:t>217,05 mil euro alocare FSE+</a:t>
                      </a:r>
                    </a:p>
                    <a:p>
                      <a:pPr marL="285750" indent="-285750">
                        <a:buFont typeface="Arial" panose="020B0604020202020204" pitchFamily="34" charset="0"/>
                        <a:buChar char="•"/>
                      </a:pPr>
                      <a:r>
                        <a:rPr lang="ro-RO" sz="1500" b="0" kern="1200" baseline="0" dirty="0">
                          <a:solidFill>
                            <a:schemeClr val="dk1"/>
                          </a:solidFill>
                          <a:latin typeface="+mn-lt"/>
                          <a:ea typeface="+mn-ea"/>
                          <a:cs typeface="+mn-cs"/>
                        </a:rPr>
                        <a:t>38,3 mil euro alocare buget de stat</a:t>
                      </a:r>
                      <a:endParaRPr lang="en-US" sz="1500" b="0" kern="1200" baseline="0" dirty="0">
                        <a:solidFill>
                          <a:schemeClr val="dk1"/>
                        </a:solidFill>
                        <a:latin typeface="+mn-lt"/>
                        <a:ea typeface="+mn-ea"/>
                        <a:cs typeface="+mn-cs"/>
                      </a:endParaRPr>
                    </a:p>
                  </a:txBody>
                  <a:tcPr anchor="ctr"/>
                </a:tc>
                <a:extLst>
                  <a:ext uri="{0D108BD9-81ED-4DB2-BD59-A6C34878D82A}">
                    <a16:rowId xmlns:a16="http://schemas.microsoft.com/office/drawing/2014/main" val="10002"/>
                  </a:ext>
                </a:extLst>
              </a:tr>
              <a:tr h="0">
                <a:tc row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o-RO" sz="1500" b="0" noProof="0" dirty="0"/>
                        <a:t>4.a.3. Sprijin economie socială (dezvoltare /inovare /scalare/extindere de întreprinderi sociale și întreprinderi sociale de inserție)</a:t>
                      </a:r>
                    </a:p>
                  </a:txBody>
                  <a:tcPr anchor="ctr"/>
                </a:tc>
                <a:tc rowSpan="3">
                  <a:txBody>
                    <a:bodyPr/>
                    <a:lstStyle/>
                    <a:p>
                      <a:pPr marL="285750" indent="-285750">
                        <a:buFont typeface="Arial" panose="020B0604020202020204" pitchFamily="34" charset="0"/>
                        <a:buChar char="•"/>
                      </a:pPr>
                      <a:r>
                        <a:rPr lang="ro-RO" sz="1500" b="0" noProof="0" dirty="0"/>
                        <a:t>Asistență, consultanță pentru accesarea</a:t>
                      </a:r>
                      <a:r>
                        <a:rPr lang="ro-RO" sz="1500" b="0" baseline="0" noProof="0" dirty="0"/>
                        <a:t> </a:t>
                      </a:r>
                      <a:r>
                        <a:rPr lang="ro-RO" sz="1500" b="0" noProof="0" dirty="0"/>
                        <a:t>instrumentelor financiare combinate;</a:t>
                      </a:r>
                    </a:p>
                    <a:p>
                      <a:pPr marL="285750" indent="-285750">
                        <a:buFont typeface="Arial" panose="020B0604020202020204" pitchFamily="34" charset="0"/>
                        <a:buChar char="•"/>
                      </a:pPr>
                      <a:r>
                        <a:rPr lang="ro-RO" sz="1500" b="0" noProof="0" dirty="0"/>
                        <a:t>Sprijin financiar combinat (grant/instrument);</a:t>
                      </a:r>
                    </a:p>
                    <a:p>
                      <a:pPr marL="285750" indent="-285750">
                        <a:buFont typeface="Arial" panose="020B0604020202020204" pitchFamily="34" charset="0"/>
                        <a:buChar char="•"/>
                      </a:pPr>
                      <a:r>
                        <a:rPr lang="ro-RO" sz="1500" b="0" noProof="0" dirty="0"/>
                        <a:t>Sprijin post-înființare (resurse umane/ digitalizare</a:t>
                      </a:r>
                      <a:r>
                        <a:rPr lang="ro-RO" sz="1500" b="0" baseline="0" noProof="0" dirty="0"/>
                        <a:t> </a:t>
                      </a:r>
                      <a:r>
                        <a:rPr lang="ro-RO" sz="1500" b="0" noProof="0" dirty="0"/>
                        <a:t>activitate).</a:t>
                      </a:r>
                    </a:p>
                  </a:txBody>
                  <a:tcPr anchor="ctr"/>
                </a:tc>
                <a:tc vMerge="1">
                  <a:txBody>
                    <a:bodyPr/>
                    <a:lstStyle/>
                    <a:p>
                      <a:endParaRPr lang="en-US" dirty="0"/>
                    </a:p>
                  </a:txBody>
                  <a:tcPr/>
                </a:tc>
                <a:tc vMerge="1">
                  <a:txBody>
                    <a:bodyPr/>
                    <a:lstStyle/>
                    <a:p>
                      <a:endParaRPr lang="en-US"/>
                    </a:p>
                  </a:txBody>
                  <a:tcPr/>
                </a:tc>
                <a:extLst>
                  <a:ext uri="{0D108BD9-81ED-4DB2-BD59-A6C34878D82A}">
                    <a16:rowId xmlns:a16="http://schemas.microsoft.com/office/drawing/2014/main" val="10003"/>
                  </a:ext>
                </a:extLst>
              </a:tr>
              <a:tr h="1036099">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500" b="0" noProof="0" dirty="0"/>
                        <a:t>80 mil euro alocare FSE+</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500" b="0" noProof="0" dirty="0"/>
                        <a:t>19,4 mil euro alocare buget de stat</a:t>
                      </a:r>
                    </a:p>
                  </a:txBody>
                  <a:tcPr anchor="ctr"/>
                </a:tc>
                <a:extLst>
                  <a:ext uri="{0D108BD9-81ED-4DB2-BD59-A6C34878D82A}">
                    <a16:rowId xmlns:a16="http://schemas.microsoft.com/office/drawing/2014/main" val="3215468586"/>
                  </a:ext>
                </a:extLst>
              </a:tr>
              <a:tr h="137823">
                <a:tc vMerge="1">
                  <a:txBody>
                    <a:bodyPr/>
                    <a:lstStyle/>
                    <a:p>
                      <a:endParaRPr lang="en-US"/>
                    </a:p>
                  </a:txBody>
                  <a:tcPr/>
                </a:tc>
                <a:tc vMerge="1">
                  <a:txBody>
                    <a:bodyPr/>
                    <a:lstStyle/>
                    <a:p>
                      <a:endParaRPr lang="en-US"/>
                    </a:p>
                  </a:txBody>
                  <a:tcPr/>
                </a:tc>
                <a:tc vMerge="1">
                  <a:txBody>
                    <a:bodyPr/>
                    <a:lstStyle/>
                    <a:p>
                      <a:endParaRPr lang="en-US"/>
                    </a:p>
                  </a:txBody>
                  <a:tcPr/>
                </a:tc>
                <a:tc rowSpan="2">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500" b="0" kern="1200" baseline="0" noProof="0" dirty="0">
                          <a:solidFill>
                            <a:schemeClr val="dk1"/>
                          </a:solidFill>
                          <a:latin typeface="+mn-lt"/>
                          <a:ea typeface="+mn-ea"/>
                          <a:cs typeface="+mn-cs"/>
                        </a:rPr>
                        <a:t>25,65 mil euro alocare FSE+</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500" b="0" kern="1200" baseline="0" noProof="0" dirty="0">
                          <a:solidFill>
                            <a:schemeClr val="dk1"/>
                          </a:solidFill>
                          <a:latin typeface="+mn-lt"/>
                          <a:ea typeface="+mn-ea"/>
                          <a:cs typeface="+mn-cs"/>
                        </a:rPr>
                        <a:t>7,19 mil euro alocare buget de stat</a:t>
                      </a:r>
                    </a:p>
                  </a:txBody>
                  <a:tcPr anchor="ctr"/>
                </a:tc>
                <a:extLst>
                  <a:ext uri="{0D108BD9-81ED-4DB2-BD59-A6C34878D82A}">
                    <a16:rowId xmlns:a16="http://schemas.microsoft.com/office/drawing/2014/main" val="3871953040"/>
                  </a:ext>
                </a:extLst>
              </a:tr>
              <a:tr h="898276">
                <a:tc>
                  <a:txBody>
                    <a:bodyPr/>
                    <a:lstStyle/>
                    <a:p>
                      <a:r>
                        <a:rPr lang="ro-RO" sz="1500" b="0" noProof="0"/>
                        <a:t>4.a.4. Ocuparea în întreprinderi sociale de inserție</a:t>
                      </a:r>
                    </a:p>
                  </a:txBody>
                  <a:tcPr anchor="ctr"/>
                </a:tc>
                <a:tc>
                  <a:txBody>
                    <a:bodyPr/>
                    <a:lstStyle/>
                    <a:p>
                      <a:pPr marL="285750" indent="-285750">
                        <a:buFont typeface="Arial" panose="020B0604020202020204" pitchFamily="34" charset="0"/>
                        <a:buChar char="•"/>
                      </a:pPr>
                      <a:r>
                        <a:rPr lang="ro-RO" sz="1500" b="0" noProof="0" dirty="0"/>
                        <a:t>Calificare la locul de</a:t>
                      </a:r>
                      <a:r>
                        <a:rPr lang="ro-RO" sz="1500" b="0" baseline="0" noProof="0" dirty="0"/>
                        <a:t> </a:t>
                      </a:r>
                      <a:r>
                        <a:rPr lang="ro-RO" sz="1500" b="0" noProof="0" dirty="0"/>
                        <a:t>muncă;</a:t>
                      </a:r>
                    </a:p>
                    <a:p>
                      <a:pPr marL="285750" indent="-285750">
                        <a:buFont typeface="Arial" panose="020B0604020202020204" pitchFamily="34" charset="0"/>
                        <a:buChar char="•"/>
                      </a:pPr>
                      <a:r>
                        <a:rPr lang="ro-RO" sz="1500" b="0" noProof="0" dirty="0"/>
                        <a:t>Consiliere / orientare profesională;</a:t>
                      </a:r>
                    </a:p>
                    <a:p>
                      <a:pPr marL="285750" indent="-285750">
                        <a:buFont typeface="Arial" panose="020B0604020202020204" pitchFamily="34" charset="0"/>
                        <a:buChar char="•"/>
                      </a:pPr>
                      <a:r>
                        <a:rPr lang="ro-RO" sz="1500" b="0" noProof="0" dirty="0"/>
                        <a:t>Subvenționarea contractelor de angajare.</a:t>
                      </a:r>
                    </a:p>
                  </a:txBody>
                  <a:tcPr anchor="ctr"/>
                </a:tc>
                <a:tc vMerge="1">
                  <a:txBody>
                    <a:bodyPr/>
                    <a:lstStyle/>
                    <a:p>
                      <a:endParaRPr lang="en-US" dirty="0"/>
                    </a:p>
                  </a:txBody>
                  <a:tcPr/>
                </a:tc>
                <a:tc vMerge="1">
                  <a:txBody>
                    <a:bodyPr/>
                    <a:lstStyle/>
                    <a:p>
                      <a:endParaRPr lang="en-US"/>
                    </a:p>
                  </a:txBody>
                  <a:tcPr/>
                </a:tc>
                <a:extLst>
                  <a:ext uri="{0D108BD9-81ED-4DB2-BD59-A6C34878D82A}">
                    <a16:rowId xmlns:a16="http://schemas.microsoft.com/office/drawing/2014/main" val="10004"/>
                  </a:ext>
                </a:extLst>
              </a:tr>
            </a:tbl>
          </a:graphicData>
        </a:graphic>
      </p:graphicFrame>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817416" y="354228"/>
            <a:ext cx="4142205" cy="590550"/>
          </a:xfrm>
          <a:prstGeom prst="rect">
            <a:avLst/>
          </a:prstGeom>
          <a:noFill/>
          <a:ln>
            <a:noFill/>
          </a:ln>
        </p:spPr>
      </p:pic>
      <p:pic>
        <p:nvPicPr>
          <p:cNvPr id="9" name="Imagine 8">
            <a:extLst>
              <a:ext uri="{FF2B5EF4-FFF2-40B4-BE49-F238E27FC236}">
                <a16:creationId xmlns:a16="http://schemas.microsoft.com/office/drawing/2014/main" id="{597984DA-76FB-CD99-5992-6CFC7C8CB477}"/>
              </a:ext>
            </a:extLst>
          </p:cNvPr>
          <p:cNvPicPr>
            <a:picLocks noChangeAspect="1"/>
          </p:cNvPicPr>
          <p:nvPr/>
        </p:nvPicPr>
        <p:blipFill>
          <a:blip r:embed="rId4"/>
          <a:stretch>
            <a:fillRect/>
          </a:stretch>
        </p:blipFill>
        <p:spPr>
          <a:xfrm>
            <a:off x="10475650" y="66144"/>
            <a:ext cx="898934" cy="957401"/>
          </a:xfrm>
          <a:prstGeom prst="rect">
            <a:avLst/>
          </a:prstGeom>
        </p:spPr>
      </p:pic>
      <p:pic>
        <p:nvPicPr>
          <p:cNvPr id="5" name="Imagine 4">
            <a:extLst>
              <a:ext uri="{FF2B5EF4-FFF2-40B4-BE49-F238E27FC236}">
                <a16:creationId xmlns:a16="http://schemas.microsoft.com/office/drawing/2014/main" id="{36FC2F46-ECD2-DAB9-3D55-F7B86E91B19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5918" y="0"/>
            <a:ext cx="2928707" cy="1211851"/>
          </a:xfrm>
          <a:prstGeom prst="rect">
            <a:avLst/>
          </a:prstGeom>
        </p:spPr>
      </p:pic>
    </p:spTree>
    <p:extLst>
      <p:ext uri="{BB962C8B-B14F-4D97-AF65-F5344CB8AC3E}">
        <p14:creationId xmlns:p14="http://schemas.microsoft.com/office/powerpoint/2010/main" val="12790313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Rectangle: Top Corners One Rounded and One Snipped 12">
            <a:extLst>
              <a:ext uri="{FF2B5EF4-FFF2-40B4-BE49-F238E27FC236}">
                <a16:creationId xmlns:a16="http://schemas.microsoft.com/office/drawing/2014/main" id="{0ED8AAB3-C4B9-4150-9BE4-BAF0CF887882}"/>
              </a:ext>
            </a:extLst>
          </p:cNvPr>
          <p:cNvSpPr/>
          <p:nvPr/>
        </p:nvSpPr>
        <p:spPr bwMode="gray">
          <a:xfrm>
            <a:off x="682349" y="1274311"/>
            <a:ext cx="10742143" cy="503784"/>
          </a:xfrm>
          <a:prstGeom prst="snipRoundRect">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wrap="square" lIns="88900" tIns="88900" rIns="88900" bIns="88900" rtlCol="0" anchor="ctr"/>
          <a:lstStyle/>
          <a:p>
            <a:pPr algn="ctr">
              <a:lnSpc>
                <a:spcPct val="106000"/>
              </a:lnSpc>
              <a:buFont typeface="Wingdings 2" pitchFamily="18" charset="2"/>
              <a:buNone/>
            </a:pPr>
            <a:r>
              <a:rPr lang="ro-RO" b="1" dirty="0">
                <a:solidFill>
                  <a:schemeClr val="bg1"/>
                </a:solidFill>
              </a:rPr>
              <a:t>Prioritatea  5  Îmbunătățirea participării copiilor la educația </a:t>
            </a:r>
            <a:r>
              <a:rPr lang="ro-RO" b="1" dirty="0" err="1">
                <a:solidFill>
                  <a:schemeClr val="bg1"/>
                </a:solidFill>
              </a:rPr>
              <a:t>antepreșcolară</a:t>
            </a:r>
            <a:r>
              <a:rPr lang="ro-RO" b="1" dirty="0">
                <a:solidFill>
                  <a:schemeClr val="bg1"/>
                </a:solidFill>
              </a:rPr>
              <a:t> și preșcolară</a:t>
            </a:r>
          </a:p>
        </p:txBody>
      </p:sp>
      <p:graphicFrame>
        <p:nvGraphicFramePr>
          <p:cNvPr id="3" name="Table 2"/>
          <p:cNvGraphicFramePr>
            <a:graphicFrameLocks noGrp="1"/>
          </p:cNvGraphicFramePr>
          <p:nvPr>
            <p:extLst>
              <p:ext uri="{D42A27DB-BD31-4B8C-83A1-F6EECF244321}">
                <p14:modId xmlns:p14="http://schemas.microsoft.com/office/powerpoint/2010/main" val="467457177"/>
              </p:ext>
            </p:extLst>
          </p:nvPr>
        </p:nvGraphicFramePr>
        <p:xfrm>
          <a:off x="682349" y="1938969"/>
          <a:ext cx="10742143" cy="5009041"/>
        </p:xfrm>
        <a:graphic>
          <a:graphicData uri="http://schemas.openxmlformats.org/drawingml/2006/table">
            <a:tbl>
              <a:tblPr firstRow="1" bandRow="1">
                <a:tableStyleId>{93296810-A885-4BE3-A3E7-6D5BEEA58F35}</a:tableStyleId>
              </a:tblPr>
              <a:tblGrid>
                <a:gridCol w="1692090">
                  <a:extLst>
                    <a:ext uri="{9D8B030D-6E8A-4147-A177-3AD203B41FA5}">
                      <a16:colId xmlns:a16="http://schemas.microsoft.com/office/drawing/2014/main" val="20000"/>
                    </a:ext>
                  </a:extLst>
                </a:gridCol>
                <a:gridCol w="4411815">
                  <a:extLst>
                    <a:ext uri="{9D8B030D-6E8A-4147-A177-3AD203B41FA5}">
                      <a16:colId xmlns:a16="http://schemas.microsoft.com/office/drawing/2014/main" val="20001"/>
                    </a:ext>
                  </a:extLst>
                </a:gridCol>
                <a:gridCol w="2319119">
                  <a:extLst>
                    <a:ext uri="{9D8B030D-6E8A-4147-A177-3AD203B41FA5}">
                      <a16:colId xmlns:a16="http://schemas.microsoft.com/office/drawing/2014/main" val="20002"/>
                    </a:ext>
                  </a:extLst>
                </a:gridCol>
                <a:gridCol w="2319119">
                  <a:extLst>
                    <a:ext uri="{9D8B030D-6E8A-4147-A177-3AD203B41FA5}">
                      <a16:colId xmlns:a16="http://schemas.microsoft.com/office/drawing/2014/main" val="1234253821"/>
                    </a:ext>
                  </a:extLst>
                </a:gridCol>
              </a:tblGrid>
              <a:tr h="572582">
                <a:tc>
                  <a:txBody>
                    <a:bodyPr/>
                    <a:lstStyle/>
                    <a:p>
                      <a:pPr algn="ctr"/>
                      <a:r>
                        <a:rPr lang="ro-RO" sz="1500" b="1" noProof="0" dirty="0"/>
                        <a:t>Acțiune</a:t>
                      </a:r>
                    </a:p>
                  </a:txBody>
                  <a:tcPr anchor="ctr"/>
                </a:tc>
                <a:tc>
                  <a:txBody>
                    <a:bodyPr/>
                    <a:lstStyle/>
                    <a:p>
                      <a:pPr algn="ctr"/>
                      <a:r>
                        <a:rPr lang="ro-RO" sz="1500" b="1" noProof="0"/>
                        <a:t>Exemple de investiții vizate</a:t>
                      </a:r>
                    </a:p>
                  </a:txBody>
                  <a:tcPr anchor="ctr"/>
                </a:tc>
                <a:tc>
                  <a:txBody>
                    <a:bodyPr/>
                    <a:lstStyle/>
                    <a:p>
                      <a:pPr algn="ctr"/>
                      <a:r>
                        <a:rPr lang="ro-RO" sz="1500" b="1" noProof="0" dirty="0"/>
                        <a:t>Categorii de beneficiari /</a:t>
                      </a:r>
                    </a:p>
                    <a:p>
                      <a:pPr algn="ctr"/>
                      <a:r>
                        <a:rPr lang="ro-RO" sz="1500" b="1" noProof="0" dirty="0"/>
                        <a:t> grup </a:t>
                      </a:r>
                      <a:r>
                        <a:rPr lang="ro-RO" sz="1500" b="1" noProof="0" dirty="0" err="1"/>
                        <a:t>tintă</a:t>
                      </a:r>
                      <a:endParaRPr lang="ro-RO" sz="1500" b="1" noProof="0"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1" i="0" noProof="0" dirty="0" err="1">
                          <a:latin typeface="+mn-lt"/>
                        </a:rPr>
                        <a:t>Alocare</a:t>
                      </a:r>
                      <a:r>
                        <a:rPr lang="en-US" sz="1500" b="1" i="0" noProof="0" dirty="0">
                          <a:latin typeface="+mn-lt"/>
                        </a:rPr>
                        <a:t> </a:t>
                      </a:r>
                      <a:r>
                        <a:rPr lang="en-US" sz="1500" b="1" i="0" noProof="0" dirty="0" err="1">
                          <a:latin typeface="+mn-lt"/>
                        </a:rPr>
                        <a:t>financiar</a:t>
                      </a:r>
                      <a:r>
                        <a:rPr lang="ro-RO" sz="1500" b="1" i="0" noProof="0" dirty="0">
                          <a:latin typeface="+mn-lt"/>
                        </a:rPr>
                        <a:t>ă</a:t>
                      </a:r>
                    </a:p>
                    <a:p>
                      <a:pPr algn="ctr"/>
                      <a:endParaRPr lang="ro-RO" sz="1500" b="1" noProof="0" dirty="0"/>
                    </a:p>
                  </a:txBody>
                  <a:tcPr anchor="ctr"/>
                </a:tc>
                <a:extLst>
                  <a:ext uri="{0D108BD9-81ED-4DB2-BD59-A6C34878D82A}">
                    <a16:rowId xmlns:a16="http://schemas.microsoft.com/office/drawing/2014/main" val="10000"/>
                  </a:ext>
                </a:extLst>
              </a:tr>
              <a:tr h="1038386">
                <a:tc>
                  <a:txBody>
                    <a:bodyPr/>
                    <a:lstStyle/>
                    <a:p>
                      <a:r>
                        <a:rPr lang="ro-RO" sz="1500" b="0" noProof="0" dirty="0"/>
                        <a:t>5.f.1.</a:t>
                      </a:r>
                      <a:r>
                        <a:rPr lang="ro-RO" sz="1500" b="0" baseline="0" noProof="0" dirty="0"/>
                        <a:t> </a:t>
                      </a:r>
                    </a:p>
                    <a:p>
                      <a:r>
                        <a:rPr lang="ro-RO" sz="1500" b="0" noProof="0" dirty="0"/>
                        <a:t>Calitatea în ÎETC</a:t>
                      </a:r>
                    </a:p>
                  </a:txBody>
                  <a:tcPr anchor="ctr"/>
                </a:tc>
                <a:tc>
                  <a:txBody>
                    <a:bodyPr/>
                    <a:lstStyle/>
                    <a:p>
                      <a:pPr marL="285750" indent="-285750">
                        <a:buFont typeface="Arial" panose="020B0604020202020204" pitchFamily="34" charset="0"/>
                        <a:buChar char="•"/>
                      </a:pPr>
                      <a:r>
                        <a:rPr lang="ro-RO" sz="1500" b="0" noProof="0" dirty="0"/>
                        <a:t>Set unitar de standarde de calitate pentru programele de educație timpurie/ghiduri bune practici;</a:t>
                      </a:r>
                    </a:p>
                    <a:p>
                      <a:pPr marL="285750" indent="-285750">
                        <a:buFont typeface="Arial" panose="020B0604020202020204" pitchFamily="34" charset="0"/>
                        <a:buChar char="•"/>
                      </a:pPr>
                      <a:r>
                        <a:rPr lang="ro-RO" sz="1500" b="0" noProof="0" dirty="0"/>
                        <a:t>Sistem monitorizare formare continuă;</a:t>
                      </a:r>
                    </a:p>
                    <a:p>
                      <a:pPr marL="285750" indent="-285750">
                        <a:buFont typeface="Arial" panose="020B0604020202020204" pitchFamily="34" charset="0"/>
                        <a:buChar char="•"/>
                      </a:pPr>
                      <a:r>
                        <a:rPr lang="ro-RO" sz="1500" b="0" noProof="0" dirty="0"/>
                        <a:t>Program național de mentorat.</a:t>
                      </a:r>
                    </a:p>
                  </a:txBody>
                  <a:tcPr anchor="ctr"/>
                </a:tc>
                <a:tc rowSpan="5">
                  <a:txBody>
                    <a:bodyPr/>
                    <a:lstStyle/>
                    <a:p>
                      <a:pPr marL="0" marR="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ro-RO" sz="1500" b="0" kern="1200" baseline="0" noProof="0" dirty="0">
                          <a:solidFill>
                            <a:schemeClr val="dk1"/>
                          </a:solidFill>
                          <a:latin typeface="+mn-lt"/>
                          <a:ea typeface="+mn-ea"/>
                          <a:cs typeface="+mn-cs"/>
                        </a:rPr>
                        <a:t>Copii 0-6 ani, neînscriși în programe de educație timpurie;</a:t>
                      </a:r>
                    </a:p>
                    <a:p>
                      <a:pPr marL="0" marR="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ro-RO" sz="1500" b="0" kern="1200" baseline="0" noProof="0" dirty="0" err="1">
                          <a:solidFill>
                            <a:schemeClr val="dk1"/>
                          </a:solidFill>
                          <a:latin typeface="+mn-lt"/>
                          <a:ea typeface="+mn-ea"/>
                          <a:cs typeface="+mn-cs"/>
                        </a:rPr>
                        <a:t>Antepreșcolari</a:t>
                      </a:r>
                      <a:r>
                        <a:rPr lang="ro-RO" sz="1500" b="0" kern="1200" baseline="0" noProof="0" dirty="0">
                          <a:solidFill>
                            <a:schemeClr val="dk1"/>
                          </a:solidFill>
                          <a:latin typeface="+mn-lt"/>
                          <a:ea typeface="+mn-ea"/>
                          <a:cs typeface="+mn-cs"/>
                        </a:rPr>
                        <a:t> și preșcolari, cu accent pe cei proveniți din medii sau grupuri dezavantajate;</a:t>
                      </a:r>
                    </a:p>
                    <a:p>
                      <a:pPr marL="0" marR="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ro-RO" sz="1500" b="0" kern="1200" baseline="0" noProof="0" dirty="0">
                          <a:solidFill>
                            <a:schemeClr val="dk1"/>
                          </a:solidFill>
                          <a:latin typeface="+mn-lt"/>
                          <a:ea typeface="+mn-ea"/>
                          <a:cs typeface="+mn-cs"/>
                        </a:rPr>
                        <a:t>Personal didactic;</a:t>
                      </a:r>
                    </a:p>
                    <a:p>
                      <a:pPr marL="0" marR="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ro-RO" sz="1500" b="0" kern="1200" baseline="0" noProof="0" dirty="0">
                          <a:solidFill>
                            <a:schemeClr val="dk1"/>
                          </a:solidFill>
                          <a:latin typeface="+mn-lt"/>
                          <a:ea typeface="+mn-ea"/>
                          <a:cs typeface="+mn-cs"/>
                        </a:rPr>
                        <a:t>Personal cu atribuții în domeniul educației, altul decât cel didactic;</a:t>
                      </a:r>
                    </a:p>
                    <a:p>
                      <a:pPr marL="0" marR="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ro-RO" sz="1500" b="0" kern="1200" baseline="0" noProof="0" dirty="0">
                          <a:solidFill>
                            <a:schemeClr val="dk1"/>
                          </a:solidFill>
                          <a:latin typeface="+mn-lt"/>
                          <a:ea typeface="+mn-ea"/>
                          <a:cs typeface="+mn-cs"/>
                        </a:rPr>
                        <a:t>Părinți/ reprezentanți legali/ tutori ai copiilor din medii sau grupuri dezavantajate</a:t>
                      </a:r>
                    </a:p>
                    <a:p>
                      <a:pPr marL="0" marR="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500" b="0" kern="1200" baseline="0" dirty="0" err="1">
                          <a:solidFill>
                            <a:schemeClr val="dk1"/>
                          </a:solidFill>
                          <a:latin typeface="+mn-lt"/>
                          <a:ea typeface="+mn-ea"/>
                          <a:cs typeface="+mn-cs"/>
                        </a:rPr>
                        <a:t>Studenți</a:t>
                      </a:r>
                      <a:r>
                        <a:rPr lang="en-US" sz="1500" b="0" kern="1200" baseline="0" dirty="0">
                          <a:solidFill>
                            <a:schemeClr val="dk1"/>
                          </a:solidFill>
                          <a:latin typeface="+mn-lt"/>
                          <a:ea typeface="+mn-ea"/>
                          <a:cs typeface="+mn-cs"/>
                        </a:rPr>
                        <a:t>/ </a:t>
                      </a:r>
                      <a:r>
                        <a:rPr lang="en-US" sz="1500" b="0" kern="1200" baseline="0" dirty="0" err="1">
                          <a:solidFill>
                            <a:schemeClr val="dk1"/>
                          </a:solidFill>
                          <a:latin typeface="+mn-lt"/>
                          <a:ea typeface="+mn-ea"/>
                          <a:cs typeface="+mn-cs"/>
                        </a:rPr>
                        <a:t>elevi</a:t>
                      </a:r>
                      <a:r>
                        <a:rPr lang="en-US" sz="1500" b="0" kern="1200" baseline="0" dirty="0">
                          <a:solidFill>
                            <a:schemeClr val="dk1"/>
                          </a:solidFill>
                          <a:latin typeface="+mn-lt"/>
                          <a:ea typeface="+mn-ea"/>
                          <a:cs typeface="+mn-cs"/>
                        </a:rPr>
                        <a:t> din </a:t>
                      </a:r>
                      <a:r>
                        <a:rPr lang="en-US" sz="1500" b="0" kern="1200" baseline="0" dirty="0" err="1">
                          <a:solidFill>
                            <a:schemeClr val="dk1"/>
                          </a:solidFill>
                          <a:latin typeface="+mn-lt"/>
                          <a:ea typeface="+mn-ea"/>
                          <a:cs typeface="+mn-cs"/>
                        </a:rPr>
                        <a:t>programe</a:t>
                      </a:r>
                      <a:r>
                        <a:rPr lang="en-US" sz="1500" b="0" kern="1200" baseline="0" dirty="0">
                          <a:solidFill>
                            <a:schemeClr val="dk1"/>
                          </a:solidFill>
                          <a:latin typeface="+mn-lt"/>
                          <a:ea typeface="+mn-ea"/>
                          <a:cs typeface="+mn-cs"/>
                        </a:rPr>
                        <a:t> de </a:t>
                      </a:r>
                      <a:r>
                        <a:rPr lang="en-US" sz="1500" b="0" kern="1200" baseline="0" dirty="0" err="1">
                          <a:solidFill>
                            <a:schemeClr val="dk1"/>
                          </a:solidFill>
                          <a:latin typeface="+mn-lt"/>
                          <a:ea typeface="+mn-ea"/>
                          <a:cs typeface="+mn-cs"/>
                        </a:rPr>
                        <a:t>formare</a:t>
                      </a:r>
                      <a:r>
                        <a:rPr lang="en-US" sz="1500" b="0" kern="1200" baseline="0" dirty="0">
                          <a:solidFill>
                            <a:schemeClr val="dk1"/>
                          </a:solidFill>
                          <a:latin typeface="+mn-lt"/>
                          <a:ea typeface="+mn-ea"/>
                          <a:cs typeface="+mn-cs"/>
                        </a:rPr>
                        <a:t> ÎETC</a:t>
                      </a:r>
                      <a:endParaRPr lang="ro-RO" sz="1500" b="0" kern="1200" baseline="0" noProof="0" dirty="0">
                        <a:solidFill>
                          <a:schemeClr val="dk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ro-RO" sz="1500" b="0" noProof="0" dirty="0"/>
                    </a:p>
                  </a:txBody>
                  <a:tcPr anchor="ctr"/>
                </a:tc>
                <a:tc rowSpan="2">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500" b="0" kern="1200" noProof="0" dirty="0">
                          <a:solidFill>
                            <a:schemeClr val="dk1"/>
                          </a:solidFill>
                          <a:latin typeface="+mn-lt"/>
                          <a:ea typeface="+mn-ea"/>
                          <a:cs typeface="+mn-cs"/>
                        </a:rPr>
                        <a:t>8,5 mil euro alocare FSE+</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500" b="0" kern="1200" noProof="0" dirty="0">
                          <a:solidFill>
                            <a:schemeClr val="dk1"/>
                          </a:solidFill>
                          <a:latin typeface="+mn-lt"/>
                          <a:ea typeface="+mn-ea"/>
                          <a:cs typeface="+mn-cs"/>
                        </a:rPr>
                        <a:t>1,5 mil euro alocare buget de stat</a:t>
                      </a:r>
                    </a:p>
                  </a:txBody>
                  <a:tcPr anchor="ctr"/>
                </a:tc>
                <a:extLst>
                  <a:ext uri="{0D108BD9-81ED-4DB2-BD59-A6C34878D82A}">
                    <a16:rowId xmlns:a16="http://schemas.microsoft.com/office/drawing/2014/main" val="10001"/>
                  </a:ext>
                </a:extLst>
              </a:tr>
              <a:tr h="244380">
                <a:tc rowSpan="2">
                  <a:txBody>
                    <a:bodyPr/>
                    <a:lstStyle/>
                    <a:p>
                      <a:r>
                        <a:rPr lang="ro-RO" sz="1500" b="0" noProof="0" dirty="0"/>
                        <a:t>5.f.2. </a:t>
                      </a:r>
                    </a:p>
                    <a:p>
                      <a:r>
                        <a:rPr lang="ro-RO" sz="1500" b="0" noProof="0" dirty="0"/>
                        <a:t>Diversificare/ flexibilizare servicii de suport </a:t>
                      </a:r>
                      <a:r>
                        <a:rPr lang="ro-RO" sz="1500" b="0" noProof="0" dirty="0" err="1"/>
                        <a:t>socio</a:t>
                      </a:r>
                      <a:r>
                        <a:rPr lang="ro-RO" sz="1500" b="0" noProof="0" dirty="0"/>
                        <a:t>-educațional </a:t>
                      </a:r>
                    </a:p>
                  </a:txBody>
                  <a:tcPr anchor="ctr"/>
                </a:tc>
                <a:tc rowSpan="2">
                  <a:txBody>
                    <a:bodyPr/>
                    <a:lstStyle/>
                    <a:p>
                      <a:pPr marL="285750" indent="-285750">
                        <a:buFont typeface="Arial" panose="020B0604020202020204" pitchFamily="34" charset="0"/>
                        <a:buChar char="•"/>
                      </a:pPr>
                      <a:r>
                        <a:rPr lang="ro-RO" sz="1500" b="0" noProof="0" dirty="0"/>
                        <a:t>Elaborare strategii locale pentru</a:t>
                      </a:r>
                      <a:r>
                        <a:rPr lang="ro-RO" sz="1500" b="0" baseline="0" noProof="0" dirty="0"/>
                        <a:t> asigurare servicii standard si complementare educație timpurie;</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500" b="0" noProof="0" dirty="0"/>
                        <a:t>Asigurarea materialelor educaționale pentru toți copiii </a:t>
                      </a:r>
                      <a:r>
                        <a:rPr lang="ro-RO" sz="1500" b="0" noProof="0" dirty="0" err="1"/>
                        <a:t>antepreșcolari</a:t>
                      </a:r>
                      <a:r>
                        <a:rPr lang="ro-RO" sz="1500" b="0" noProof="0" dirty="0"/>
                        <a:t> și preșcolari;</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500" b="0" baseline="0" noProof="0" dirty="0"/>
                        <a:t>Granturi asigurarea servicii, inclusiv măsuri acompaniament pentru copii defavorizați.</a:t>
                      </a:r>
                      <a:endParaRPr lang="ro-RO" sz="1500" b="0" noProof="0" dirty="0"/>
                    </a:p>
                  </a:txBody>
                  <a:tcPr anchor="ctr"/>
                </a:tc>
                <a:tc vMerge="1">
                  <a:txBody>
                    <a:bodyPr/>
                    <a:lstStyle/>
                    <a:p>
                      <a:endParaRPr lang="en-US" dirty="0"/>
                    </a:p>
                  </a:txBody>
                  <a:tcPr/>
                </a:tc>
                <a:tc vMerge="1">
                  <a:txBody>
                    <a:bodyPr/>
                    <a:lstStyle/>
                    <a:p>
                      <a:endParaRPr lang="en-US"/>
                    </a:p>
                  </a:txBody>
                  <a:tcPr/>
                </a:tc>
                <a:extLst>
                  <a:ext uri="{0D108BD9-81ED-4DB2-BD59-A6C34878D82A}">
                    <a16:rowId xmlns:a16="http://schemas.microsoft.com/office/drawing/2014/main" val="10002"/>
                  </a:ext>
                </a:extLst>
              </a:tr>
              <a:tr h="1265999">
                <a:tc vMerge="1">
                  <a:txBody>
                    <a:bodyPr/>
                    <a:lstStyle/>
                    <a:p>
                      <a:endParaRPr lang="en-US"/>
                    </a:p>
                  </a:txBody>
                  <a:tcPr/>
                </a:tc>
                <a:tc vMerge="1">
                  <a:txBody>
                    <a:bodyPr/>
                    <a:lstStyle/>
                    <a:p>
                      <a:endParaRPr lang="en-US"/>
                    </a:p>
                  </a:txBody>
                  <a:tcPr/>
                </a:tc>
                <a:tc vMerge="1">
                  <a:txBody>
                    <a:bodyPr/>
                    <a:lstStyle/>
                    <a:p>
                      <a:endParaRPr lang="en-US"/>
                    </a:p>
                  </a:txBody>
                  <a:tcPr/>
                </a:tc>
                <a:tc rowSpan="2">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500" b="0" kern="1200" noProof="0" dirty="0">
                          <a:solidFill>
                            <a:schemeClr val="dk1"/>
                          </a:solidFill>
                          <a:latin typeface="+mn-lt"/>
                          <a:ea typeface="+mn-ea"/>
                          <a:cs typeface="+mn-cs"/>
                        </a:rPr>
                        <a:t>102 mil euro alocare FSE+</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500" b="0" kern="1200" noProof="0" dirty="0">
                          <a:solidFill>
                            <a:schemeClr val="dk1"/>
                          </a:solidFill>
                          <a:latin typeface="+mn-lt"/>
                          <a:ea typeface="+mn-ea"/>
                          <a:cs typeface="+mn-cs"/>
                        </a:rPr>
                        <a:t>18 mil euro alocare buget de stat</a:t>
                      </a:r>
                    </a:p>
                  </a:txBody>
                  <a:tcPr anchor="ctr"/>
                </a:tc>
                <a:extLst>
                  <a:ext uri="{0D108BD9-81ED-4DB2-BD59-A6C34878D82A}">
                    <a16:rowId xmlns:a16="http://schemas.microsoft.com/office/drawing/2014/main" val="1163834305"/>
                  </a:ext>
                </a:extLst>
              </a:tr>
              <a:tr h="212820">
                <a:tc rowSpan="2">
                  <a:txBody>
                    <a:bodyPr/>
                    <a:lstStyle/>
                    <a:p>
                      <a:r>
                        <a:rPr lang="ro-RO" sz="1500" b="0" noProof="0" dirty="0"/>
                        <a:t>5.f.3. </a:t>
                      </a:r>
                    </a:p>
                    <a:p>
                      <a:r>
                        <a:rPr lang="ro-RO" sz="1500" b="0" noProof="0" dirty="0"/>
                        <a:t>Formare personală continuă</a:t>
                      </a:r>
                    </a:p>
                  </a:txBody>
                  <a:tcPr anchor="ctr"/>
                </a:tc>
                <a:tc rowSpan="2">
                  <a:txBody>
                    <a:bodyPr/>
                    <a:lstStyle/>
                    <a:p>
                      <a:pPr marL="285750" indent="-285750">
                        <a:buFont typeface="Arial" panose="020B0604020202020204" pitchFamily="34" charset="0"/>
                        <a:buChar char="•"/>
                      </a:pPr>
                      <a:r>
                        <a:rPr lang="ro-RO" sz="1500" b="0" noProof="0" dirty="0"/>
                        <a:t>Granturi pentru formare personal didactic / suport</a:t>
                      </a:r>
                      <a:r>
                        <a:rPr lang="ro-RO" sz="1500" b="0" baseline="0" noProof="0" dirty="0"/>
                        <a:t> / </a:t>
                      </a:r>
                      <a:r>
                        <a:rPr lang="ro-RO" sz="1500" b="0" noProof="0" dirty="0"/>
                        <a:t>creare comunități de învățare, aplicare metode inovative pentru abordarea grupurilor dezavantajate; </a:t>
                      </a:r>
                    </a:p>
                    <a:p>
                      <a:pPr marL="285750" indent="-285750">
                        <a:buFont typeface="Arial" panose="020B0604020202020204" pitchFamily="34" charset="0"/>
                        <a:buChar char="•"/>
                      </a:pPr>
                      <a:r>
                        <a:rPr lang="ro-RO" sz="1500" b="0" noProof="0" dirty="0"/>
                        <a:t>Burse de studiu pentru cariera in educația timpurie; </a:t>
                      </a:r>
                    </a:p>
                    <a:p>
                      <a:pPr marL="285750" indent="-285750">
                        <a:buFont typeface="Arial" panose="020B0604020202020204" pitchFamily="34" charset="0"/>
                        <a:buChar char="•"/>
                      </a:pPr>
                      <a:r>
                        <a:rPr lang="ro-RO" sz="1500" b="0" noProof="0" dirty="0"/>
                        <a:t>Stimulare cadre didactice pentru a lucra în comunități defavorizate.</a:t>
                      </a:r>
                    </a:p>
                  </a:txBody>
                  <a:tcPr anchor="ctr"/>
                </a:tc>
                <a:tc vMerge="1">
                  <a:txBody>
                    <a:bodyPr/>
                    <a:lstStyle/>
                    <a:p>
                      <a:endParaRPr lang="en-US" dirty="0"/>
                    </a:p>
                  </a:txBody>
                  <a:tcPr/>
                </a:tc>
                <a:tc vMerge="1">
                  <a:txBody>
                    <a:bodyPr/>
                    <a:lstStyle/>
                    <a:p>
                      <a:endParaRPr lang="en-US"/>
                    </a:p>
                  </a:txBody>
                  <a:tcPr/>
                </a:tc>
                <a:extLst>
                  <a:ext uri="{0D108BD9-81ED-4DB2-BD59-A6C34878D82A}">
                    <a16:rowId xmlns:a16="http://schemas.microsoft.com/office/drawing/2014/main" val="10003"/>
                  </a:ext>
                </a:extLst>
              </a:tr>
              <a:tr h="147882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500" b="0" kern="1200" noProof="0" dirty="0">
                          <a:solidFill>
                            <a:schemeClr val="dk1"/>
                          </a:solidFill>
                          <a:latin typeface="+mn-lt"/>
                          <a:ea typeface="+mn-ea"/>
                          <a:cs typeface="+mn-cs"/>
                        </a:rPr>
                        <a:t>59,5 mil euro alocare FSE+</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500" b="0" kern="1200" noProof="0" dirty="0">
                          <a:solidFill>
                            <a:schemeClr val="dk1"/>
                          </a:solidFill>
                          <a:latin typeface="+mn-lt"/>
                          <a:ea typeface="+mn-ea"/>
                          <a:cs typeface="+mn-cs"/>
                        </a:rPr>
                        <a:t>10,5 mil euro alocare buget de stat</a:t>
                      </a:r>
                    </a:p>
                  </a:txBody>
                  <a:tcPr anchor="ctr"/>
                </a:tc>
                <a:extLst>
                  <a:ext uri="{0D108BD9-81ED-4DB2-BD59-A6C34878D82A}">
                    <a16:rowId xmlns:a16="http://schemas.microsoft.com/office/drawing/2014/main" val="3407904313"/>
                  </a:ext>
                </a:extLst>
              </a:tr>
            </a:tbl>
          </a:graphicData>
        </a:graphic>
      </p:graphicFrame>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817416" y="354228"/>
            <a:ext cx="4142205" cy="590550"/>
          </a:xfrm>
          <a:prstGeom prst="rect">
            <a:avLst/>
          </a:prstGeom>
          <a:noFill/>
          <a:ln>
            <a:noFill/>
          </a:ln>
        </p:spPr>
      </p:pic>
      <p:pic>
        <p:nvPicPr>
          <p:cNvPr id="9" name="Imagine 8">
            <a:extLst>
              <a:ext uri="{FF2B5EF4-FFF2-40B4-BE49-F238E27FC236}">
                <a16:creationId xmlns:a16="http://schemas.microsoft.com/office/drawing/2014/main" id="{3311A808-A6DE-5791-94D0-2DAEE910E658}"/>
              </a:ext>
            </a:extLst>
          </p:cNvPr>
          <p:cNvPicPr>
            <a:picLocks noChangeAspect="1"/>
          </p:cNvPicPr>
          <p:nvPr/>
        </p:nvPicPr>
        <p:blipFill>
          <a:blip r:embed="rId4"/>
          <a:stretch>
            <a:fillRect/>
          </a:stretch>
        </p:blipFill>
        <p:spPr>
          <a:xfrm>
            <a:off x="10475650" y="66144"/>
            <a:ext cx="898934" cy="957401"/>
          </a:xfrm>
          <a:prstGeom prst="rect">
            <a:avLst/>
          </a:prstGeom>
        </p:spPr>
      </p:pic>
      <p:pic>
        <p:nvPicPr>
          <p:cNvPr id="5" name="Imagine 4">
            <a:extLst>
              <a:ext uri="{FF2B5EF4-FFF2-40B4-BE49-F238E27FC236}">
                <a16:creationId xmlns:a16="http://schemas.microsoft.com/office/drawing/2014/main" id="{1405C8C8-4BEF-5148-5144-EAC8E82C1A7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5918" y="17755"/>
            <a:ext cx="2928707" cy="1194096"/>
          </a:xfrm>
          <a:prstGeom prst="rect">
            <a:avLst/>
          </a:prstGeom>
        </p:spPr>
      </p:pic>
    </p:spTree>
    <p:extLst>
      <p:ext uri="{BB962C8B-B14F-4D97-AF65-F5344CB8AC3E}">
        <p14:creationId xmlns:p14="http://schemas.microsoft.com/office/powerpoint/2010/main" val="13682469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Rectangle: Top Corners One Rounded and One Snipped 12">
            <a:extLst>
              <a:ext uri="{FF2B5EF4-FFF2-40B4-BE49-F238E27FC236}">
                <a16:creationId xmlns:a16="http://schemas.microsoft.com/office/drawing/2014/main" id="{0ED8AAB3-C4B9-4150-9BE4-BAF0CF887882}"/>
              </a:ext>
            </a:extLst>
          </p:cNvPr>
          <p:cNvSpPr/>
          <p:nvPr/>
        </p:nvSpPr>
        <p:spPr bwMode="gray">
          <a:xfrm>
            <a:off x="682349" y="1329396"/>
            <a:ext cx="10698075" cy="598556"/>
          </a:xfrm>
          <a:prstGeom prst="snipRoundRect">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wrap="square" lIns="88900" tIns="88900" rIns="88900" bIns="88900" rtlCol="0" anchor="ctr"/>
          <a:lstStyle/>
          <a:p>
            <a:pPr algn="ctr">
              <a:lnSpc>
                <a:spcPct val="106000"/>
              </a:lnSpc>
              <a:buFont typeface="Wingdings 2" pitchFamily="18" charset="2"/>
              <a:buNone/>
            </a:pPr>
            <a:r>
              <a:rPr lang="ro-RO" b="1" dirty="0">
                <a:solidFill>
                  <a:schemeClr val="bg1"/>
                </a:solidFill>
              </a:rPr>
              <a:t>Prioritatea  6  Prevenirea părăsirii timpurii  a școlii și creșterea accesului și participării grupurilor dezavantajate la educație</a:t>
            </a:r>
            <a:endParaRPr lang="en-US" b="1" dirty="0">
              <a:solidFill>
                <a:schemeClr val="bg1"/>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3839856994"/>
              </p:ext>
            </p:extLst>
          </p:nvPr>
        </p:nvGraphicFramePr>
        <p:xfrm>
          <a:off x="682349" y="2126254"/>
          <a:ext cx="10698076" cy="4787278"/>
        </p:xfrm>
        <a:graphic>
          <a:graphicData uri="http://schemas.openxmlformats.org/drawingml/2006/table">
            <a:tbl>
              <a:tblPr firstRow="1" bandRow="1">
                <a:tableStyleId>{93296810-A885-4BE3-A3E7-6D5BEEA58F35}</a:tableStyleId>
              </a:tblPr>
              <a:tblGrid>
                <a:gridCol w="2035190">
                  <a:extLst>
                    <a:ext uri="{9D8B030D-6E8A-4147-A177-3AD203B41FA5}">
                      <a16:colId xmlns:a16="http://schemas.microsoft.com/office/drawing/2014/main" val="20000"/>
                    </a:ext>
                  </a:extLst>
                </a:gridCol>
                <a:gridCol w="3662430">
                  <a:extLst>
                    <a:ext uri="{9D8B030D-6E8A-4147-A177-3AD203B41FA5}">
                      <a16:colId xmlns:a16="http://schemas.microsoft.com/office/drawing/2014/main" val="20001"/>
                    </a:ext>
                  </a:extLst>
                </a:gridCol>
                <a:gridCol w="2500228">
                  <a:extLst>
                    <a:ext uri="{9D8B030D-6E8A-4147-A177-3AD203B41FA5}">
                      <a16:colId xmlns:a16="http://schemas.microsoft.com/office/drawing/2014/main" val="20002"/>
                    </a:ext>
                  </a:extLst>
                </a:gridCol>
                <a:gridCol w="2500228">
                  <a:extLst>
                    <a:ext uri="{9D8B030D-6E8A-4147-A177-3AD203B41FA5}">
                      <a16:colId xmlns:a16="http://schemas.microsoft.com/office/drawing/2014/main" val="3278211868"/>
                    </a:ext>
                  </a:extLst>
                </a:gridCol>
              </a:tblGrid>
              <a:tr h="581038">
                <a:tc>
                  <a:txBody>
                    <a:bodyPr/>
                    <a:lstStyle/>
                    <a:p>
                      <a:pPr algn="ctr"/>
                      <a:r>
                        <a:rPr lang="ro-RO" sz="1500" b="1" noProof="0" dirty="0"/>
                        <a:t>Acțiune</a:t>
                      </a:r>
                    </a:p>
                  </a:txBody>
                  <a:tcPr anchor="ctr"/>
                </a:tc>
                <a:tc>
                  <a:txBody>
                    <a:bodyPr/>
                    <a:lstStyle/>
                    <a:p>
                      <a:pPr algn="ctr"/>
                      <a:r>
                        <a:rPr lang="ro-RO" sz="1500" b="1" noProof="0" dirty="0"/>
                        <a:t>Exemple de investiții vizate</a:t>
                      </a:r>
                    </a:p>
                  </a:txBody>
                  <a:tcPr anchor="ctr"/>
                </a:tc>
                <a:tc>
                  <a:txBody>
                    <a:bodyPr/>
                    <a:lstStyle/>
                    <a:p>
                      <a:pPr algn="ctr"/>
                      <a:r>
                        <a:rPr lang="ro-RO" sz="1500" b="1" noProof="0" dirty="0"/>
                        <a:t>Categorii de beneficiari /</a:t>
                      </a:r>
                    </a:p>
                    <a:p>
                      <a:pPr algn="ctr"/>
                      <a:r>
                        <a:rPr lang="ro-RO" sz="1500" b="1" noProof="0" dirty="0"/>
                        <a:t> grup țintă</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1" i="0" noProof="0" dirty="0" err="1">
                          <a:latin typeface="+mn-lt"/>
                        </a:rPr>
                        <a:t>Alocare</a:t>
                      </a:r>
                      <a:r>
                        <a:rPr lang="en-US" sz="1500" b="1" i="0" noProof="0" dirty="0">
                          <a:latin typeface="+mn-lt"/>
                        </a:rPr>
                        <a:t> </a:t>
                      </a:r>
                      <a:r>
                        <a:rPr lang="en-US" sz="1500" b="1" i="0" noProof="0" dirty="0" err="1">
                          <a:latin typeface="+mn-lt"/>
                        </a:rPr>
                        <a:t>financiar</a:t>
                      </a:r>
                      <a:r>
                        <a:rPr lang="ro-RO" sz="1500" b="1" i="0" noProof="0" dirty="0">
                          <a:latin typeface="+mn-lt"/>
                        </a:rPr>
                        <a:t>ă</a:t>
                      </a:r>
                    </a:p>
                    <a:p>
                      <a:pPr algn="ctr"/>
                      <a:endParaRPr lang="ro-RO" sz="1500" b="1" noProof="0" dirty="0"/>
                    </a:p>
                  </a:txBody>
                  <a:tcPr anchor="ctr"/>
                </a:tc>
                <a:extLst>
                  <a:ext uri="{0D108BD9-81ED-4DB2-BD59-A6C34878D82A}">
                    <a16:rowId xmlns:a16="http://schemas.microsoft.com/office/drawing/2014/main" val="10000"/>
                  </a:ext>
                </a:extLst>
              </a:tr>
              <a:tr h="1065236">
                <a:tc>
                  <a:txBody>
                    <a:bodyPr/>
                    <a:lstStyle/>
                    <a:p>
                      <a:r>
                        <a:rPr lang="ro-RO" sz="1500" b="0" noProof="0" dirty="0"/>
                        <a:t>6.f.1.</a:t>
                      </a:r>
                      <a:r>
                        <a:rPr lang="ro-RO" sz="1500" b="0" baseline="0" noProof="0" dirty="0"/>
                        <a:t> </a:t>
                      </a:r>
                    </a:p>
                    <a:p>
                      <a:r>
                        <a:rPr lang="ro-RO" sz="1500" b="0" noProof="0" dirty="0"/>
                        <a:t>MATE pentru învățământ primar – intervenție strategică</a:t>
                      </a:r>
                    </a:p>
                  </a:txBody>
                  <a:tcPr anchor="ctr"/>
                </a:tc>
                <a:tc>
                  <a:txBody>
                    <a:bodyPr/>
                    <a:lstStyle/>
                    <a:p>
                      <a:pPr marL="285750" indent="-285750">
                        <a:buFont typeface="Arial" panose="020B0604020202020204" pitchFamily="34" charset="0"/>
                        <a:buChar char="•"/>
                      </a:pPr>
                      <a:r>
                        <a:rPr lang="ro-RO" sz="1500" b="0" noProof="0" dirty="0"/>
                        <a:t>Programe de tip </a:t>
                      </a:r>
                      <a:r>
                        <a:rPr lang="ro-RO" sz="1500" b="0" noProof="0" dirty="0" err="1"/>
                        <a:t>ȘDȘ</a:t>
                      </a:r>
                      <a:r>
                        <a:rPr lang="ro-RO" sz="1500" b="0" noProof="0" dirty="0"/>
                        <a:t> complementar cu masă caldă</a:t>
                      </a:r>
                      <a:r>
                        <a:rPr lang="ro-RO" sz="1500" b="0" baseline="0" noProof="0" dirty="0"/>
                        <a:t> / sprijin personalizat;</a:t>
                      </a:r>
                      <a:endParaRPr lang="ro-RO" sz="1500" b="0" noProof="0" dirty="0"/>
                    </a:p>
                    <a:p>
                      <a:pPr marL="285750" indent="-285750">
                        <a:buFont typeface="Arial" panose="020B0604020202020204" pitchFamily="34" charset="0"/>
                        <a:buChar char="•"/>
                      </a:pPr>
                      <a:r>
                        <a:rPr lang="ro-RO" sz="1500" b="0" noProof="0" dirty="0"/>
                        <a:t>Programe </a:t>
                      </a:r>
                      <a:r>
                        <a:rPr lang="ro-RO" sz="1500" b="0" noProof="0" dirty="0" err="1"/>
                        <a:t>remediale</a:t>
                      </a:r>
                      <a:r>
                        <a:rPr lang="ro-RO" sz="1500" b="0" noProof="0" dirty="0"/>
                        <a:t>/ studii de impact;</a:t>
                      </a:r>
                    </a:p>
                    <a:p>
                      <a:pPr marL="285750" indent="-285750">
                        <a:buFont typeface="Arial" panose="020B0604020202020204" pitchFamily="34" charset="0"/>
                        <a:buChar char="•"/>
                      </a:pPr>
                      <a:r>
                        <a:rPr lang="ro-RO" sz="1500" b="0" noProof="0" dirty="0"/>
                        <a:t>Programe asigurare</a:t>
                      </a:r>
                      <a:r>
                        <a:rPr lang="ro-RO" sz="1500" b="0" baseline="0" noProof="0" dirty="0"/>
                        <a:t> tranziție la gimnaziu.</a:t>
                      </a:r>
                      <a:endParaRPr lang="ro-RO" sz="1500" b="0" noProof="0" dirty="0"/>
                    </a:p>
                  </a:txBody>
                  <a:tcPr anchor="ctr"/>
                </a:tc>
                <a:tc rowSpan="2">
                  <a:txBody>
                    <a:bodyPr/>
                    <a:lstStyle/>
                    <a:p>
                      <a:pPr marL="0" marR="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ro-RO" sz="1500" b="0" noProof="0" dirty="0"/>
                        <a:t>Unități de învățământ și unități conexe; </a:t>
                      </a:r>
                    </a:p>
                    <a:p>
                      <a:pPr marL="0" marR="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ro-RO" sz="1500" b="0" noProof="0" dirty="0"/>
                        <a:t>Copii și adulți 24-64 ani care au părăsit timpuriu școala sau care nu au fost înmatriculați în sistemul de învățământ;</a:t>
                      </a:r>
                    </a:p>
                    <a:p>
                      <a:pPr marL="0" marR="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ro-RO" sz="1500" b="0" noProof="0" dirty="0"/>
                        <a:t>Elevi/studenți din grupuri dezavantajate, participanți la programe de tip </a:t>
                      </a:r>
                      <a:r>
                        <a:rPr lang="ro-RO" sz="1500" b="0" noProof="0" dirty="0" err="1"/>
                        <a:t>ȘDȘ</a:t>
                      </a:r>
                      <a:r>
                        <a:rPr lang="ro-RO" sz="1500" b="0" noProof="0" dirty="0"/>
                        <a:t>, elevi din ani terminali sprijiniți pentru accesul în învățământul terțiar;</a:t>
                      </a:r>
                    </a:p>
                    <a:p>
                      <a:pPr marL="0" marR="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ro-RO" sz="1500" b="0" noProof="0" dirty="0"/>
                        <a:t>Personal didactic;</a:t>
                      </a:r>
                    </a:p>
                    <a:p>
                      <a:pPr marL="0" marR="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ro-RO" sz="1500" b="0" noProof="0" dirty="0"/>
                        <a:t>Personal cu atribuții în domeniul educației, altul decât cel didactic</a:t>
                      </a:r>
                    </a:p>
                    <a:p>
                      <a:pPr marL="0" marR="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ro-RO" sz="1500" b="0" noProof="0" dirty="0"/>
                        <a:t>Părinți/reprezentanți legali/ tutori </a:t>
                      </a:r>
                    </a:p>
                  </a:txBody>
                  <a:tcPr anchor="ct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500" b="0" noProof="0" dirty="0"/>
                        <a:t>212,2 mil euro alocare FSE+</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o-RO" sz="1500" b="0" noProof="0" dirty="0"/>
                        <a:t>51,49 mil euro alocare buget de stat</a:t>
                      </a:r>
                    </a:p>
                  </a:txBody>
                  <a:tcPr anchor="ctr"/>
                </a:tc>
                <a:extLst>
                  <a:ext uri="{0D108BD9-81ED-4DB2-BD59-A6C34878D82A}">
                    <a16:rowId xmlns:a16="http://schemas.microsoft.com/office/drawing/2014/main" val="10001"/>
                  </a:ext>
                </a:extLst>
              </a:tr>
              <a:tr h="3141004">
                <a:tc>
                  <a:txBody>
                    <a:bodyPr/>
                    <a:lstStyle/>
                    <a:p>
                      <a:r>
                        <a:rPr lang="ro-RO" sz="1500" b="0" noProof="0" dirty="0"/>
                        <a:t>6.f.2. </a:t>
                      </a:r>
                    </a:p>
                    <a:p>
                      <a:r>
                        <a:rPr lang="ro-RO" sz="1500" b="0" noProof="0" dirty="0"/>
                        <a:t>Pachete personalizate de măsuri în vederea sprijinirii accesului și participării la educație </a:t>
                      </a:r>
                    </a:p>
                  </a:txBody>
                  <a:tcPr anchor="ctr"/>
                </a:tc>
                <a:tc>
                  <a:txBody>
                    <a:bodyPr/>
                    <a:lstStyle/>
                    <a:p>
                      <a:pPr marL="285750" indent="-285750">
                        <a:buFont typeface="Arial" panose="020B0604020202020204" pitchFamily="34" charset="0"/>
                        <a:buChar char="•"/>
                      </a:pPr>
                      <a:r>
                        <a:rPr lang="ro-RO" sz="1500" b="0" noProof="0" dirty="0"/>
                        <a:t>Facilitare transport elevi;</a:t>
                      </a:r>
                    </a:p>
                    <a:p>
                      <a:pPr marL="285750" indent="-285750">
                        <a:buFont typeface="Arial" panose="020B0604020202020204" pitchFamily="34" charset="0"/>
                        <a:buChar char="•"/>
                      </a:pPr>
                      <a:r>
                        <a:rPr lang="ro-RO" sz="1500" b="0" noProof="0" dirty="0"/>
                        <a:t>Măsuri de acompaniere pentru copiii din grupuri vulnerabile;</a:t>
                      </a:r>
                    </a:p>
                    <a:p>
                      <a:pPr marL="285750" indent="-285750">
                        <a:buFont typeface="Arial" panose="020B0604020202020204" pitchFamily="34" charset="0"/>
                        <a:buChar char="•"/>
                      </a:pPr>
                      <a:r>
                        <a:rPr lang="ro-RO" sz="1500" b="0" noProof="0" dirty="0"/>
                        <a:t>Programe de informare și conștientizare privind participarea la educație;</a:t>
                      </a:r>
                    </a:p>
                    <a:p>
                      <a:pPr marL="285750" indent="-285750">
                        <a:buFont typeface="Arial" panose="020B0604020202020204" pitchFamily="34" charset="0"/>
                        <a:buChar char="•"/>
                      </a:pPr>
                      <a:r>
                        <a:rPr lang="ro-RO" sz="1500" b="0" noProof="0" dirty="0"/>
                        <a:t>Asigurare acces</a:t>
                      </a:r>
                      <a:r>
                        <a:rPr lang="ro-RO" sz="1500" b="0" baseline="0" noProof="0" dirty="0"/>
                        <a:t> </a:t>
                      </a:r>
                      <a:r>
                        <a:rPr lang="ro-RO" sz="1500" b="0" noProof="0" dirty="0"/>
                        <a:t>la servicii de educație culturală și artistică copiilor din grupurile dezavantajate;</a:t>
                      </a:r>
                    </a:p>
                    <a:p>
                      <a:pPr marL="285750" indent="-285750">
                        <a:buFont typeface="Arial" panose="020B0604020202020204" pitchFamily="34" charset="0"/>
                        <a:buChar char="•"/>
                      </a:pPr>
                      <a:r>
                        <a:rPr lang="ro-RO" sz="1500" b="0" noProof="0" dirty="0"/>
                        <a:t>Încurajare  mobilitate cadre didactice către zonele în care se înregistrează deficit.</a:t>
                      </a:r>
                    </a:p>
                  </a:txBody>
                  <a:tcPr anchor="ctr"/>
                </a:tc>
                <a:tc vMerge="1">
                  <a:txBody>
                    <a:bodyPr/>
                    <a:lstStyle/>
                    <a:p>
                      <a:endParaRPr lang="en-US" dirty="0"/>
                    </a:p>
                  </a:txBody>
                  <a:tcPr/>
                </a:tc>
                <a:tc>
                  <a:txBody>
                    <a:bodyPr/>
                    <a:lstStyle/>
                    <a:p>
                      <a:pPr marL="285750" indent="-285750">
                        <a:buFont typeface="Arial" panose="020B0604020202020204" pitchFamily="34" charset="0"/>
                        <a:buChar char="•"/>
                      </a:pPr>
                      <a:r>
                        <a:rPr lang="ro-RO" sz="1500" b="0" kern="1200" dirty="0">
                          <a:solidFill>
                            <a:schemeClr val="dk1"/>
                          </a:solidFill>
                          <a:latin typeface="+mn-lt"/>
                          <a:ea typeface="+mn-ea"/>
                          <a:cs typeface="+mn-cs"/>
                        </a:rPr>
                        <a:t>40 mil euro alocare FSE+</a:t>
                      </a:r>
                    </a:p>
                    <a:p>
                      <a:pPr marL="285750" indent="-285750">
                        <a:buFont typeface="Arial" panose="020B0604020202020204" pitchFamily="34" charset="0"/>
                        <a:buChar char="•"/>
                      </a:pPr>
                      <a:r>
                        <a:rPr lang="ro-RO" sz="1500" b="0" kern="1200" dirty="0">
                          <a:solidFill>
                            <a:schemeClr val="dk1"/>
                          </a:solidFill>
                          <a:latin typeface="+mn-lt"/>
                          <a:ea typeface="+mn-ea"/>
                          <a:cs typeface="+mn-cs"/>
                        </a:rPr>
                        <a:t>9,7 mil euro alocare buget de stat</a:t>
                      </a:r>
                      <a:endParaRPr lang="en-US" sz="1500" b="0" kern="1200" dirty="0">
                        <a:solidFill>
                          <a:schemeClr val="dk1"/>
                        </a:solidFill>
                        <a:latin typeface="+mn-lt"/>
                        <a:ea typeface="+mn-ea"/>
                        <a:cs typeface="+mn-cs"/>
                      </a:endParaRPr>
                    </a:p>
                  </a:txBody>
                  <a:tcPr anchor="ctr"/>
                </a:tc>
                <a:extLst>
                  <a:ext uri="{0D108BD9-81ED-4DB2-BD59-A6C34878D82A}">
                    <a16:rowId xmlns:a16="http://schemas.microsoft.com/office/drawing/2014/main" val="10002"/>
                  </a:ext>
                </a:extLst>
              </a:tr>
            </a:tbl>
          </a:graphicData>
        </a:graphic>
      </p:graphicFrame>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817416" y="354228"/>
            <a:ext cx="4142205" cy="590550"/>
          </a:xfrm>
          <a:prstGeom prst="rect">
            <a:avLst/>
          </a:prstGeom>
          <a:noFill/>
          <a:ln>
            <a:noFill/>
          </a:ln>
        </p:spPr>
      </p:pic>
      <p:pic>
        <p:nvPicPr>
          <p:cNvPr id="9" name="Imagine 8">
            <a:extLst>
              <a:ext uri="{FF2B5EF4-FFF2-40B4-BE49-F238E27FC236}">
                <a16:creationId xmlns:a16="http://schemas.microsoft.com/office/drawing/2014/main" id="{EDB95924-F040-AFF9-2349-E7E39EEF5E98}"/>
              </a:ext>
            </a:extLst>
          </p:cNvPr>
          <p:cNvPicPr>
            <a:picLocks noChangeAspect="1"/>
          </p:cNvPicPr>
          <p:nvPr/>
        </p:nvPicPr>
        <p:blipFill>
          <a:blip r:embed="rId4"/>
          <a:stretch>
            <a:fillRect/>
          </a:stretch>
        </p:blipFill>
        <p:spPr>
          <a:xfrm>
            <a:off x="10475650" y="66144"/>
            <a:ext cx="898934" cy="957401"/>
          </a:xfrm>
          <a:prstGeom prst="rect">
            <a:avLst/>
          </a:prstGeom>
        </p:spPr>
      </p:pic>
      <p:pic>
        <p:nvPicPr>
          <p:cNvPr id="5" name="Imagine 4">
            <a:extLst>
              <a:ext uri="{FF2B5EF4-FFF2-40B4-BE49-F238E27FC236}">
                <a16:creationId xmlns:a16="http://schemas.microsoft.com/office/drawing/2014/main" id="{885B6FE5-872B-D7A2-033F-34520E2973C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5918" y="0"/>
            <a:ext cx="2928707" cy="1211851"/>
          </a:xfrm>
          <a:prstGeom prst="rect">
            <a:avLst/>
          </a:prstGeom>
        </p:spPr>
      </p:pic>
    </p:spTree>
    <p:extLst>
      <p:ext uri="{BB962C8B-B14F-4D97-AF65-F5344CB8AC3E}">
        <p14:creationId xmlns:p14="http://schemas.microsoft.com/office/powerpoint/2010/main" val="7902235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Rectangle: Top Corners One Rounded and One Snipped 12">
            <a:extLst>
              <a:ext uri="{FF2B5EF4-FFF2-40B4-BE49-F238E27FC236}">
                <a16:creationId xmlns:a16="http://schemas.microsoft.com/office/drawing/2014/main" id="{0ED8AAB3-C4B9-4150-9BE4-BAF0CF887882}"/>
              </a:ext>
            </a:extLst>
          </p:cNvPr>
          <p:cNvSpPr/>
          <p:nvPr/>
        </p:nvSpPr>
        <p:spPr bwMode="gray">
          <a:xfrm>
            <a:off x="416806" y="1282634"/>
            <a:ext cx="11404294" cy="503784"/>
          </a:xfrm>
          <a:prstGeom prst="snipRoundRect">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wrap="square" lIns="88900" tIns="88900" rIns="88900" bIns="88900" rtlCol="0" anchor="ctr"/>
          <a:lstStyle/>
          <a:p>
            <a:pPr algn="ctr">
              <a:lnSpc>
                <a:spcPct val="106000"/>
              </a:lnSpc>
              <a:buFont typeface="Wingdings 2" pitchFamily="18" charset="2"/>
              <a:buNone/>
            </a:pPr>
            <a:r>
              <a:rPr lang="ro-RO" b="1" dirty="0">
                <a:solidFill>
                  <a:schemeClr val="bg1"/>
                </a:solidFill>
              </a:rPr>
              <a:t>Prioritatea  6  Prevenirea părăsirii timpurii  a școlii și creșterea accesului și participării grupurilor dezavantajate la educație</a:t>
            </a:r>
            <a:endParaRPr lang="en-US" b="1" dirty="0">
              <a:solidFill>
                <a:schemeClr val="bg1"/>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4130506322"/>
              </p:ext>
            </p:extLst>
          </p:nvPr>
        </p:nvGraphicFramePr>
        <p:xfrm>
          <a:off x="416805" y="1885712"/>
          <a:ext cx="11404295" cy="5134881"/>
        </p:xfrm>
        <a:graphic>
          <a:graphicData uri="http://schemas.openxmlformats.org/drawingml/2006/table">
            <a:tbl>
              <a:tblPr firstRow="1" bandRow="1">
                <a:tableStyleId>{93296810-A885-4BE3-A3E7-6D5BEEA58F35}</a:tableStyleId>
              </a:tblPr>
              <a:tblGrid>
                <a:gridCol w="2532418">
                  <a:extLst>
                    <a:ext uri="{9D8B030D-6E8A-4147-A177-3AD203B41FA5}">
                      <a16:colId xmlns:a16="http://schemas.microsoft.com/office/drawing/2014/main" val="20000"/>
                    </a:ext>
                  </a:extLst>
                </a:gridCol>
                <a:gridCol w="4506939">
                  <a:extLst>
                    <a:ext uri="{9D8B030D-6E8A-4147-A177-3AD203B41FA5}">
                      <a16:colId xmlns:a16="http://schemas.microsoft.com/office/drawing/2014/main" val="20001"/>
                    </a:ext>
                  </a:extLst>
                </a:gridCol>
                <a:gridCol w="2182469">
                  <a:extLst>
                    <a:ext uri="{9D8B030D-6E8A-4147-A177-3AD203B41FA5}">
                      <a16:colId xmlns:a16="http://schemas.microsoft.com/office/drawing/2014/main" val="20002"/>
                    </a:ext>
                  </a:extLst>
                </a:gridCol>
                <a:gridCol w="2182469">
                  <a:extLst>
                    <a:ext uri="{9D8B030D-6E8A-4147-A177-3AD203B41FA5}">
                      <a16:colId xmlns:a16="http://schemas.microsoft.com/office/drawing/2014/main" val="1546718340"/>
                    </a:ext>
                  </a:extLst>
                </a:gridCol>
              </a:tblGrid>
              <a:tr h="700041">
                <a:tc>
                  <a:txBody>
                    <a:bodyPr/>
                    <a:lstStyle/>
                    <a:p>
                      <a:pPr algn="ctr"/>
                      <a:r>
                        <a:rPr lang="ro-RO" sz="1500" b="1" noProof="0" dirty="0"/>
                        <a:t>Acțiune</a:t>
                      </a:r>
                    </a:p>
                  </a:txBody>
                  <a:tcPr anchor="ctr"/>
                </a:tc>
                <a:tc>
                  <a:txBody>
                    <a:bodyPr/>
                    <a:lstStyle/>
                    <a:p>
                      <a:pPr algn="ctr"/>
                      <a:r>
                        <a:rPr lang="ro-RO" sz="1500" b="1" noProof="0" dirty="0"/>
                        <a:t>Exemple de investiții vizate</a:t>
                      </a:r>
                    </a:p>
                  </a:txBody>
                  <a:tcPr anchor="ctr"/>
                </a:tc>
                <a:tc>
                  <a:txBody>
                    <a:bodyPr/>
                    <a:lstStyle/>
                    <a:p>
                      <a:pPr algn="ctr"/>
                      <a:r>
                        <a:rPr lang="ro-RO" sz="1500" b="1" noProof="0" dirty="0"/>
                        <a:t>Categorii de beneficiari /</a:t>
                      </a:r>
                    </a:p>
                    <a:p>
                      <a:pPr algn="ctr"/>
                      <a:r>
                        <a:rPr lang="ro-RO" sz="1500" b="1" noProof="0" dirty="0"/>
                        <a:t> grup țintă</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1" i="0" noProof="0" dirty="0" err="1">
                          <a:latin typeface="+mn-lt"/>
                        </a:rPr>
                        <a:t>Alocare</a:t>
                      </a:r>
                      <a:r>
                        <a:rPr lang="en-US" sz="1500" b="1" i="0" noProof="0" dirty="0">
                          <a:latin typeface="+mn-lt"/>
                        </a:rPr>
                        <a:t> </a:t>
                      </a:r>
                      <a:r>
                        <a:rPr lang="en-US" sz="1500" b="1" i="0" noProof="0" dirty="0" err="1">
                          <a:latin typeface="+mn-lt"/>
                        </a:rPr>
                        <a:t>financiar</a:t>
                      </a:r>
                      <a:r>
                        <a:rPr lang="ro-RO" sz="1500" b="1" i="0" noProof="0" dirty="0">
                          <a:latin typeface="+mn-lt"/>
                        </a:rPr>
                        <a:t>ă</a:t>
                      </a:r>
                    </a:p>
                    <a:p>
                      <a:pPr algn="ctr"/>
                      <a:endParaRPr lang="ro-RO" sz="1500" b="1" noProof="0" dirty="0"/>
                    </a:p>
                  </a:txBody>
                  <a:tcPr anchor="ctr"/>
                </a:tc>
                <a:extLst>
                  <a:ext uri="{0D108BD9-81ED-4DB2-BD59-A6C34878D82A}">
                    <a16:rowId xmlns:a16="http://schemas.microsoft.com/office/drawing/2014/main" val="10000"/>
                  </a:ext>
                </a:extLst>
              </a:tr>
              <a:tr h="1658869">
                <a:tc rowSpan="2">
                  <a:txBody>
                    <a:bodyPr/>
                    <a:lstStyle/>
                    <a:p>
                      <a:r>
                        <a:rPr lang="ro-RO" sz="1500" b="0" noProof="0" dirty="0"/>
                        <a:t>6.f.3. Acces și participare la educație copii cu dizabilități și/sau CES </a:t>
                      </a:r>
                    </a:p>
                  </a:txBody>
                  <a:tcPr anchor="ctr"/>
                </a:tc>
                <a:tc rowSpan="2">
                  <a:txBody>
                    <a:bodyPr/>
                    <a:lstStyle/>
                    <a:p>
                      <a:pPr marL="285750" indent="-285750">
                        <a:buFont typeface="Arial" panose="020B0604020202020204" pitchFamily="34" charset="0"/>
                        <a:buChar char="•"/>
                      </a:pPr>
                      <a:r>
                        <a:rPr lang="ro-RO" sz="1500" b="0" noProof="0" dirty="0"/>
                        <a:t>Echipamente și tehnologii </a:t>
                      </a:r>
                      <a:r>
                        <a:rPr lang="ro-RO" sz="1500" b="0" noProof="0" dirty="0" err="1"/>
                        <a:t>asistive</a:t>
                      </a:r>
                      <a:r>
                        <a:rPr lang="ro-RO" sz="1500" b="0" noProof="0" dirty="0"/>
                        <a:t>/mijloace de învățare adaptate; </a:t>
                      </a:r>
                    </a:p>
                    <a:p>
                      <a:pPr marL="285750" indent="-285750">
                        <a:buFont typeface="Arial" panose="020B0604020202020204" pitchFamily="34" charset="0"/>
                        <a:buChar char="•"/>
                      </a:pPr>
                      <a:r>
                        <a:rPr lang="ro-RO" sz="1500" b="0" noProof="0" dirty="0"/>
                        <a:t>Adaptarea platformelor educaționale/ corelare cu platformele culturale;</a:t>
                      </a:r>
                    </a:p>
                    <a:p>
                      <a:pPr marL="285750" indent="-285750">
                        <a:buFont typeface="Arial" panose="020B0604020202020204" pitchFamily="34" charset="0"/>
                        <a:buChar char="•"/>
                      </a:pPr>
                      <a:r>
                        <a:rPr lang="ro-RO" sz="1500" b="0" noProof="0" dirty="0"/>
                        <a:t>Educație prin sport, muzică, teatru;</a:t>
                      </a:r>
                    </a:p>
                    <a:p>
                      <a:pPr marL="285750" indent="-285750">
                        <a:buFont typeface="Arial" panose="020B0604020202020204" pitchFamily="34" charset="0"/>
                        <a:buChar char="•"/>
                      </a:pPr>
                      <a:r>
                        <a:rPr lang="ro-RO" sz="1500" b="0" noProof="0" dirty="0"/>
                        <a:t>Rețea</a:t>
                      </a:r>
                      <a:r>
                        <a:rPr lang="ro-RO" sz="1500" b="0" baseline="0" noProof="0" dirty="0"/>
                        <a:t> </a:t>
                      </a:r>
                      <a:r>
                        <a:rPr lang="ro-RO" sz="1500" b="0" noProof="0" dirty="0"/>
                        <a:t>ateliere protejate;</a:t>
                      </a:r>
                    </a:p>
                    <a:p>
                      <a:pPr marL="285750" indent="-285750">
                        <a:buFont typeface="Arial" panose="020B0604020202020204" pitchFamily="34" charset="0"/>
                        <a:buChar char="•"/>
                      </a:pPr>
                      <a:r>
                        <a:rPr lang="ro-RO" sz="1500" b="0" noProof="0" dirty="0"/>
                        <a:t>Stimulente financiare cadre didactice de sprijin.</a:t>
                      </a:r>
                    </a:p>
                  </a:txBody>
                  <a:tcPr anchor="ctr"/>
                </a:tc>
                <a:tc rowSpan="3">
                  <a:txBody>
                    <a:bodyPr/>
                    <a:lstStyle/>
                    <a:p>
                      <a:r>
                        <a:rPr lang="ro-RO" sz="1500" b="0" noProof="0" dirty="0"/>
                        <a:t>Unități de învățământ și unități conexe, instituții de învățământ superior;</a:t>
                      </a:r>
                    </a:p>
                    <a:p>
                      <a:r>
                        <a:rPr lang="ro-RO" sz="1500" b="0" noProof="0" dirty="0"/>
                        <a:t>Copii și adulți 24-64 ani care au părăsit timpuriu școala; Elevi/studenți din grupuri dezavantajate, elevi din ani terminali sprijiniți pentru accesul în învățământul terțiar;</a:t>
                      </a:r>
                    </a:p>
                    <a:p>
                      <a:r>
                        <a:rPr lang="ro-RO" sz="1500" b="0" noProof="0" dirty="0"/>
                        <a:t>Personal didactic;</a:t>
                      </a:r>
                    </a:p>
                    <a:p>
                      <a:r>
                        <a:rPr lang="ro-RO" sz="1500" b="0" noProof="0" dirty="0"/>
                        <a:t>Personal cu atribuții în domeniul educației, altul decât cel didactic;</a:t>
                      </a:r>
                    </a:p>
                    <a:p>
                      <a:r>
                        <a:rPr lang="ro-RO" sz="1500" b="0" noProof="0" dirty="0"/>
                        <a:t>Părinți/reprezentanți legali/ tutori;</a:t>
                      </a:r>
                    </a:p>
                    <a:p>
                      <a:r>
                        <a:rPr lang="ro-RO" sz="1500" b="0" noProof="0" dirty="0"/>
                        <a:t>Mentori din rândul comunității Roma</a:t>
                      </a:r>
                    </a:p>
                    <a:p>
                      <a:endParaRPr lang="ro-RO" sz="1500" b="0" noProof="0" dirty="0"/>
                    </a:p>
                  </a:txBody>
                  <a:tcPr anchor="ctr"/>
                </a:tc>
                <a:tc>
                  <a:txBody>
                    <a:bodyPr/>
                    <a:lstStyle/>
                    <a:p>
                      <a:pPr marL="285750" indent="-285750">
                        <a:buFont typeface="Arial" panose="020B0604020202020204" pitchFamily="34" charset="0"/>
                        <a:buChar char="•"/>
                      </a:pPr>
                      <a:r>
                        <a:rPr lang="ro-RO" sz="1500" b="0" noProof="0" dirty="0"/>
                        <a:t>20 mil euro alocare FSE+</a:t>
                      </a:r>
                    </a:p>
                    <a:p>
                      <a:pPr marL="285750" indent="-285750">
                        <a:buFont typeface="Arial" panose="020B0604020202020204" pitchFamily="34" charset="0"/>
                        <a:buChar char="•"/>
                      </a:pPr>
                      <a:r>
                        <a:rPr lang="ro-RO" sz="1500" b="0" noProof="0" dirty="0"/>
                        <a:t>4,85 mil euro alocare buget de stat</a:t>
                      </a:r>
                    </a:p>
                  </a:txBody>
                  <a:tcPr anchor="ctr"/>
                </a:tc>
                <a:extLst>
                  <a:ext uri="{0D108BD9-81ED-4DB2-BD59-A6C34878D82A}">
                    <a16:rowId xmlns:a16="http://schemas.microsoft.com/office/drawing/2014/main" val="10001"/>
                  </a:ext>
                </a:extLst>
              </a:tr>
              <a:tr h="812800">
                <a:tc vMerge="1">
                  <a:txBody>
                    <a:bodyPr/>
                    <a:lstStyle/>
                    <a:p>
                      <a:endParaRPr lang="en-US"/>
                    </a:p>
                  </a:txBody>
                  <a:tcPr/>
                </a:tc>
                <a:tc vMerge="1">
                  <a:txBody>
                    <a:bodyPr/>
                    <a:lstStyle/>
                    <a:p>
                      <a:endParaRPr lang="en-US"/>
                    </a:p>
                  </a:txBody>
                  <a:tcPr/>
                </a:tc>
                <a:tc vMerge="1">
                  <a:txBody>
                    <a:bodyPr/>
                    <a:lstStyle/>
                    <a:p>
                      <a:endParaRPr lang="en-US"/>
                    </a:p>
                  </a:txBody>
                  <a:tcPr/>
                </a:tc>
                <a:tc rowSpan="2">
                  <a:txBody>
                    <a:bodyPr/>
                    <a:lstStyle/>
                    <a:p>
                      <a:pPr marL="285750" indent="-285750">
                        <a:buFont typeface="Arial" panose="020B0604020202020204" pitchFamily="34" charset="0"/>
                        <a:buChar char="•"/>
                      </a:pPr>
                      <a:r>
                        <a:rPr lang="ro-RO" sz="1500" b="0" noProof="0" dirty="0"/>
                        <a:t>20 mil euro alocare FSE+</a:t>
                      </a:r>
                    </a:p>
                    <a:p>
                      <a:pPr marL="285750" indent="-285750">
                        <a:buFont typeface="Arial" panose="020B0604020202020204" pitchFamily="34" charset="0"/>
                        <a:buChar char="•"/>
                      </a:pPr>
                      <a:r>
                        <a:rPr lang="ro-RO" sz="1500" b="0" noProof="0" dirty="0"/>
                        <a:t>4,85 mil euro alocare buget de stat</a:t>
                      </a:r>
                    </a:p>
                  </a:txBody>
                  <a:tcPr anchor="ctr"/>
                </a:tc>
                <a:extLst>
                  <a:ext uri="{0D108BD9-81ED-4DB2-BD59-A6C34878D82A}">
                    <a16:rowId xmlns:a16="http://schemas.microsoft.com/office/drawing/2014/main" val="2003193229"/>
                  </a:ext>
                </a:extLst>
              </a:tr>
              <a:tr h="1021080">
                <a:tc>
                  <a:txBody>
                    <a:bodyPr/>
                    <a:lstStyle/>
                    <a:p>
                      <a:r>
                        <a:rPr lang="ro-RO" sz="1500" b="0" noProof="0"/>
                        <a:t>6.f.4.. Dezvoltare profesională pentru personalul didactic, în vederea asigurării unui sistem de educație incluziv</a:t>
                      </a:r>
                    </a:p>
                  </a:txBody>
                  <a:tcPr anchor="ctr"/>
                </a:tc>
                <a:tc>
                  <a:txBody>
                    <a:bodyPr/>
                    <a:lstStyle/>
                    <a:p>
                      <a:pPr marL="285750" indent="-285750">
                        <a:buFont typeface="Arial" panose="020B0604020202020204" pitchFamily="34" charset="0"/>
                        <a:buChar char="•"/>
                      </a:pPr>
                      <a:r>
                        <a:rPr lang="ro-RO" sz="1500" b="0" noProof="0" dirty="0"/>
                        <a:t>Programe</a:t>
                      </a:r>
                      <a:r>
                        <a:rPr lang="ro-RO" sz="1500" b="0" baseline="0" noProof="0" dirty="0"/>
                        <a:t> formare/ </a:t>
                      </a:r>
                      <a:r>
                        <a:rPr lang="ro-RO" sz="1500" b="0" noProof="0" dirty="0"/>
                        <a:t>individualizarea învățării;</a:t>
                      </a:r>
                    </a:p>
                    <a:p>
                      <a:pPr marL="285750" indent="-285750">
                        <a:buFont typeface="Arial" panose="020B0604020202020204" pitchFamily="34" charset="0"/>
                        <a:buChar char="•"/>
                      </a:pPr>
                      <a:r>
                        <a:rPr lang="ro-RO" sz="1500" b="0" noProof="0" dirty="0"/>
                        <a:t>Formare pentru educația parentală;</a:t>
                      </a:r>
                    </a:p>
                    <a:p>
                      <a:pPr marL="285750" indent="-285750">
                        <a:buFont typeface="Arial" panose="020B0604020202020204" pitchFamily="34" charset="0"/>
                        <a:buChar char="•"/>
                      </a:pPr>
                      <a:r>
                        <a:rPr lang="ro-RO" sz="1500" b="0" noProof="0" dirty="0"/>
                        <a:t>Dobândire</a:t>
                      </a:r>
                      <a:r>
                        <a:rPr lang="ro-RO" sz="1500" b="0" baseline="0" noProof="0" dirty="0"/>
                        <a:t> noțiuni de bază bilingve;</a:t>
                      </a:r>
                    </a:p>
                    <a:p>
                      <a:pPr marL="285750" indent="-285750">
                        <a:buFont typeface="Arial" panose="020B0604020202020204" pitchFamily="34" charset="0"/>
                        <a:buChar char="•"/>
                      </a:pPr>
                      <a:r>
                        <a:rPr lang="ro-RO" sz="1500" b="0" baseline="0" noProof="0" dirty="0"/>
                        <a:t>Instruire în domeniul segregării.</a:t>
                      </a:r>
                      <a:endParaRPr lang="ro-RO" sz="1500" b="0" noProof="0" dirty="0"/>
                    </a:p>
                  </a:txBody>
                  <a:tcPr anchor="ctr"/>
                </a:tc>
                <a:tc vMerge="1">
                  <a:txBody>
                    <a:bodyPr/>
                    <a:lstStyle/>
                    <a:p>
                      <a:endParaRPr lang="en-US" dirty="0"/>
                    </a:p>
                  </a:txBody>
                  <a:tcPr/>
                </a:tc>
                <a:tc vMerge="1">
                  <a:txBody>
                    <a:bodyPr/>
                    <a:lstStyle/>
                    <a:p>
                      <a:endParaRPr lang="en-US"/>
                    </a:p>
                  </a:txBody>
                  <a:tcPr/>
                </a:tc>
                <a:extLst>
                  <a:ext uri="{0D108BD9-81ED-4DB2-BD59-A6C34878D82A}">
                    <a16:rowId xmlns:a16="http://schemas.microsoft.com/office/drawing/2014/main" val="10002"/>
                  </a:ext>
                </a:extLst>
              </a:tr>
            </a:tbl>
          </a:graphicData>
        </a:graphic>
      </p:graphicFrame>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817416" y="354228"/>
            <a:ext cx="4142205" cy="590550"/>
          </a:xfrm>
          <a:prstGeom prst="rect">
            <a:avLst/>
          </a:prstGeom>
          <a:noFill/>
          <a:ln>
            <a:noFill/>
          </a:ln>
        </p:spPr>
      </p:pic>
      <p:pic>
        <p:nvPicPr>
          <p:cNvPr id="14" name="Imagine 13">
            <a:extLst>
              <a:ext uri="{FF2B5EF4-FFF2-40B4-BE49-F238E27FC236}">
                <a16:creationId xmlns:a16="http://schemas.microsoft.com/office/drawing/2014/main" id="{26013B8A-61DD-839A-4465-1B7B3D53009A}"/>
              </a:ext>
            </a:extLst>
          </p:cNvPr>
          <p:cNvPicPr>
            <a:picLocks noChangeAspect="1"/>
          </p:cNvPicPr>
          <p:nvPr/>
        </p:nvPicPr>
        <p:blipFill>
          <a:blip r:embed="rId4"/>
          <a:stretch>
            <a:fillRect/>
          </a:stretch>
        </p:blipFill>
        <p:spPr>
          <a:xfrm>
            <a:off x="10475650" y="66144"/>
            <a:ext cx="898934" cy="957401"/>
          </a:xfrm>
          <a:prstGeom prst="rect">
            <a:avLst/>
          </a:prstGeom>
        </p:spPr>
      </p:pic>
      <p:pic>
        <p:nvPicPr>
          <p:cNvPr id="2" name="Imagine 1">
            <a:extLst>
              <a:ext uri="{FF2B5EF4-FFF2-40B4-BE49-F238E27FC236}">
                <a16:creationId xmlns:a16="http://schemas.microsoft.com/office/drawing/2014/main" id="{8AA3CD22-A5E3-5413-52CD-BAAA421A956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5918" y="0"/>
            <a:ext cx="2928707" cy="1211851"/>
          </a:xfrm>
          <a:prstGeom prst="rect">
            <a:avLst/>
          </a:prstGeom>
        </p:spPr>
      </p:pic>
    </p:spTree>
    <p:extLst>
      <p:ext uri="{BB962C8B-B14F-4D97-AF65-F5344CB8AC3E}">
        <p14:creationId xmlns:p14="http://schemas.microsoft.com/office/powerpoint/2010/main" val="42508855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Rectangle: Top Corners One Rounded and One Snipped 12">
            <a:extLst>
              <a:ext uri="{FF2B5EF4-FFF2-40B4-BE49-F238E27FC236}">
                <a16:creationId xmlns:a16="http://schemas.microsoft.com/office/drawing/2014/main" id="{0ED8AAB3-C4B9-4150-9BE4-BAF0CF887882}"/>
              </a:ext>
            </a:extLst>
          </p:cNvPr>
          <p:cNvSpPr/>
          <p:nvPr/>
        </p:nvSpPr>
        <p:spPr bwMode="gray">
          <a:xfrm>
            <a:off x="416806" y="1282634"/>
            <a:ext cx="11404294" cy="503784"/>
          </a:xfrm>
          <a:prstGeom prst="snipRoundRect">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wrap="square" lIns="88900" tIns="88900" rIns="88900" bIns="88900" rtlCol="0" anchor="ctr"/>
          <a:lstStyle/>
          <a:p>
            <a:pPr algn="ctr">
              <a:lnSpc>
                <a:spcPct val="106000"/>
              </a:lnSpc>
              <a:buFont typeface="Wingdings 2" pitchFamily="18" charset="2"/>
              <a:buNone/>
            </a:pPr>
            <a:r>
              <a:rPr lang="ro-RO" b="1" dirty="0">
                <a:solidFill>
                  <a:schemeClr val="bg1"/>
                </a:solidFill>
              </a:rPr>
              <a:t>Prioritatea  6  Prevenirea părăsirii timpurii  a școlii și creșterea accesului și participării grupurilor dezavantajate la educație</a:t>
            </a:r>
            <a:endParaRPr lang="en-US" b="1" dirty="0">
              <a:solidFill>
                <a:schemeClr val="bg1"/>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2096697411"/>
              </p:ext>
            </p:extLst>
          </p:nvPr>
        </p:nvGraphicFramePr>
        <p:xfrm>
          <a:off x="416805" y="1885712"/>
          <a:ext cx="11404295" cy="3717561"/>
        </p:xfrm>
        <a:graphic>
          <a:graphicData uri="http://schemas.openxmlformats.org/drawingml/2006/table">
            <a:tbl>
              <a:tblPr firstRow="1" bandRow="1">
                <a:tableStyleId>{93296810-A885-4BE3-A3E7-6D5BEEA58F35}</a:tableStyleId>
              </a:tblPr>
              <a:tblGrid>
                <a:gridCol w="2532418">
                  <a:extLst>
                    <a:ext uri="{9D8B030D-6E8A-4147-A177-3AD203B41FA5}">
                      <a16:colId xmlns:a16="http://schemas.microsoft.com/office/drawing/2014/main" val="20000"/>
                    </a:ext>
                  </a:extLst>
                </a:gridCol>
                <a:gridCol w="3056466">
                  <a:extLst>
                    <a:ext uri="{9D8B030D-6E8A-4147-A177-3AD203B41FA5}">
                      <a16:colId xmlns:a16="http://schemas.microsoft.com/office/drawing/2014/main" val="20001"/>
                    </a:ext>
                  </a:extLst>
                </a:gridCol>
                <a:gridCol w="3632942">
                  <a:extLst>
                    <a:ext uri="{9D8B030D-6E8A-4147-A177-3AD203B41FA5}">
                      <a16:colId xmlns:a16="http://schemas.microsoft.com/office/drawing/2014/main" val="20002"/>
                    </a:ext>
                  </a:extLst>
                </a:gridCol>
                <a:gridCol w="2182469">
                  <a:extLst>
                    <a:ext uri="{9D8B030D-6E8A-4147-A177-3AD203B41FA5}">
                      <a16:colId xmlns:a16="http://schemas.microsoft.com/office/drawing/2014/main" val="1546718340"/>
                    </a:ext>
                  </a:extLst>
                </a:gridCol>
              </a:tblGrid>
              <a:tr h="700041">
                <a:tc>
                  <a:txBody>
                    <a:bodyPr/>
                    <a:lstStyle/>
                    <a:p>
                      <a:pPr algn="ctr"/>
                      <a:r>
                        <a:rPr lang="ro-RO" sz="1500" b="1" noProof="0" dirty="0"/>
                        <a:t>Acțiune</a:t>
                      </a:r>
                    </a:p>
                  </a:txBody>
                  <a:tcPr anchor="ctr"/>
                </a:tc>
                <a:tc>
                  <a:txBody>
                    <a:bodyPr/>
                    <a:lstStyle/>
                    <a:p>
                      <a:pPr algn="ctr"/>
                      <a:r>
                        <a:rPr lang="ro-RO" sz="1500" b="1" noProof="0" dirty="0"/>
                        <a:t>Exemple de investiții vizate</a:t>
                      </a:r>
                    </a:p>
                  </a:txBody>
                  <a:tcPr anchor="ctr"/>
                </a:tc>
                <a:tc>
                  <a:txBody>
                    <a:bodyPr/>
                    <a:lstStyle/>
                    <a:p>
                      <a:pPr algn="ctr"/>
                      <a:r>
                        <a:rPr lang="ro-RO" sz="1500" b="1" noProof="0" dirty="0"/>
                        <a:t>Categorii de beneficiari /</a:t>
                      </a:r>
                    </a:p>
                    <a:p>
                      <a:pPr algn="ctr"/>
                      <a:r>
                        <a:rPr lang="ro-RO" sz="1500" b="1" noProof="0" dirty="0"/>
                        <a:t> grup țintă</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1" i="0" noProof="0" dirty="0" err="1">
                          <a:latin typeface="+mn-lt"/>
                        </a:rPr>
                        <a:t>Alocare</a:t>
                      </a:r>
                      <a:r>
                        <a:rPr lang="en-US" sz="1500" b="1" i="0" noProof="0" dirty="0">
                          <a:latin typeface="+mn-lt"/>
                        </a:rPr>
                        <a:t> </a:t>
                      </a:r>
                      <a:r>
                        <a:rPr lang="en-US" sz="1500" b="1" i="0" noProof="0" dirty="0" err="1">
                          <a:latin typeface="+mn-lt"/>
                        </a:rPr>
                        <a:t>financiar</a:t>
                      </a:r>
                      <a:r>
                        <a:rPr lang="ro-RO" sz="1500" b="1" i="0" noProof="0" dirty="0">
                          <a:latin typeface="+mn-lt"/>
                        </a:rPr>
                        <a:t>ă</a:t>
                      </a:r>
                    </a:p>
                    <a:p>
                      <a:pPr algn="ctr"/>
                      <a:endParaRPr lang="ro-RO" sz="1500" b="1" noProof="0" dirty="0"/>
                    </a:p>
                  </a:txBody>
                  <a:tcPr anchor="ctr"/>
                </a:tc>
                <a:extLst>
                  <a:ext uri="{0D108BD9-81ED-4DB2-BD59-A6C34878D82A}">
                    <a16:rowId xmlns:a16="http://schemas.microsoft.com/office/drawing/2014/main" val="10000"/>
                  </a:ext>
                </a:extLst>
              </a:tr>
              <a:tr h="370840">
                <a:tc>
                  <a:txBody>
                    <a:bodyPr/>
                    <a:lstStyle/>
                    <a:p>
                      <a:r>
                        <a:rPr lang="ro-RO" sz="1500" b="0" noProof="0" dirty="0"/>
                        <a:t>6.f.5. „A doua șansă” (ADȘ) </a:t>
                      </a:r>
                    </a:p>
                  </a:txBody>
                  <a:tcPr anchor="ctr"/>
                </a:tc>
                <a:tc>
                  <a:txBody>
                    <a:bodyPr/>
                    <a:lstStyle/>
                    <a:p>
                      <a:pPr marL="285750" indent="-285750">
                        <a:buFont typeface="Arial" panose="020B0604020202020204" pitchFamily="34" charset="0"/>
                        <a:buChar char="•"/>
                      </a:pPr>
                      <a:r>
                        <a:rPr lang="ro-RO" sz="1500" b="0" noProof="0" dirty="0"/>
                        <a:t>Flexibilizare program /informare/orientare carieră.</a:t>
                      </a:r>
                    </a:p>
                  </a:txBody>
                  <a:tcPr anchor="ctr"/>
                </a:tc>
                <a:tc rowSpan="3">
                  <a:txBody>
                    <a:bodyPr/>
                    <a:lstStyle/>
                    <a:p>
                      <a:r>
                        <a:rPr lang="ro-RO" sz="1500" b="0" kern="1200" noProof="0" dirty="0">
                          <a:solidFill>
                            <a:schemeClr val="dk1"/>
                          </a:solidFill>
                          <a:latin typeface="+mn-lt"/>
                          <a:ea typeface="+mn-ea"/>
                          <a:cs typeface="+mn-cs"/>
                        </a:rPr>
                        <a:t>Unități de învățământ și unități conexe, instituții de învățământ superior;</a:t>
                      </a:r>
                    </a:p>
                    <a:p>
                      <a:r>
                        <a:rPr lang="ro-RO" sz="1500" b="0" kern="1200" noProof="0" dirty="0">
                          <a:solidFill>
                            <a:schemeClr val="dk1"/>
                          </a:solidFill>
                          <a:latin typeface="+mn-lt"/>
                          <a:ea typeface="+mn-ea"/>
                          <a:cs typeface="+mn-cs"/>
                        </a:rPr>
                        <a:t>Copii și adulți 24-64 ani care au părăsit timpuriu școala; Elevi/studenți din grupuri dezavantajate, elevi din ani terminali sprijiniți pentru accesul în învățământul terțiar;</a:t>
                      </a:r>
                    </a:p>
                    <a:p>
                      <a:r>
                        <a:rPr lang="ro-RO" sz="1500" b="0" kern="1200" noProof="0" dirty="0">
                          <a:solidFill>
                            <a:schemeClr val="dk1"/>
                          </a:solidFill>
                          <a:latin typeface="+mn-lt"/>
                          <a:ea typeface="+mn-ea"/>
                          <a:cs typeface="+mn-cs"/>
                        </a:rPr>
                        <a:t>Personal didactic;</a:t>
                      </a:r>
                    </a:p>
                    <a:p>
                      <a:r>
                        <a:rPr lang="ro-RO" sz="1500" b="0" kern="1200" noProof="0" dirty="0">
                          <a:solidFill>
                            <a:schemeClr val="dk1"/>
                          </a:solidFill>
                          <a:latin typeface="+mn-lt"/>
                          <a:ea typeface="+mn-ea"/>
                          <a:cs typeface="+mn-cs"/>
                        </a:rPr>
                        <a:t>Personal cu atribuții în domeniul educației, altul decât cel didactic;</a:t>
                      </a:r>
                    </a:p>
                    <a:p>
                      <a:r>
                        <a:rPr lang="ro-RO" sz="1500" b="0" kern="1200" noProof="0" dirty="0">
                          <a:solidFill>
                            <a:schemeClr val="dk1"/>
                          </a:solidFill>
                          <a:latin typeface="+mn-lt"/>
                          <a:ea typeface="+mn-ea"/>
                          <a:cs typeface="+mn-cs"/>
                        </a:rPr>
                        <a:t>Părinți/reprezentanți legali/ tutori;</a:t>
                      </a:r>
                    </a:p>
                    <a:p>
                      <a:r>
                        <a:rPr lang="ro-RO" sz="1500" b="0" kern="1200" noProof="0" dirty="0">
                          <a:solidFill>
                            <a:schemeClr val="dk1"/>
                          </a:solidFill>
                          <a:latin typeface="+mn-lt"/>
                          <a:ea typeface="+mn-ea"/>
                          <a:cs typeface="+mn-cs"/>
                        </a:rPr>
                        <a:t>Mentori din rândul comunității Roma</a:t>
                      </a:r>
                    </a:p>
                    <a:p>
                      <a:endParaRPr lang="en-US" dirty="0"/>
                    </a:p>
                  </a:txBody>
                  <a:tcPr/>
                </a:tc>
                <a:tc>
                  <a:txBody>
                    <a:bodyPr/>
                    <a:lstStyle/>
                    <a:p>
                      <a:pPr marL="0" indent="-285750" algn="l" defTabSz="914400" rtl="0" eaLnBrk="1" latinLnBrk="0" hangingPunct="1">
                        <a:buFont typeface="Arial" panose="020B0604020202020204" pitchFamily="34" charset="0"/>
                        <a:buChar char="•"/>
                      </a:pPr>
                      <a:r>
                        <a:rPr lang="ro-RO" sz="1500" b="0" kern="1200" dirty="0">
                          <a:solidFill>
                            <a:schemeClr val="dk1"/>
                          </a:solidFill>
                          <a:latin typeface="+mn-lt"/>
                          <a:ea typeface="+mn-ea"/>
                          <a:cs typeface="+mn-cs"/>
                        </a:rPr>
                        <a:t>40 mil euro alocare FSE+</a:t>
                      </a:r>
                    </a:p>
                    <a:p>
                      <a:pPr marL="0" indent="-285750" algn="l" defTabSz="914400" rtl="0" eaLnBrk="1" latinLnBrk="0" hangingPunct="1">
                        <a:buFont typeface="Arial" panose="020B0604020202020204" pitchFamily="34" charset="0"/>
                        <a:buChar char="•"/>
                      </a:pPr>
                      <a:r>
                        <a:rPr lang="ro-RO" sz="1500" b="0" kern="1200" dirty="0">
                          <a:solidFill>
                            <a:schemeClr val="dk1"/>
                          </a:solidFill>
                          <a:latin typeface="+mn-lt"/>
                          <a:ea typeface="+mn-ea"/>
                          <a:cs typeface="+mn-cs"/>
                        </a:rPr>
                        <a:t>9,7 mil euro alocare buget de srat</a:t>
                      </a:r>
                      <a:endParaRPr lang="en-US" sz="1500" b="0" kern="1200" dirty="0">
                        <a:solidFill>
                          <a:schemeClr val="dk1"/>
                        </a:solidFill>
                        <a:latin typeface="+mn-lt"/>
                        <a:ea typeface="+mn-ea"/>
                        <a:cs typeface="+mn-cs"/>
                      </a:endParaRPr>
                    </a:p>
                  </a:txBody>
                  <a:tcPr/>
                </a:tc>
                <a:extLst>
                  <a:ext uri="{0D108BD9-81ED-4DB2-BD59-A6C34878D82A}">
                    <a16:rowId xmlns:a16="http://schemas.microsoft.com/office/drawing/2014/main" val="10003"/>
                  </a:ext>
                </a:extLst>
              </a:tr>
              <a:tr h="777240">
                <a:tc>
                  <a:txBody>
                    <a:bodyPr/>
                    <a:lstStyle/>
                    <a:p>
                      <a:r>
                        <a:rPr lang="ro-RO" sz="1500" b="0" noProof="0" dirty="0"/>
                        <a:t>6.f.6. Creșterea accesului și a participării la învățământul terțiar</a:t>
                      </a:r>
                    </a:p>
                  </a:txBody>
                  <a:tcPr anchor="ctr"/>
                </a:tc>
                <a:tc>
                  <a:txBody>
                    <a:bodyPr/>
                    <a:lstStyle/>
                    <a:p>
                      <a:pPr marL="285750" indent="-285750">
                        <a:buFont typeface="Arial" panose="020B0604020202020204" pitchFamily="34" charset="0"/>
                        <a:buChar char="•"/>
                      </a:pPr>
                      <a:r>
                        <a:rPr lang="ro-RO" sz="1500" b="0" noProof="0" dirty="0"/>
                        <a:t>Combatere abandon universitar;</a:t>
                      </a:r>
                    </a:p>
                    <a:p>
                      <a:pPr marL="285750" indent="-285750">
                        <a:buFont typeface="Arial" panose="020B0604020202020204" pitchFamily="34" charset="0"/>
                        <a:buChar char="•"/>
                      </a:pPr>
                      <a:r>
                        <a:rPr lang="ro-RO" sz="1500" b="0" noProof="0" dirty="0"/>
                        <a:t>Asigurare acces la studii universitare.</a:t>
                      </a:r>
                    </a:p>
                  </a:txBody>
                  <a:tcPr anchor="ctr"/>
                </a:tc>
                <a:tc vMerge="1">
                  <a:txBody>
                    <a:bodyPr/>
                    <a:lstStyle/>
                    <a:p>
                      <a:endParaRPr lang="en-US" dirty="0"/>
                    </a:p>
                  </a:txBody>
                  <a:tcPr/>
                </a:tc>
                <a:tc>
                  <a:txBody>
                    <a:bodyPr/>
                    <a:lstStyle/>
                    <a:p>
                      <a:pPr marL="285750" indent="-285750" algn="l" defTabSz="914400" rtl="0" eaLnBrk="1" latinLnBrk="0" hangingPunct="1">
                        <a:buFont typeface="Arial" panose="020B0604020202020204" pitchFamily="34" charset="0"/>
                        <a:buChar char="•"/>
                      </a:pPr>
                      <a:r>
                        <a:rPr lang="ro-RO" sz="1500" b="0" kern="1200" dirty="0">
                          <a:solidFill>
                            <a:schemeClr val="dk1"/>
                          </a:solidFill>
                          <a:latin typeface="+mn-lt"/>
                          <a:ea typeface="+mn-ea"/>
                          <a:cs typeface="+mn-cs"/>
                        </a:rPr>
                        <a:t>47,8 mil euro alocare FSE+</a:t>
                      </a:r>
                    </a:p>
                    <a:p>
                      <a:pPr marL="285750" indent="-285750" algn="l" defTabSz="914400" rtl="0" eaLnBrk="1" latinLnBrk="0" hangingPunct="1">
                        <a:buFont typeface="Arial" panose="020B0604020202020204" pitchFamily="34" charset="0"/>
                        <a:buChar char="•"/>
                      </a:pPr>
                      <a:r>
                        <a:rPr lang="ro-RO" sz="1500" b="0" kern="1200" dirty="0">
                          <a:solidFill>
                            <a:schemeClr val="dk1"/>
                          </a:solidFill>
                          <a:latin typeface="+mn-lt"/>
                          <a:ea typeface="+mn-ea"/>
                          <a:cs typeface="+mn-cs"/>
                        </a:rPr>
                        <a:t>11,6 mil euro alocare buget de stat</a:t>
                      </a:r>
                      <a:endParaRPr lang="en-US" sz="1500" b="0" kern="1200" dirty="0">
                        <a:solidFill>
                          <a:schemeClr val="dk1"/>
                        </a:solidFill>
                        <a:latin typeface="+mn-lt"/>
                        <a:ea typeface="+mn-ea"/>
                        <a:cs typeface="+mn-cs"/>
                      </a:endParaRPr>
                    </a:p>
                  </a:txBody>
                  <a:tcPr anchor="ctr"/>
                </a:tc>
                <a:extLst>
                  <a:ext uri="{0D108BD9-81ED-4DB2-BD59-A6C34878D82A}">
                    <a16:rowId xmlns:a16="http://schemas.microsoft.com/office/drawing/2014/main" val="10004"/>
                  </a:ext>
                </a:extLst>
              </a:tr>
              <a:tr h="370840">
                <a:tc>
                  <a:txBody>
                    <a:bodyPr/>
                    <a:lstStyle/>
                    <a:p>
                      <a:r>
                        <a:rPr lang="ro-RO" sz="1500" b="0" noProof="0" dirty="0"/>
                        <a:t>6.j.1. Acces</a:t>
                      </a:r>
                      <a:r>
                        <a:rPr lang="ro-RO" sz="1500" b="0" baseline="0" noProof="0" dirty="0"/>
                        <a:t> </a:t>
                      </a:r>
                      <a:r>
                        <a:rPr lang="ro-RO" sz="1500" b="0" noProof="0" dirty="0"/>
                        <a:t>și participare la educație a copiilor Roma</a:t>
                      </a:r>
                    </a:p>
                  </a:txBody>
                  <a:tcPr anchor="ctr"/>
                </a:tc>
                <a:tc>
                  <a:txBody>
                    <a:bodyPr/>
                    <a:lstStyle/>
                    <a:p>
                      <a:pPr marL="285750" indent="-285750">
                        <a:buFont typeface="Arial" panose="020B0604020202020204" pitchFamily="34" charset="0"/>
                        <a:buChar char="•"/>
                      </a:pPr>
                      <a:r>
                        <a:rPr lang="ro-RO" sz="1500" b="0" noProof="0" dirty="0"/>
                        <a:t>Acompaniere, informare,</a:t>
                      </a:r>
                      <a:r>
                        <a:rPr lang="ro-RO" sz="1500" b="0" baseline="0" noProof="0" dirty="0"/>
                        <a:t> acces la resurse culturale,</a:t>
                      </a:r>
                    </a:p>
                    <a:p>
                      <a:pPr marL="285750" indent="-285750">
                        <a:buFont typeface="Arial" panose="020B0604020202020204" pitchFamily="34" charset="0"/>
                        <a:buChar char="•"/>
                      </a:pPr>
                      <a:r>
                        <a:rPr lang="ro-RO" sz="1500" b="0" baseline="0" noProof="0" dirty="0"/>
                        <a:t>Program de mentorat.</a:t>
                      </a:r>
                      <a:endParaRPr lang="ro-RO" sz="1500" b="0" noProof="0" dirty="0"/>
                    </a:p>
                  </a:txBody>
                  <a:tcPr anchor="ctr"/>
                </a:tc>
                <a:tc vMerge="1">
                  <a:txBody>
                    <a:bodyPr/>
                    <a:lstStyle/>
                    <a:p>
                      <a:endParaRPr lang="en-US" dirty="0"/>
                    </a:p>
                  </a:txBody>
                  <a:tcPr/>
                </a:tc>
                <a:tc>
                  <a:txBody>
                    <a:bodyPr/>
                    <a:lstStyle/>
                    <a:p>
                      <a:pPr marL="285750" indent="-285750" algn="l" defTabSz="914400" rtl="0" eaLnBrk="1" latinLnBrk="0" hangingPunct="1">
                        <a:buFont typeface="Arial" panose="020B0604020202020204" pitchFamily="34" charset="0"/>
                        <a:buChar char="•"/>
                      </a:pPr>
                      <a:r>
                        <a:rPr lang="ro-RO" sz="1500" b="0" kern="1200" dirty="0">
                          <a:solidFill>
                            <a:schemeClr val="dk1"/>
                          </a:solidFill>
                          <a:latin typeface="+mn-lt"/>
                          <a:ea typeface="+mn-ea"/>
                          <a:cs typeface="+mn-cs"/>
                        </a:rPr>
                        <a:t>20 mil euro alocare FSE+</a:t>
                      </a:r>
                    </a:p>
                    <a:p>
                      <a:pPr marL="285750" indent="-285750" algn="l" defTabSz="914400" rtl="0" eaLnBrk="1" latinLnBrk="0" hangingPunct="1">
                        <a:buFont typeface="Arial" panose="020B0604020202020204" pitchFamily="34" charset="0"/>
                        <a:buChar char="•"/>
                      </a:pPr>
                      <a:r>
                        <a:rPr lang="ro-RO" sz="1500" b="0" kern="1200" dirty="0">
                          <a:solidFill>
                            <a:schemeClr val="dk1"/>
                          </a:solidFill>
                          <a:latin typeface="+mn-lt"/>
                          <a:ea typeface="+mn-ea"/>
                          <a:cs typeface="+mn-cs"/>
                        </a:rPr>
                        <a:t>4,85 mil euro alocare buget de stat</a:t>
                      </a:r>
                      <a:endParaRPr lang="en-US" sz="1500" b="0" kern="1200" dirty="0">
                        <a:solidFill>
                          <a:schemeClr val="dk1"/>
                        </a:solidFill>
                        <a:latin typeface="+mn-lt"/>
                        <a:ea typeface="+mn-ea"/>
                        <a:cs typeface="+mn-cs"/>
                      </a:endParaRPr>
                    </a:p>
                  </a:txBody>
                  <a:tcPr anchor="ctr"/>
                </a:tc>
                <a:extLst>
                  <a:ext uri="{0D108BD9-81ED-4DB2-BD59-A6C34878D82A}">
                    <a16:rowId xmlns:a16="http://schemas.microsoft.com/office/drawing/2014/main" val="10005"/>
                  </a:ext>
                </a:extLst>
              </a:tr>
            </a:tbl>
          </a:graphicData>
        </a:graphic>
      </p:graphicFrame>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817416" y="354228"/>
            <a:ext cx="4142205" cy="590550"/>
          </a:xfrm>
          <a:prstGeom prst="rect">
            <a:avLst/>
          </a:prstGeom>
          <a:noFill/>
          <a:ln>
            <a:noFill/>
          </a:ln>
        </p:spPr>
      </p:pic>
      <p:pic>
        <p:nvPicPr>
          <p:cNvPr id="14" name="Imagine 13">
            <a:extLst>
              <a:ext uri="{FF2B5EF4-FFF2-40B4-BE49-F238E27FC236}">
                <a16:creationId xmlns:a16="http://schemas.microsoft.com/office/drawing/2014/main" id="{26013B8A-61DD-839A-4465-1B7B3D53009A}"/>
              </a:ext>
            </a:extLst>
          </p:cNvPr>
          <p:cNvPicPr>
            <a:picLocks noChangeAspect="1"/>
          </p:cNvPicPr>
          <p:nvPr/>
        </p:nvPicPr>
        <p:blipFill>
          <a:blip r:embed="rId4"/>
          <a:stretch>
            <a:fillRect/>
          </a:stretch>
        </p:blipFill>
        <p:spPr>
          <a:xfrm>
            <a:off x="10475650" y="66144"/>
            <a:ext cx="898934" cy="957401"/>
          </a:xfrm>
          <a:prstGeom prst="rect">
            <a:avLst/>
          </a:prstGeom>
        </p:spPr>
      </p:pic>
      <p:pic>
        <p:nvPicPr>
          <p:cNvPr id="2" name="Imagine 1">
            <a:extLst>
              <a:ext uri="{FF2B5EF4-FFF2-40B4-BE49-F238E27FC236}">
                <a16:creationId xmlns:a16="http://schemas.microsoft.com/office/drawing/2014/main" id="{8AA3CD22-A5E3-5413-52CD-BAAA421A956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5918" y="0"/>
            <a:ext cx="2928707" cy="1211851"/>
          </a:xfrm>
          <a:prstGeom prst="rect">
            <a:avLst/>
          </a:prstGeom>
        </p:spPr>
      </p:pic>
    </p:spTree>
    <p:extLst>
      <p:ext uri="{BB962C8B-B14F-4D97-AF65-F5344CB8AC3E}">
        <p14:creationId xmlns:p14="http://schemas.microsoft.com/office/powerpoint/2010/main" val="28673266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Rectangle: Top Corners One Rounded and One Snipped 12">
            <a:extLst>
              <a:ext uri="{FF2B5EF4-FFF2-40B4-BE49-F238E27FC236}">
                <a16:creationId xmlns:a16="http://schemas.microsoft.com/office/drawing/2014/main" id="{0ED8AAB3-C4B9-4150-9BE4-BAF0CF887882}"/>
              </a:ext>
            </a:extLst>
          </p:cNvPr>
          <p:cNvSpPr/>
          <p:nvPr/>
        </p:nvSpPr>
        <p:spPr bwMode="gray">
          <a:xfrm>
            <a:off x="234846" y="1210766"/>
            <a:ext cx="11722308" cy="503784"/>
          </a:xfrm>
          <a:prstGeom prst="snipRoundRect">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wrap="square" lIns="88900" tIns="88900" rIns="88900" bIns="88900" rtlCol="0" anchor="ctr"/>
          <a:lstStyle/>
          <a:p>
            <a:pPr algn="ctr">
              <a:lnSpc>
                <a:spcPct val="106000"/>
              </a:lnSpc>
              <a:buFont typeface="Wingdings 2" pitchFamily="18" charset="2"/>
              <a:buNone/>
            </a:pPr>
            <a:r>
              <a:rPr lang="ro-RO" sz="1600" b="1" dirty="0">
                <a:solidFill>
                  <a:schemeClr val="bg1"/>
                </a:solidFill>
              </a:rPr>
              <a:t>Prioritatea  7  Creșterea calității ofertei de educație și formare profesională pentru asigurarea echității sistemului și o mai bună adaptare la dinamica pieței muncii și la provocările inovării și progresului tehnologic</a:t>
            </a:r>
            <a:endParaRPr lang="en-US" sz="1600" b="1" dirty="0">
              <a:solidFill>
                <a:schemeClr val="bg1"/>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813071039"/>
              </p:ext>
            </p:extLst>
          </p:nvPr>
        </p:nvGraphicFramePr>
        <p:xfrm>
          <a:off x="234846" y="1801711"/>
          <a:ext cx="11722307" cy="5010894"/>
        </p:xfrm>
        <a:graphic>
          <a:graphicData uri="http://schemas.openxmlformats.org/drawingml/2006/table">
            <a:tbl>
              <a:tblPr firstRow="1" bandRow="1">
                <a:tableStyleId>{93296810-A885-4BE3-A3E7-6D5BEEA58F35}</a:tableStyleId>
              </a:tblPr>
              <a:tblGrid>
                <a:gridCol w="2252127">
                  <a:extLst>
                    <a:ext uri="{9D8B030D-6E8A-4147-A177-3AD203B41FA5}">
                      <a16:colId xmlns:a16="http://schemas.microsoft.com/office/drawing/2014/main" val="20000"/>
                    </a:ext>
                  </a:extLst>
                </a:gridCol>
                <a:gridCol w="5155605">
                  <a:extLst>
                    <a:ext uri="{9D8B030D-6E8A-4147-A177-3AD203B41FA5}">
                      <a16:colId xmlns:a16="http://schemas.microsoft.com/office/drawing/2014/main" val="20001"/>
                    </a:ext>
                  </a:extLst>
                </a:gridCol>
                <a:gridCol w="2385905">
                  <a:extLst>
                    <a:ext uri="{9D8B030D-6E8A-4147-A177-3AD203B41FA5}">
                      <a16:colId xmlns:a16="http://schemas.microsoft.com/office/drawing/2014/main" val="20002"/>
                    </a:ext>
                  </a:extLst>
                </a:gridCol>
                <a:gridCol w="1928670">
                  <a:extLst>
                    <a:ext uri="{9D8B030D-6E8A-4147-A177-3AD203B41FA5}">
                      <a16:colId xmlns:a16="http://schemas.microsoft.com/office/drawing/2014/main" val="1473445027"/>
                    </a:ext>
                  </a:extLst>
                </a:gridCol>
              </a:tblGrid>
              <a:tr h="522848">
                <a:tc>
                  <a:txBody>
                    <a:bodyPr/>
                    <a:lstStyle/>
                    <a:p>
                      <a:pPr algn="ctr"/>
                      <a:r>
                        <a:rPr lang="ro-RO" sz="1500" b="1" noProof="0" dirty="0"/>
                        <a:t>Acțiune</a:t>
                      </a:r>
                    </a:p>
                  </a:txBody>
                  <a:tcPr anchor="ctr"/>
                </a:tc>
                <a:tc>
                  <a:txBody>
                    <a:bodyPr/>
                    <a:lstStyle/>
                    <a:p>
                      <a:pPr algn="ctr"/>
                      <a:r>
                        <a:rPr lang="ro-RO" sz="1500" b="1" noProof="0" dirty="0"/>
                        <a:t>Exemple de investiții vizate</a:t>
                      </a:r>
                    </a:p>
                  </a:txBody>
                  <a:tcPr anchor="ctr"/>
                </a:tc>
                <a:tc>
                  <a:txBody>
                    <a:bodyPr/>
                    <a:lstStyle/>
                    <a:p>
                      <a:pPr algn="ctr"/>
                      <a:r>
                        <a:rPr lang="ro-RO" sz="1500" b="1" noProof="0" dirty="0"/>
                        <a:t>Categorii de beneficiari /</a:t>
                      </a:r>
                    </a:p>
                    <a:p>
                      <a:pPr algn="ctr"/>
                      <a:r>
                        <a:rPr lang="ro-RO" sz="1500" b="1" noProof="0" dirty="0"/>
                        <a:t> grup țintă</a:t>
                      </a:r>
                    </a:p>
                  </a:txBody>
                  <a:tcPr anchor="ctr"/>
                </a:tc>
                <a:tc>
                  <a:txBody>
                    <a:bodyPr/>
                    <a:lstStyle/>
                    <a:p>
                      <a:pPr algn="ctr"/>
                      <a:r>
                        <a:rPr lang="ro-RO" sz="1500" b="1" noProof="0" dirty="0"/>
                        <a:t>Alocare financiară</a:t>
                      </a:r>
                    </a:p>
                  </a:txBody>
                  <a:tcPr anchor="ctr"/>
                </a:tc>
                <a:extLst>
                  <a:ext uri="{0D108BD9-81ED-4DB2-BD59-A6C34878D82A}">
                    <a16:rowId xmlns:a16="http://schemas.microsoft.com/office/drawing/2014/main" val="10000"/>
                  </a:ext>
                </a:extLst>
              </a:tr>
              <a:tr h="1691640">
                <a:tc>
                  <a:txBody>
                    <a:bodyPr/>
                    <a:lstStyle/>
                    <a:p>
                      <a:r>
                        <a:rPr lang="ro-RO" sz="1500" b="0" noProof="0" dirty="0"/>
                        <a:t>7.e.1.</a:t>
                      </a:r>
                      <a:r>
                        <a:rPr lang="ro-RO" sz="1500" b="0" baseline="0" noProof="0" dirty="0"/>
                        <a:t> </a:t>
                      </a:r>
                      <a:r>
                        <a:rPr lang="ro-RO" sz="1500" b="0" noProof="0" dirty="0"/>
                        <a:t>Asigurarea calității educației pentru toți</a:t>
                      </a:r>
                    </a:p>
                  </a:txBody>
                  <a:tcPr anchor="ctr"/>
                </a:tc>
                <a:tc>
                  <a:txBody>
                    <a:bodyPr/>
                    <a:lstStyle/>
                    <a:p>
                      <a:pPr marL="285750" indent="-285750" algn="just">
                        <a:buFont typeface="Arial" panose="020B0604020202020204" pitchFamily="34" charset="0"/>
                        <a:buChar char="•"/>
                      </a:pPr>
                      <a:r>
                        <a:rPr lang="ro-RO" sz="1500" b="0" noProof="0" dirty="0"/>
                        <a:t>Elaborare/revizuire standarde de evaluare/performanță</a:t>
                      </a:r>
                      <a:r>
                        <a:rPr lang="ro-RO" sz="1500" b="0" baseline="0" noProof="0" dirty="0"/>
                        <a:t>;</a:t>
                      </a:r>
                    </a:p>
                    <a:p>
                      <a:pPr marL="285750" indent="-285750" algn="just">
                        <a:buFont typeface="Arial" panose="020B0604020202020204" pitchFamily="34" charset="0"/>
                        <a:buChar char="•"/>
                      </a:pPr>
                      <a:r>
                        <a:rPr lang="ro-RO" sz="1500" b="0" noProof="0" dirty="0"/>
                        <a:t>Revizuire/dezvoltare curriculum; </a:t>
                      </a:r>
                    </a:p>
                    <a:p>
                      <a:pPr marL="285750" indent="-285750" algn="just">
                        <a:buFont typeface="Arial" panose="020B0604020202020204" pitchFamily="34" charset="0"/>
                        <a:buChar char="•"/>
                      </a:pPr>
                      <a:r>
                        <a:rPr lang="ro-RO" sz="1500" b="0" noProof="0" dirty="0"/>
                        <a:t>Actualizare îmbunătățire mecanism anticipare competențe monitorizare absolvenți;</a:t>
                      </a:r>
                    </a:p>
                    <a:p>
                      <a:pPr marL="285750" indent="-285750" algn="just">
                        <a:buFont typeface="Arial" panose="020B0604020202020204" pitchFamily="34" charset="0"/>
                        <a:buChar char="•"/>
                      </a:pPr>
                      <a:r>
                        <a:rPr lang="ro-RO" sz="1500" b="0" noProof="0" dirty="0"/>
                        <a:t>Formare cadre didactice pe specializări, </a:t>
                      </a:r>
                      <a:r>
                        <a:rPr lang="ro-RO" sz="1500" b="0" baseline="0" noProof="0" dirty="0"/>
                        <a:t> </a:t>
                      </a:r>
                      <a:r>
                        <a:rPr lang="ro-RO" sz="1500" b="0" noProof="0" dirty="0"/>
                        <a:t>conversie/reconversie; </a:t>
                      </a:r>
                    </a:p>
                    <a:p>
                      <a:pPr marL="285750" indent="-285750" algn="just">
                        <a:buFont typeface="Arial" panose="020B0604020202020204" pitchFamily="34" charset="0"/>
                        <a:buChar char="•"/>
                      </a:pPr>
                      <a:r>
                        <a:rPr lang="ro-RO" sz="1500" b="0" noProof="0" dirty="0"/>
                        <a:t>Monitorizarea calității serviciilor din învățământ.</a:t>
                      </a:r>
                    </a:p>
                  </a:txBody>
                  <a:tcPr anchor="ctr"/>
                </a:tc>
                <a:tc rowSpan="4">
                  <a:txBody>
                    <a:bodyPr/>
                    <a:lstStyle/>
                    <a:p>
                      <a:pPr marL="285750" indent="-285750" algn="just">
                        <a:buFont typeface="Arial" panose="020B0604020202020204" pitchFamily="34" charset="0"/>
                        <a:buChar char="•"/>
                      </a:pPr>
                      <a:endParaRPr lang="ro-RO" sz="1300" b="0" kern="1200" dirty="0">
                        <a:solidFill>
                          <a:schemeClr val="dk1"/>
                        </a:solidFill>
                        <a:latin typeface="+mn-lt"/>
                        <a:ea typeface="+mn-ea"/>
                        <a:cs typeface="+mn-cs"/>
                      </a:endParaRPr>
                    </a:p>
                    <a:p>
                      <a:pPr marL="285750" indent="-285750" algn="just">
                        <a:buFont typeface="Arial" panose="020B0604020202020204" pitchFamily="34" charset="0"/>
                        <a:buChar char="•"/>
                      </a:pPr>
                      <a:r>
                        <a:rPr lang="en-US" sz="1300" b="0" kern="1200" dirty="0" err="1">
                          <a:solidFill>
                            <a:schemeClr val="dk1"/>
                          </a:solidFill>
                          <a:latin typeface="+mn-lt"/>
                          <a:ea typeface="+mn-ea"/>
                          <a:cs typeface="+mn-cs"/>
                        </a:rPr>
                        <a:t>Unități</a:t>
                      </a:r>
                      <a:r>
                        <a:rPr lang="en-US" sz="1300" b="0" kern="1200" dirty="0">
                          <a:solidFill>
                            <a:schemeClr val="dk1"/>
                          </a:solidFill>
                          <a:latin typeface="+mn-lt"/>
                          <a:ea typeface="+mn-ea"/>
                          <a:cs typeface="+mn-cs"/>
                        </a:rPr>
                        <a:t> de </a:t>
                      </a:r>
                      <a:r>
                        <a:rPr lang="en-US" sz="1300" b="0" kern="1200" dirty="0" err="1">
                          <a:solidFill>
                            <a:schemeClr val="dk1"/>
                          </a:solidFill>
                          <a:latin typeface="+mn-lt"/>
                          <a:ea typeface="+mn-ea"/>
                          <a:cs typeface="+mn-cs"/>
                        </a:rPr>
                        <a:t>învățământ</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și</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unități</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conexe</a:t>
                      </a:r>
                      <a:r>
                        <a:rPr lang="en-US" sz="1300" b="0" kern="1200" dirty="0">
                          <a:solidFill>
                            <a:schemeClr val="dk1"/>
                          </a:solidFill>
                          <a:latin typeface="+mn-lt"/>
                          <a:ea typeface="+mn-ea"/>
                          <a:cs typeface="+mn-cs"/>
                        </a:rPr>
                        <a:t>;</a:t>
                      </a:r>
                    </a:p>
                    <a:p>
                      <a:pPr marL="285750" indent="-285750" algn="just">
                        <a:buFont typeface="Arial" panose="020B0604020202020204" pitchFamily="34" charset="0"/>
                        <a:buChar char="•"/>
                      </a:pPr>
                      <a:r>
                        <a:rPr lang="en-US" sz="1300" b="0" kern="1200" dirty="0" err="1">
                          <a:solidFill>
                            <a:schemeClr val="dk1"/>
                          </a:solidFill>
                          <a:latin typeface="+mn-lt"/>
                          <a:ea typeface="+mn-ea"/>
                          <a:cs typeface="+mn-cs"/>
                        </a:rPr>
                        <a:t>Instituții</a:t>
                      </a:r>
                      <a:r>
                        <a:rPr lang="en-US" sz="1300" b="0" kern="1200" dirty="0">
                          <a:solidFill>
                            <a:schemeClr val="dk1"/>
                          </a:solidFill>
                          <a:latin typeface="+mn-lt"/>
                          <a:ea typeface="+mn-ea"/>
                          <a:cs typeface="+mn-cs"/>
                        </a:rPr>
                        <a:t> de </a:t>
                      </a:r>
                      <a:r>
                        <a:rPr lang="en-US" sz="1300" b="0" kern="1200" dirty="0" err="1">
                          <a:solidFill>
                            <a:schemeClr val="dk1"/>
                          </a:solidFill>
                          <a:latin typeface="+mn-lt"/>
                          <a:ea typeface="+mn-ea"/>
                          <a:cs typeface="+mn-cs"/>
                        </a:rPr>
                        <a:t>învățământ</a:t>
                      </a:r>
                      <a:r>
                        <a:rPr lang="en-US" sz="1300" b="0" kern="1200" dirty="0">
                          <a:solidFill>
                            <a:schemeClr val="dk1"/>
                          </a:solidFill>
                          <a:latin typeface="+mn-lt"/>
                          <a:ea typeface="+mn-ea"/>
                          <a:cs typeface="+mn-cs"/>
                        </a:rPr>
                        <a:t> superior:</a:t>
                      </a:r>
                    </a:p>
                    <a:p>
                      <a:pPr marL="285750" indent="-285750" algn="just">
                        <a:buFont typeface="Arial" panose="020B0604020202020204" pitchFamily="34" charset="0"/>
                        <a:buChar char="•"/>
                      </a:pPr>
                      <a:r>
                        <a:rPr lang="en-US" sz="1300" b="0" kern="1200" dirty="0" err="1">
                          <a:solidFill>
                            <a:schemeClr val="dk1"/>
                          </a:solidFill>
                          <a:latin typeface="+mn-lt"/>
                          <a:ea typeface="+mn-ea"/>
                          <a:cs typeface="+mn-cs"/>
                        </a:rPr>
                        <a:t>Instituții</a:t>
                      </a:r>
                      <a:r>
                        <a:rPr lang="en-US" sz="1300" b="0" kern="1200" dirty="0">
                          <a:solidFill>
                            <a:schemeClr val="dk1"/>
                          </a:solidFill>
                          <a:latin typeface="+mn-lt"/>
                          <a:ea typeface="+mn-ea"/>
                          <a:cs typeface="+mn-cs"/>
                        </a:rPr>
                        <a:t> centrale, </a:t>
                      </a:r>
                      <a:r>
                        <a:rPr lang="en-US" sz="1300" b="0" kern="1200" dirty="0" err="1">
                          <a:solidFill>
                            <a:schemeClr val="dk1"/>
                          </a:solidFill>
                          <a:latin typeface="+mn-lt"/>
                          <a:ea typeface="+mn-ea"/>
                          <a:cs typeface="+mn-cs"/>
                        </a:rPr>
                        <a:t>regionale</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și</a:t>
                      </a:r>
                      <a:r>
                        <a:rPr lang="en-US" sz="1300" b="0" kern="1200" dirty="0">
                          <a:solidFill>
                            <a:schemeClr val="dk1"/>
                          </a:solidFill>
                          <a:latin typeface="+mn-lt"/>
                          <a:ea typeface="+mn-ea"/>
                          <a:cs typeface="+mn-cs"/>
                        </a:rPr>
                        <a:t> locale cu </a:t>
                      </a:r>
                      <a:r>
                        <a:rPr lang="en-US" sz="1300" b="0" kern="1200" dirty="0" err="1">
                          <a:solidFill>
                            <a:schemeClr val="dk1"/>
                          </a:solidFill>
                          <a:latin typeface="+mn-lt"/>
                          <a:ea typeface="+mn-ea"/>
                          <a:cs typeface="+mn-cs"/>
                        </a:rPr>
                        <a:t>responsabilități</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în</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gestiunea</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sistemului</a:t>
                      </a:r>
                      <a:r>
                        <a:rPr lang="en-US" sz="1300" b="0" kern="1200" dirty="0">
                          <a:solidFill>
                            <a:schemeClr val="dk1"/>
                          </a:solidFill>
                          <a:latin typeface="+mn-lt"/>
                          <a:ea typeface="+mn-ea"/>
                          <a:cs typeface="+mn-cs"/>
                        </a:rPr>
                        <a:t> de </a:t>
                      </a:r>
                      <a:r>
                        <a:rPr lang="en-US" sz="1300" b="0" kern="1200" dirty="0" err="1">
                          <a:solidFill>
                            <a:schemeClr val="dk1"/>
                          </a:solidFill>
                          <a:latin typeface="+mn-lt"/>
                          <a:ea typeface="+mn-ea"/>
                          <a:cs typeface="+mn-cs"/>
                        </a:rPr>
                        <a:t>învățământ</a:t>
                      </a:r>
                      <a:r>
                        <a:rPr lang="en-US" sz="1300" b="0" kern="1200" dirty="0">
                          <a:solidFill>
                            <a:schemeClr val="dk1"/>
                          </a:solidFill>
                          <a:latin typeface="+mn-lt"/>
                          <a:ea typeface="+mn-ea"/>
                          <a:cs typeface="+mn-cs"/>
                        </a:rPr>
                        <a:t>;</a:t>
                      </a:r>
                    </a:p>
                    <a:p>
                      <a:pPr marL="285750" indent="-285750" algn="just">
                        <a:buFont typeface="Arial" panose="020B0604020202020204" pitchFamily="34" charset="0"/>
                        <a:buChar char="•"/>
                      </a:pPr>
                      <a:r>
                        <a:rPr lang="en-US" sz="1300" b="0" kern="1200" dirty="0" err="1">
                          <a:solidFill>
                            <a:schemeClr val="dk1"/>
                          </a:solidFill>
                          <a:latin typeface="+mn-lt"/>
                          <a:ea typeface="+mn-ea"/>
                          <a:cs typeface="+mn-cs"/>
                        </a:rPr>
                        <a:t>Elevi</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și</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studenți</a:t>
                      </a:r>
                      <a:r>
                        <a:rPr lang="en-US" sz="1300" b="0" kern="1200" dirty="0">
                          <a:solidFill>
                            <a:schemeClr val="dk1"/>
                          </a:solidFill>
                          <a:latin typeface="+mn-lt"/>
                          <a:ea typeface="+mn-ea"/>
                          <a:cs typeface="+mn-cs"/>
                        </a:rPr>
                        <a:t> (ISCED 1-8), </a:t>
                      </a:r>
                      <a:r>
                        <a:rPr lang="en-US" sz="1300" b="0" kern="1200" dirty="0" err="1">
                          <a:solidFill>
                            <a:schemeClr val="dk1"/>
                          </a:solidFill>
                          <a:latin typeface="+mn-lt"/>
                          <a:ea typeface="+mn-ea"/>
                          <a:cs typeface="+mn-cs"/>
                        </a:rPr>
                        <a:t>postdoctoranzi</a:t>
                      </a:r>
                      <a:r>
                        <a:rPr lang="en-US" sz="1300" b="0" kern="1200" dirty="0">
                          <a:solidFill>
                            <a:schemeClr val="dk1"/>
                          </a:solidFill>
                          <a:latin typeface="+mn-lt"/>
                          <a:ea typeface="+mn-ea"/>
                          <a:cs typeface="+mn-cs"/>
                        </a:rPr>
                        <a:t>;</a:t>
                      </a:r>
                    </a:p>
                    <a:p>
                      <a:pPr marL="285750" indent="-285750" algn="just">
                        <a:buFont typeface="Arial" panose="020B0604020202020204" pitchFamily="34" charset="0"/>
                        <a:buChar char="•"/>
                      </a:pPr>
                      <a:r>
                        <a:rPr lang="en-US" sz="1300" b="0" kern="1200" dirty="0">
                          <a:solidFill>
                            <a:schemeClr val="dk1"/>
                          </a:solidFill>
                          <a:latin typeface="+mn-lt"/>
                          <a:ea typeface="+mn-ea"/>
                          <a:cs typeface="+mn-cs"/>
                        </a:rPr>
                        <a:t>Personal didactic: Personal cu </a:t>
                      </a:r>
                      <a:r>
                        <a:rPr lang="en-US" sz="1300" b="0" kern="1200" dirty="0" err="1">
                          <a:solidFill>
                            <a:schemeClr val="dk1"/>
                          </a:solidFill>
                          <a:latin typeface="+mn-lt"/>
                          <a:ea typeface="+mn-ea"/>
                          <a:cs typeface="+mn-cs"/>
                        </a:rPr>
                        <a:t>atribuții</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în</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domeniul</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educației</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altul</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decât</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cel</a:t>
                      </a:r>
                      <a:r>
                        <a:rPr lang="en-US" sz="1300" b="0" kern="1200" dirty="0">
                          <a:solidFill>
                            <a:schemeClr val="dk1"/>
                          </a:solidFill>
                          <a:latin typeface="+mn-lt"/>
                          <a:ea typeface="+mn-ea"/>
                          <a:cs typeface="+mn-cs"/>
                        </a:rPr>
                        <a:t> didactic; </a:t>
                      </a:r>
                      <a:endParaRPr lang="ro-RO" sz="1300" b="0" kern="1200" dirty="0">
                        <a:solidFill>
                          <a:schemeClr val="dk1"/>
                        </a:solidFill>
                        <a:latin typeface="+mn-lt"/>
                        <a:ea typeface="+mn-ea"/>
                        <a:cs typeface="+mn-cs"/>
                      </a:endParaRPr>
                    </a:p>
                    <a:p>
                      <a:pPr marL="285750" indent="-285750" algn="just">
                        <a:buFont typeface="Arial" panose="020B0604020202020204" pitchFamily="34" charset="0"/>
                        <a:buChar char="•"/>
                      </a:pPr>
                      <a:r>
                        <a:rPr lang="en-US" sz="1300" b="0" kern="1200" dirty="0" err="1">
                          <a:solidFill>
                            <a:schemeClr val="dk1"/>
                          </a:solidFill>
                          <a:latin typeface="+mn-lt"/>
                          <a:ea typeface="+mn-ea"/>
                          <a:cs typeface="+mn-cs"/>
                        </a:rPr>
                        <a:t>Părinți</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reprezentanți</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legali</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tutori</a:t>
                      </a:r>
                      <a:r>
                        <a:rPr lang="en-US" sz="1300" b="0" i="0" u="none" strike="noStrike" kern="1200" baseline="0" dirty="0">
                          <a:solidFill>
                            <a:schemeClr val="dk1"/>
                          </a:solidFill>
                          <a:latin typeface="+mn-lt"/>
                          <a:ea typeface="+mn-ea"/>
                          <a:cs typeface="+mn-cs"/>
                        </a:rPr>
                        <a:t>.</a:t>
                      </a:r>
                      <a:endParaRPr lang="ro-RO" sz="1300" b="0" noProof="0" dirty="0"/>
                    </a:p>
                    <a:p>
                      <a:pPr algn="just"/>
                      <a:endParaRPr lang="ro-RO" sz="1300" b="0" noProof="0" dirty="0"/>
                    </a:p>
                  </a:txBody>
                  <a:tcPr anchor="ctr"/>
                </a:tc>
                <a:tc>
                  <a:txBody>
                    <a:bodyPr/>
                    <a:lstStyle/>
                    <a:p>
                      <a:pPr marL="285750" indent="-285750">
                        <a:buFont typeface="Arial" panose="020B0604020202020204" pitchFamily="34" charset="0"/>
                        <a:buChar char="•"/>
                      </a:pPr>
                      <a:r>
                        <a:rPr lang="ro-RO" sz="1500" b="0" noProof="0" dirty="0"/>
                        <a:t>33 mil euro alocare FSE+</a:t>
                      </a:r>
                    </a:p>
                    <a:p>
                      <a:pPr marL="285750" indent="-285750">
                        <a:buFont typeface="Arial" panose="020B0604020202020204" pitchFamily="34" charset="0"/>
                        <a:buChar char="•"/>
                      </a:pPr>
                      <a:r>
                        <a:rPr lang="ro-RO" sz="1500" b="0" noProof="0" dirty="0"/>
                        <a:t>5,82 mil euro alocare buget de stat</a:t>
                      </a:r>
                    </a:p>
                  </a:txBody>
                  <a:tcPr anchor="ctr"/>
                </a:tc>
                <a:extLst>
                  <a:ext uri="{0D108BD9-81ED-4DB2-BD59-A6C34878D82A}">
                    <a16:rowId xmlns:a16="http://schemas.microsoft.com/office/drawing/2014/main" val="10001"/>
                  </a:ext>
                </a:extLst>
              </a:tr>
              <a:tr h="1188696">
                <a:tc>
                  <a:txBody>
                    <a:bodyPr/>
                    <a:lstStyle/>
                    <a:p>
                      <a:r>
                        <a:rPr lang="ro-RO" sz="1500" b="0" noProof="0"/>
                        <a:t>7.e.2. Facilitare acces informat la educație </a:t>
                      </a:r>
                    </a:p>
                  </a:txBody>
                  <a:tcPr anchor="ctr"/>
                </a:tc>
                <a:tc>
                  <a:txBody>
                    <a:bodyPr/>
                    <a:lstStyle/>
                    <a:p>
                      <a:pPr marL="285750" indent="-285750" algn="just">
                        <a:buFont typeface="Arial" panose="020B0604020202020204" pitchFamily="34" charset="0"/>
                        <a:buChar char="•"/>
                      </a:pPr>
                      <a:r>
                        <a:rPr lang="ro-RO" sz="1500" b="0" noProof="0" dirty="0"/>
                        <a:t>Sprijin </a:t>
                      </a:r>
                      <a:r>
                        <a:rPr lang="ro-RO" sz="1500" b="0" noProof="0" dirty="0" err="1"/>
                        <a:t>CJRAE</a:t>
                      </a:r>
                      <a:r>
                        <a:rPr lang="ro-RO" sz="1500" b="0" noProof="0" dirty="0"/>
                        <a:t>/</a:t>
                      </a:r>
                      <a:r>
                        <a:rPr lang="ro-RO" sz="1500" b="0" noProof="0" dirty="0" err="1"/>
                        <a:t>CMBRAE</a:t>
                      </a:r>
                      <a:r>
                        <a:rPr lang="ro-RO" sz="1500" b="0" noProof="0" dirty="0"/>
                        <a:t>, centre consiliere;</a:t>
                      </a:r>
                    </a:p>
                    <a:p>
                      <a:pPr marL="285750" indent="-285750" algn="just">
                        <a:buFont typeface="Arial" panose="020B0604020202020204" pitchFamily="34" charset="0"/>
                        <a:buChar char="•"/>
                      </a:pPr>
                      <a:r>
                        <a:rPr lang="ro-RO" sz="1500" b="0" noProof="0" dirty="0"/>
                        <a:t>Consiliere/</a:t>
                      </a:r>
                      <a:r>
                        <a:rPr lang="ro-RO" sz="1500" b="0" noProof="0" dirty="0" err="1"/>
                        <a:t>coaching</a:t>
                      </a:r>
                      <a:r>
                        <a:rPr lang="ro-RO" sz="1500" b="0" noProof="0" dirty="0"/>
                        <a:t>  parcurs educațional/ vocațional pentru elevi si familie;</a:t>
                      </a:r>
                    </a:p>
                    <a:p>
                      <a:pPr marL="285750" indent="-285750" algn="just">
                        <a:buFont typeface="Arial" panose="020B0604020202020204" pitchFamily="34" charset="0"/>
                        <a:buChar char="•"/>
                      </a:pPr>
                      <a:r>
                        <a:rPr lang="ro-RO" sz="1500" b="0" noProof="0" dirty="0"/>
                        <a:t>Parteneriate cu angajatori/ONG pentru promovare;</a:t>
                      </a:r>
                    </a:p>
                    <a:p>
                      <a:pPr marL="285750" indent="-285750" algn="just">
                        <a:buFont typeface="Arial" panose="020B0604020202020204" pitchFamily="34" charset="0"/>
                        <a:buChar char="•"/>
                      </a:pPr>
                      <a:r>
                        <a:rPr lang="ro-RO" sz="1500" b="0" noProof="0" dirty="0"/>
                        <a:t>Schimburi de experiență/ mentorat 1-1.</a:t>
                      </a:r>
                    </a:p>
                  </a:txBody>
                  <a:tcPr anchor="ctr"/>
                </a:tc>
                <a:tc vMerge="1">
                  <a:txBody>
                    <a:bodyPr/>
                    <a:lstStyle/>
                    <a:p>
                      <a:endParaRPr lang="en-US" dirty="0"/>
                    </a:p>
                  </a:txBody>
                  <a:tcPr/>
                </a:tc>
                <a:tc rowSpan="2">
                  <a:txBody>
                    <a:bodyPr/>
                    <a:lstStyle/>
                    <a:p>
                      <a:pPr marL="285750" indent="-285750">
                        <a:buFont typeface="Arial" panose="020B0604020202020204" pitchFamily="34" charset="0"/>
                        <a:buChar char="•"/>
                      </a:pPr>
                      <a:r>
                        <a:rPr lang="ro-RO" sz="1500" b="0" kern="1200" dirty="0">
                          <a:solidFill>
                            <a:schemeClr val="dk1"/>
                          </a:solidFill>
                          <a:latin typeface="+mn-lt"/>
                          <a:ea typeface="+mn-ea"/>
                          <a:cs typeface="+mn-cs"/>
                        </a:rPr>
                        <a:t>22,5 mil euro alocare FSE+</a:t>
                      </a:r>
                    </a:p>
                    <a:p>
                      <a:pPr marL="285750" indent="-285750">
                        <a:buFont typeface="Arial" panose="020B0604020202020204" pitchFamily="34" charset="0"/>
                        <a:buChar char="•"/>
                      </a:pPr>
                      <a:r>
                        <a:rPr lang="ro-RO" sz="1500" b="0" kern="1200" dirty="0">
                          <a:solidFill>
                            <a:schemeClr val="dk1"/>
                          </a:solidFill>
                          <a:latin typeface="+mn-lt"/>
                          <a:ea typeface="+mn-ea"/>
                          <a:cs typeface="+mn-cs"/>
                        </a:rPr>
                        <a:t>5,46 mil euro alocare buget de stat</a:t>
                      </a:r>
                      <a:endParaRPr lang="en-US" sz="1500" b="0" kern="1200" dirty="0">
                        <a:solidFill>
                          <a:schemeClr val="dk1"/>
                        </a:solidFill>
                        <a:latin typeface="+mn-lt"/>
                        <a:ea typeface="+mn-ea"/>
                        <a:cs typeface="+mn-cs"/>
                      </a:endParaRPr>
                    </a:p>
                  </a:txBody>
                  <a:tcPr anchor="ctr"/>
                </a:tc>
                <a:extLst>
                  <a:ext uri="{0D108BD9-81ED-4DB2-BD59-A6C34878D82A}">
                    <a16:rowId xmlns:a16="http://schemas.microsoft.com/office/drawing/2014/main" val="10002"/>
                  </a:ext>
                </a:extLst>
              </a:tr>
              <a:tr h="0">
                <a:tc rowSpan="2">
                  <a:txBody>
                    <a:bodyPr/>
                    <a:lstStyle/>
                    <a:p>
                      <a:r>
                        <a:rPr lang="ro-RO" sz="1500" b="0" noProof="0"/>
                        <a:t>7.e.3. Flexibilizarea și diversificarea oportunităților de formare și dezvoltare a competențelor cheie ale elevilor </a:t>
                      </a:r>
                    </a:p>
                  </a:txBody>
                  <a:tcPr anchor="ctr"/>
                </a:tc>
                <a:tc rowSpan="2">
                  <a:txBody>
                    <a:bodyPr/>
                    <a:lstStyle/>
                    <a:p>
                      <a:pPr marL="285750" indent="-285750" algn="just">
                        <a:buFont typeface="Arial" panose="020B0604020202020204" pitchFamily="34" charset="0"/>
                        <a:buChar char="•"/>
                      </a:pPr>
                      <a:r>
                        <a:rPr lang="ro-RO" sz="1500" b="0" noProof="0" dirty="0"/>
                        <a:t>Curriculum la decizia școlii;</a:t>
                      </a:r>
                    </a:p>
                    <a:p>
                      <a:pPr marL="285750" indent="-285750" algn="just">
                        <a:buFont typeface="Arial" panose="020B0604020202020204" pitchFamily="34" charset="0"/>
                        <a:buChar char="•"/>
                      </a:pPr>
                      <a:r>
                        <a:rPr lang="ro-RO" sz="1500" b="0" noProof="0" dirty="0"/>
                        <a:t>Parteneriate cu agenți economici și actori relevanți;</a:t>
                      </a:r>
                    </a:p>
                    <a:p>
                      <a:pPr marL="285750" indent="-285750" algn="just">
                        <a:buFont typeface="Arial" panose="020B0604020202020204" pitchFamily="34" charset="0"/>
                        <a:buChar char="•"/>
                      </a:pPr>
                      <a:r>
                        <a:rPr lang="ro-RO" sz="1500" b="0" noProof="0" dirty="0"/>
                        <a:t>Furnizarea suportului necesar pentru dobândire competențe;</a:t>
                      </a:r>
                    </a:p>
                    <a:p>
                      <a:pPr marL="285750" indent="-285750" algn="just">
                        <a:buFont typeface="Arial" panose="020B0604020202020204" pitchFamily="34" charset="0"/>
                        <a:buChar char="•"/>
                      </a:pPr>
                      <a:r>
                        <a:rPr lang="ro-RO" sz="1500" b="0" noProof="0" dirty="0"/>
                        <a:t>Program național de</a:t>
                      </a:r>
                      <a:r>
                        <a:rPr lang="ro-RO" sz="1500" b="0" baseline="0" noProof="0" dirty="0"/>
                        <a:t> prevenire a analfabetismului funcțional;</a:t>
                      </a:r>
                    </a:p>
                    <a:p>
                      <a:pPr marL="285750" indent="-285750" algn="just">
                        <a:buFont typeface="Arial" panose="020B0604020202020204" pitchFamily="34" charset="0"/>
                        <a:buChar char="•"/>
                      </a:pPr>
                      <a:r>
                        <a:rPr lang="ro-RO" sz="1500" b="0" baseline="0" noProof="0" dirty="0"/>
                        <a:t>Formare profesională personal didactic/ comunități de învățare.</a:t>
                      </a:r>
                      <a:endParaRPr lang="ro-RO" sz="1500" b="0" noProof="0" dirty="0"/>
                    </a:p>
                  </a:txBody>
                  <a:tcPr anchor="ctr"/>
                </a:tc>
                <a:tc vMerge="1">
                  <a:txBody>
                    <a:bodyPr/>
                    <a:lstStyle/>
                    <a:p>
                      <a:endParaRPr lang="en-US" dirty="0"/>
                    </a:p>
                  </a:txBody>
                  <a:tcPr/>
                </a:tc>
                <a:tc vMerge="1">
                  <a:txBody>
                    <a:bodyPr/>
                    <a:lstStyle/>
                    <a:p>
                      <a:endParaRPr lang="en-US"/>
                    </a:p>
                  </a:txBody>
                  <a:tcPr/>
                </a:tc>
                <a:extLst>
                  <a:ext uri="{0D108BD9-81ED-4DB2-BD59-A6C34878D82A}">
                    <a16:rowId xmlns:a16="http://schemas.microsoft.com/office/drawing/2014/main" val="10003"/>
                  </a:ext>
                </a:extLst>
              </a:tr>
              <a:tr h="1465054">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285750" indent="-285750">
                        <a:buFont typeface="Arial" panose="020B0604020202020204" pitchFamily="34" charset="0"/>
                        <a:buChar char="•"/>
                      </a:pPr>
                      <a:r>
                        <a:rPr lang="ro-RO" sz="1500" b="0" noProof="0" dirty="0"/>
                        <a:t>115 mil euro alocare FSE+</a:t>
                      </a:r>
                    </a:p>
                    <a:p>
                      <a:pPr marL="285750" indent="-285750">
                        <a:buFont typeface="Arial" panose="020B0604020202020204" pitchFamily="34" charset="0"/>
                        <a:buChar char="•"/>
                      </a:pPr>
                      <a:r>
                        <a:rPr lang="ro-RO" sz="1500" b="0" noProof="0" dirty="0"/>
                        <a:t>27,9 mil euro alocare buget de stat</a:t>
                      </a:r>
                    </a:p>
                  </a:txBody>
                  <a:tcPr anchor="ctr"/>
                </a:tc>
                <a:extLst>
                  <a:ext uri="{0D108BD9-81ED-4DB2-BD59-A6C34878D82A}">
                    <a16:rowId xmlns:a16="http://schemas.microsoft.com/office/drawing/2014/main" val="4099065245"/>
                  </a:ext>
                </a:extLst>
              </a:tr>
            </a:tbl>
          </a:graphicData>
        </a:graphic>
      </p:graphicFrame>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817416" y="354228"/>
            <a:ext cx="4142205" cy="590550"/>
          </a:xfrm>
          <a:prstGeom prst="rect">
            <a:avLst/>
          </a:prstGeom>
          <a:noFill/>
          <a:ln>
            <a:noFill/>
          </a:ln>
        </p:spPr>
      </p:pic>
      <p:pic>
        <p:nvPicPr>
          <p:cNvPr id="9" name="Imagine 8">
            <a:extLst>
              <a:ext uri="{FF2B5EF4-FFF2-40B4-BE49-F238E27FC236}">
                <a16:creationId xmlns:a16="http://schemas.microsoft.com/office/drawing/2014/main" id="{06178095-845D-286C-46C3-5E96C7551220}"/>
              </a:ext>
            </a:extLst>
          </p:cNvPr>
          <p:cNvPicPr>
            <a:picLocks noChangeAspect="1"/>
          </p:cNvPicPr>
          <p:nvPr/>
        </p:nvPicPr>
        <p:blipFill>
          <a:blip r:embed="rId4"/>
          <a:stretch>
            <a:fillRect/>
          </a:stretch>
        </p:blipFill>
        <p:spPr>
          <a:xfrm>
            <a:off x="10475650" y="66144"/>
            <a:ext cx="898934" cy="957401"/>
          </a:xfrm>
          <a:prstGeom prst="rect">
            <a:avLst/>
          </a:prstGeom>
        </p:spPr>
      </p:pic>
      <p:pic>
        <p:nvPicPr>
          <p:cNvPr id="5" name="Imagine 4">
            <a:extLst>
              <a:ext uri="{FF2B5EF4-FFF2-40B4-BE49-F238E27FC236}">
                <a16:creationId xmlns:a16="http://schemas.microsoft.com/office/drawing/2014/main" id="{5054E899-9DCC-DEE6-C279-F628082F469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5918" y="-1"/>
            <a:ext cx="2928707" cy="1210767"/>
          </a:xfrm>
          <a:prstGeom prst="rect">
            <a:avLst/>
          </a:prstGeom>
        </p:spPr>
      </p:pic>
    </p:spTree>
    <p:extLst>
      <p:ext uri="{BB962C8B-B14F-4D97-AF65-F5344CB8AC3E}">
        <p14:creationId xmlns:p14="http://schemas.microsoft.com/office/powerpoint/2010/main" val="34562596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Rectangle: Top Corners One Rounded and One Snipped 12">
            <a:extLst>
              <a:ext uri="{FF2B5EF4-FFF2-40B4-BE49-F238E27FC236}">
                <a16:creationId xmlns:a16="http://schemas.microsoft.com/office/drawing/2014/main" id="{0ED8AAB3-C4B9-4150-9BE4-BAF0CF887882}"/>
              </a:ext>
            </a:extLst>
          </p:cNvPr>
          <p:cNvSpPr/>
          <p:nvPr/>
        </p:nvSpPr>
        <p:spPr bwMode="gray">
          <a:xfrm>
            <a:off x="440674" y="1254833"/>
            <a:ext cx="11314323" cy="503784"/>
          </a:xfrm>
          <a:prstGeom prst="snipRoundRect">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wrap="square" lIns="88900" tIns="88900" rIns="88900" bIns="88900" rtlCol="0" anchor="ctr"/>
          <a:lstStyle/>
          <a:p>
            <a:pPr algn="ctr">
              <a:lnSpc>
                <a:spcPct val="106000"/>
              </a:lnSpc>
              <a:buFont typeface="Wingdings 2" pitchFamily="18" charset="2"/>
              <a:buNone/>
            </a:pPr>
            <a:r>
              <a:rPr lang="ro-RO" sz="1600" b="1" dirty="0">
                <a:solidFill>
                  <a:schemeClr val="bg1"/>
                </a:solidFill>
              </a:rPr>
              <a:t>Prioritatea  7  Creșterea calității ofertei de educație și formare profesională pentru asigurarea echității sistemului și o mai bună adaptare la dinamica pieței muncii și la provocările inovării și progresului tehnologic</a:t>
            </a:r>
            <a:endParaRPr lang="en-US" sz="1600" b="1" dirty="0">
              <a:solidFill>
                <a:schemeClr val="bg1"/>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2147688707"/>
              </p:ext>
            </p:extLst>
          </p:nvPr>
        </p:nvGraphicFramePr>
        <p:xfrm>
          <a:off x="440674" y="1867527"/>
          <a:ext cx="11314322" cy="4008120"/>
        </p:xfrm>
        <a:graphic>
          <a:graphicData uri="http://schemas.openxmlformats.org/drawingml/2006/table">
            <a:tbl>
              <a:tblPr firstRow="1" bandRow="1">
                <a:tableStyleId>{93296810-A885-4BE3-A3E7-6D5BEEA58F35}</a:tableStyleId>
              </a:tblPr>
              <a:tblGrid>
                <a:gridCol w="2294887">
                  <a:extLst>
                    <a:ext uri="{9D8B030D-6E8A-4147-A177-3AD203B41FA5}">
                      <a16:colId xmlns:a16="http://schemas.microsoft.com/office/drawing/2014/main" val="20000"/>
                    </a:ext>
                  </a:extLst>
                </a:gridCol>
                <a:gridCol w="4660931">
                  <a:extLst>
                    <a:ext uri="{9D8B030D-6E8A-4147-A177-3AD203B41FA5}">
                      <a16:colId xmlns:a16="http://schemas.microsoft.com/office/drawing/2014/main" val="20001"/>
                    </a:ext>
                  </a:extLst>
                </a:gridCol>
                <a:gridCol w="2179252">
                  <a:extLst>
                    <a:ext uri="{9D8B030D-6E8A-4147-A177-3AD203B41FA5}">
                      <a16:colId xmlns:a16="http://schemas.microsoft.com/office/drawing/2014/main" val="20002"/>
                    </a:ext>
                  </a:extLst>
                </a:gridCol>
                <a:gridCol w="2179252">
                  <a:extLst>
                    <a:ext uri="{9D8B030D-6E8A-4147-A177-3AD203B41FA5}">
                      <a16:colId xmlns:a16="http://schemas.microsoft.com/office/drawing/2014/main" val="2373989441"/>
                    </a:ext>
                  </a:extLst>
                </a:gridCol>
              </a:tblGrid>
              <a:tr h="506348">
                <a:tc>
                  <a:txBody>
                    <a:bodyPr/>
                    <a:lstStyle/>
                    <a:p>
                      <a:pPr algn="ctr"/>
                      <a:r>
                        <a:rPr lang="ro-RO" sz="1500" b="1" noProof="0" dirty="0"/>
                        <a:t>Acțiune</a:t>
                      </a:r>
                    </a:p>
                  </a:txBody>
                  <a:tcPr anchor="ctr"/>
                </a:tc>
                <a:tc>
                  <a:txBody>
                    <a:bodyPr/>
                    <a:lstStyle/>
                    <a:p>
                      <a:pPr algn="ctr"/>
                      <a:r>
                        <a:rPr lang="ro-RO" sz="1500" b="1" noProof="0" dirty="0"/>
                        <a:t>Exemple de investiții vizate</a:t>
                      </a:r>
                    </a:p>
                  </a:txBody>
                  <a:tcPr anchor="ctr"/>
                </a:tc>
                <a:tc>
                  <a:txBody>
                    <a:bodyPr/>
                    <a:lstStyle/>
                    <a:p>
                      <a:pPr algn="ctr"/>
                      <a:r>
                        <a:rPr lang="ro-RO" sz="1500" b="1" noProof="0" dirty="0"/>
                        <a:t>Categorii de beneficiari /</a:t>
                      </a:r>
                    </a:p>
                    <a:p>
                      <a:pPr algn="ctr"/>
                      <a:r>
                        <a:rPr lang="ro-RO" sz="1500" b="1" noProof="0" dirty="0"/>
                        <a:t> grup țintă</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o-RO" sz="1500" b="1" noProof="0" dirty="0"/>
                        <a:t>Alocare financiară</a:t>
                      </a:r>
                    </a:p>
                    <a:p>
                      <a:pPr algn="ctr"/>
                      <a:endParaRPr lang="ro-RO" sz="1500" b="1" noProof="0" dirty="0"/>
                    </a:p>
                  </a:txBody>
                  <a:tcPr anchor="ctr"/>
                </a:tc>
                <a:extLst>
                  <a:ext uri="{0D108BD9-81ED-4DB2-BD59-A6C34878D82A}">
                    <a16:rowId xmlns:a16="http://schemas.microsoft.com/office/drawing/2014/main" val="10000"/>
                  </a:ext>
                </a:extLst>
              </a:tr>
              <a:tr h="779615">
                <a:tc>
                  <a:txBody>
                    <a:bodyPr/>
                    <a:lstStyle/>
                    <a:p>
                      <a:r>
                        <a:rPr lang="ro-RO" sz="1500" b="0" noProof="0" dirty="0"/>
                        <a:t>7.e.4.</a:t>
                      </a:r>
                      <a:r>
                        <a:rPr lang="ro-RO" sz="1500" b="0" baseline="0" noProof="0" dirty="0"/>
                        <a:t> </a:t>
                      </a:r>
                      <a:r>
                        <a:rPr lang="ro-RO" sz="1500" b="0" noProof="0" dirty="0"/>
                        <a:t>Adaptare programe universitare la cerințele pieței </a:t>
                      </a:r>
                    </a:p>
                  </a:txBody>
                  <a:tcPr anchor="ctr"/>
                </a:tc>
                <a:tc>
                  <a:txBody>
                    <a:bodyPr/>
                    <a:lstStyle/>
                    <a:p>
                      <a:pPr marL="285750" indent="-285750">
                        <a:buFont typeface="Arial" panose="020B0604020202020204" pitchFamily="34" charset="0"/>
                        <a:buChar char="•"/>
                      </a:pPr>
                      <a:r>
                        <a:rPr lang="ro-RO" sz="1500" b="0" noProof="0" dirty="0"/>
                        <a:t>Colaborare cu agenți economici; </a:t>
                      </a:r>
                    </a:p>
                    <a:p>
                      <a:pPr marL="285750" indent="-285750">
                        <a:buFont typeface="Arial" panose="020B0604020202020204" pitchFamily="34" charset="0"/>
                        <a:buChar char="•"/>
                      </a:pPr>
                      <a:r>
                        <a:rPr lang="ro-RO" sz="1500" b="0" noProof="0" dirty="0"/>
                        <a:t>Stagii, </a:t>
                      </a:r>
                      <a:r>
                        <a:rPr lang="ro-RO" sz="1500" b="0" noProof="0" dirty="0" err="1"/>
                        <a:t>internship</a:t>
                      </a:r>
                      <a:r>
                        <a:rPr lang="ro-RO" sz="1500" b="0" noProof="0" dirty="0"/>
                        <a:t>-uri, învățare la locul de muncă;</a:t>
                      </a:r>
                    </a:p>
                    <a:p>
                      <a:pPr marL="285750" indent="-285750">
                        <a:buFont typeface="Arial" panose="020B0604020202020204" pitchFamily="34" charset="0"/>
                        <a:buChar char="•"/>
                      </a:pPr>
                      <a:r>
                        <a:rPr lang="ro-RO" sz="1500" b="0" noProof="0" dirty="0"/>
                        <a:t>Dezvoltare competențe antreprenoriale.</a:t>
                      </a:r>
                    </a:p>
                  </a:txBody>
                  <a:tcPr anchor="ctr"/>
                </a:tc>
                <a:tc rowSpan="2">
                  <a:txBody>
                    <a:bodyPr/>
                    <a:lstStyle/>
                    <a:p>
                      <a:pPr marL="285750" indent="-285750" algn="just">
                        <a:buFont typeface="Arial" panose="020B0604020202020204" pitchFamily="34" charset="0"/>
                        <a:buChar char="•"/>
                      </a:pPr>
                      <a:r>
                        <a:rPr lang="en-US" sz="1300" b="0" kern="1200" dirty="0" err="1">
                          <a:solidFill>
                            <a:schemeClr val="dk1"/>
                          </a:solidFill>
                          <a:latin typeface="+mn-lt"/>
                          <a:ea typeface="+mn-ea"/>
                          <a:cs typeface="+mn-cs"/>
                        </a:rPr>
                        <a:t>Unități</a:t>
                      </a:r>
                      <a:r>
                        <a:rPr lang="en-US" sz="1300" b="0" kern="1200" dirty="0">
                          <a:solidFill>
                            <a:schemeClr val="dk1"/>
                          </a:solidFill>
                          <a:latin typeface="+mn-lt"/>
                          <a:ea typeface="+mn-ea"/>
                          <a:cs typeface="+mn-cs"/>
                        </a:rPr>
                        <a:t> de </a:t>
                      </a:r>
                      <a:r>
                        <a:rPr lang="en-US" sz="1300" b="0" kern="1200" dirty="0" err="1">
                          <a:solidFill>
                            <a:schemeClr val="dk1"/>
                          </a:solidFill>
                          <a:latin typeface="+mn-lt"/>
                          <a:ea typeface="+mn-ea"/>
                          <a:cs typeface="+mn-cs"/>
                        </a:rPr>
                        <a:t>învățământ</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și</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unități</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conexe</a:t>
                      </a:r>
                      <a:r>
                        <a:rPr lang="en-US" sz="1300" b="0" kern="1200" dirty="0">
                          <a:solidFill>
                            <a:schemeClr val="dk1"/>
                          </a:solidFill>
                          <a:latin typeface="+mn-lt"/>
                          <a:ea typeface="+mn-ea"/>
                          <a:cs typeface="+mn-cs"/>
                        </a:rPr>
                        <a:t>;</a:t>
                      </a:r>
                    </a:p>
                    <a:p>
                      <a:pPr marL="285750" indent="-285750" algn="just">
                        <a:buFont typeface="Arial" panose="020B0604020202020204" pitchFamily="34" charset="0"/>
                        <a:buChar char="•"/>
                      </a:pPr>
                      <a:r>
                        <a:rPr lang="en-US" sz="1300" b="0" kern="1200" dirty="0" err="1">
                          <a:solidFill>
                            <a:schemeClr val="dk1"/>
                          </a:solidFill>
                          <a:latin typeface="+mn-lt"/>
                          <a:ea typeface="+mn-ea"/>
                          <a:cs typeface="+mn-cs"/>
                        </a:rPr>
                        <a:t>Instituții</a:t>
                      </a:r>
                      <a:r>
                        <a:rPr lang="en-US" sz="1300" b="0" kern="1200" dirty="0">
                          <a:solidFill>
                            <a:schemeClr val="dk1"/>
                          </a:solidFill>
                          <a:latin typeface="+mn-lt"/>
                          <a:ea typeface="+mn-ea"/>
                          <a:cs typeface="+mn-cs"/>
                        </a:rPr>
                        <a:t> de </a:t>
                      </a:r>
                      <a:r>
                        <a:rPr lang="en-US" sz="1300" b="0" kern="1200" dirty="0" err="1">
                          <a:solidFill>
                            <a:schemeClr val="dk1"/>
                          </a:solidFill>
                          <a:latin typeface="+mn-lt"/>
                          <a:ea typeface="+mn-ea"/>
                          <a:cs typeface="+mn-cs"/>
                        </a:rPr>
                        <a:t>învățământ</a:t>
                      </a:r>
                      <a:r>
                        <a:rPr lang="en-US" sz="1300" b="0" kern="1200" dirty="0">
                          <a:solidFill>
                            <a:schemeClr val="dk1"/>
                          </a:solidFill>
                          <a:latin typeface="+mn-lt"/>
                          <a:ea typeface="+mn-ea"/>
                          <a:cs typeface="+mn-cs"/>
                        </a:rPr>
                        <a:t> superior:</a:t>
                      </a:r>
                    </a:p>
                    <a:p>
                      <a:pPr marL="285750" indent="-285750" algn="just">
                        <a:buFont typeface="Arial" panose="020B0604020202020204" pitchFamily="34" charset="0"/>
                        <a:buChar char="•"/>
                      </a:pPr>
                      <a:r>
                        <a:rPr lang="en-US" sz="1300" b="0" kern="1200" dirty="0" err="1">
                          <a:solidFill>
                            <a:schemeClr val="dk1"/>
                          </a:solidFill>
                          <a:latin typeface="+mn-lt"/>
                          <a:ea typeface="+mn-ea"/>
                          <a:cs typeface="+mn-cs"/>
                        </a:rPr>
                        <a:t>Instituții</a:t>
                      </a:r>
                      <a:r>
                        <a:rPr lang="en-US" sz="1300" b="0" kern="1200" dirty="0">
                          <a:solidFill>
                            <a:schemeClr val="dk1"/>
                          </a:solidFill>
                          <a:latin typeface="+mn-lt"/>
                          <a:ea typeface="+mn-ea"/>
                          <a:cs typeface="+mn-cs"/>
                        </a:rPr>
                        <a:t> centrale, </a:t>
                      </a:r>
                      <a:r>
                        <a:rPr lang="en-US" sz="1300" b="0" kern="1200" dirty="0" err="1">
                          <a:solidFill>
                            <a:schemeClr val="dk1"/>
                          </a:solidFill>
                          <a:latin typeface="+mn-lt"/>
                          <a:ea typeface="+mn-ea"/>
                          <a:cs typeface="+mn-cs"/>
                        </a:rPr>
                        <a:t>regionale</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și</a:t>
                      </a:r>
                      <a:r>
                        <a:rPr lang="en-US" sz="1300" b="0" kern="1200" dirty="0">
                          <a:solidFill>
                            <a:schemeClr val="dk1"/>
                          </a:solidFill>
                          <a:latin typeface="+mn-lt"/>
                          <a:ea typeface="+mn-ea"/>
                          <a:cs typeface="+mn-cs"/>
                        </a:rPr>
                        <a:t> locale cu </a:t>
                      </a:r>
                      <a:r>
                        <a:rPr lang="en-US" sz="1300" b="0" kern="1200" dirty="0" err="1">
                          <a:solidFill>
                            <a:schemeClr val="dk1"/>
                          </a:solidFill>
                          <a:latin typeface="+mn-lt"/>
                          <a:ea typeface="+mn-ea"/>
                          <a:cs typeface="+mn-cs"/>
                        </a:rPr>
                        <a:t>responsabilități</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în</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gestiunea</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sistemului</a:t>
                      </a:r>
                      <a:r>
                        <a:rPr lang="en-US" sz="1300" b="0" kern="1200" dirty="0">
                          <a:solidFill>
                            <a:schemeClr val="dk1"/>
                          </a:solidFill>
                          <a:latin typeface="+mn-lt"/>
                          <a:ea typeface="+mn-ea"/>
                          <a:cs typeface="+mn-cs"/>
                        </a:rPr>
                        <a:t> de </a:t>
                      </a:r>
                      <a:r>
                        <a:rPr lang="en-US" sz="1300" b="0" kern="1200" dirty="0" err="1">
                          <a:solidFill>
                            <a:schemeClr val="dk1"/>
                          </a:solidFill>
                          <a:latin typeface="+mn-lt"/>
                          <a:ea typeface="+mn-ea"/>
                          <a:cs typeface="+mn-cs"/>
                        </a:rPr>
                        <a:t>învățământ</a:t>
                      </a:r>
                      <a:r>
                        <a:rPr lang="en-US" sz="1300" b="0" kern="1200" dirty="0">
                          <a:solidFill>
                            <a:schemeClr val="dk1"/>
                          </a:solidFill>
                          <a:latin typeface="+mn-lt"/>
                          <a:ea typeface="+mn-ea"/>
                          <a:cs typeface="+mn-cs"/>
                        </a:rPr>
                        <a:t>;</a:t>
                      </a:r>
                    </a:p>
                    <a:p>
                      <a:pPr marL="285750" indent="-285750" algn="just">
                        <a:buFont typeface="Arial" panose="020B0604020202020204" pitchFamily="34" charset="0"/>
                        <a:buChar char="•"/>
                      </a:pPr>
                      <a:r>
                        <a:rPr lang="en-US" sz="1300" b="0" kern="1200" dirty="0" err="1">
                          <a:solidFill>
                            <a:schemeClr val="dk1"/>
                          </a:solidFill>
                          <a:latin typeface="+mn-lt"/>
                          <a:ea typeface="+mn-ea"/>
                          <a:cs typeface="+mn-cs"/>
                        </a:rPr>
                        <a:t>Elevi</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și</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studenți</a:t>
                      </a:r>
                      <a:r>
                        <a:rPr lang="en-US" sz="1300" b="0" kern="1200" dirty="0">
                          <a:solidFill>
                            <a:schemeClr val="dk1"/>
                          </a:solidFill>
                          <a:latin typeface="+mn-lt"/>
                          <a:ea typeface="+mn-ea"/>
                          <a:cs typeface="+mn-cs"/>
                        </a:rPr>
                        <a:t> (ISCED 1-8), </a:t>
                      </a:r>
                      <a:r>
                        <a:rPr lang="en-US" sz="1300" b="0" kern="1200" dirty="0" err="1">
                          <a:solidFill>
                            <a:schemeClr val="dk1"/>
                          </a:solidFill>
                          <a:latin typeface="+mn-lt"/>
                          <a:ea typeface="+mn-ea"/>
                          <a:cs typeface="+mn-cs"/>
                        </a:rPr>
                        <a:t>postdoctoranzi</a:t>
                      </a:r>
                      <a:r>
                        <a:rPr lang="en-US" sz="1300" b="0" kern="1200" dirty="0">
                          <a:solidFill>
                            <a:schemeClr val="dk1"/>
                          </a:solidFill>
                          <a:latin typeface="+mn-lt"/>
                          <a:ea typeface="+mn-ea"/>
                          <a:cs typeface="+mn-cs"/>
                        </a:rPr>
                        <a:t>;</a:t>
                      </a:r>
                    </a:p>
                    <a:p>
                      <a:pPr marL="285750" indent="-285750" algn="just">
                        <a:buFont typeface="Arial" panose="020B0604020202020204" pitchFamily="34" charset="0"/>
                        <a:buChar char="•"/>
                      </a:pPr>
                      <a:r>
                        <a:rPr lang="en-US" sz="1300" b="0" kern="1200" dirty="0">
                          <a:solidFill>
                            <a:schemeClr val="dk1"/>
                          </a:solidFill>
                          <a:latin typeface="+mn-lt"/>
                          <a:ea typeface="+mn-ea"/>
                          <a:cs typeface="+mn-cs"/>
                        </a:rPr>
                        <a:t>Personal didactic: Personal cu </a:t>
                      </a:r>
                      <a:r>
                        <a:rPr lang="en-US" sz="1300" b="0" kern="1200" dirty="0" err="1">
                          <a:solidFill>
                            <a:schemeClr val="dk1"/>
                          </a:solidFill>
                          <a:latin typeface="+mn-lt"/>
                          <a:ea typeface="+mn-ea"/>
                          <a:cs typeface="+mn-cs"/>
                        </a:rPr>
                        <a:t>atribuții</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în</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domeniul</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educației</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altul</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decât</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cel</a:t>
                      </a:r>
                      <a:r>
                        <a:rPr lang="en-US" sz="1300" b="0" kern="1200" dirty="0">
                          <a:solidFill>
                            <a:schemeClr val="dk1"/>
                          </a:solidFill>
                          <a:latin typeface="+mn-lt"/>
                          <a:ea typeface="+mn-ea"/>
                          <a:cs typeface="+mn-cs"/>
                        </a:rPr>
                        <a:t> didactic; </a:t>
                      </a:r>
                      <a:endParaRPr lang="ro-RO" sz="1300" b="0" kern="1200" dirty="0">
                        <a:solidFill>
                          <a:schemeClr val="dk1"/>
                        </a:solidFill>
                        <a:latin typeface="+mn-lt"/>
                        <a:ea typeface="+mn-ea"/>
                        <a:cs typeface="+mn-cs"/>
                      </a:endParaRPr>
                    </a:p>
                    <a:p>
                      <a:pPr marL="285750" indent="-285750" algn="just">
                        <a:buFont typeface="Arial" panose="020B0604020202020204" pitchFamily="34" charset="0"/>
                        <a:buChar char="•"/>
                      </a:pPr>
                      <a:r>
                        <a:rPr lang="en-US" sz="1300" b="0" kern="1200" dirty="0" err="1">
                          <a:solidFill>
                            <a:schemeClr val="dk1"/>
                          </a:solidFill>
                          <a:latin typeface="+mn-lt"/>
                          <a:ea typeface="+mn-ea"/>
                          <a:cs typeface="+mn-cs"/>
                        </a:rPr>
                        <a:t>Părinți</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reprezentanți</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legali</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tutori</a:t>
                      </a:r>
                      <a:r>
                        <a:rPr lang="en-US" sz="1300" b="0" kern="1200" dirty="0">
                          <a:solidFill>
                            <a:schemeClr val="dk1"/>
                          </a:solidFill>
                          <a:latin typeface="+mn-lt"/>
                          <a:ea typeface="+mn-ea"/>
                          <a:cs typeface="+mn-cs"/>
                        </a:rPr>
                        <a:t>.</a:t>
                      </a:r>
                      <a:endParaRPr lang="ro-RO" sz="1300" b="0" kern="1200" noProof="0" dirty="0">
                        <a:solidFill>
                          <a:schemeClr val="dk1"/>
                        </a:solidFill>
                        <a:latin typeface="+mn-lt"/>
                        <a:ea typeface="+mn-ea"/>
                        <a:cs typeface="+mn-cs"/>
                      </a:endParaRPr>
                    </a:p>
                  </a:txBody>
                  <a:tcPr anchor="ctr"/>
                </a:tc>
                <a:tc>
                  <a:txBody>
                    <a:bodyPr/>
                    <a:lstStyle/>
                    <a:p>
                      <a:pPr marL="285750" indent="-285750">
                        <a:buFont typeface="Arial" panose="020B0604020202020204" pitchFamily="34" charset="0"/>
                        <a:buChar char="•"/>
                      </a:pPr>
                      <a:r>
                        <a:rPr lang="ro-RO" sz="1500" b="0" kern="1200" noProof="0" dirty="0">
                          <a:solidFill>
                            <a:schemeClr val="dk1"/>
                          </a:solidFill>
                          <a:latin typeface="+mn-lt"/>
                          <a:ea typeface="+mn-ea"/>
                          <a:cs typeface="+mn-cs"/>
                        </a:rPr>
                        <a:t>55,5 mil euro alocare FSE+</a:t>
                      </a:r>
                    </a:p>
                    <a:p>
                      <a:pPr marL="285750" indent="-285750">
                        <a:buFont typeface="Arial" panose="020B0604020202020204" pitchFamily="34" charset="0"/>
                        <a:buChar char="•"/>
                      </a:pPr>
                      <a:r>
                        <a:rPr lang="ro-RO" sz="1500" b="0" kern="1200" noProof="0" dirty="0">
                          <a:solidFill>
                            <a:schemeClr val="dk1"/>
                          </a:solidFill>
                          <a:latin typeface="+mn-lt"/>
                          <a:ea typeface="+mn-ea"/>
                          <a:cs typeface="+mn-cs"/>
                        </a:rPr>
                        <a:t>13,47 mil euro alocare buget de stat</a:t>
                      </a:r>
                    </a:p>
                  </a:txBody>
                  <a:tcPr anchor="ctr"/>
                </a:tc>
                <a:extLst>
                  <a:ext uri="{0D108BD9-81ED-4DB2-BD59-A6C34878D82A}">
                    <a16:rowId xmlns:a16="http://schemas.microsoft.com/office/drawing/2014/main" val="10001"/>
                  </a:ext>
                </a:extLst>
              </a:tr>
              <a:tr h="2148841">
                <a:tc>
                  <a:txBody>
                    <a:bodyPr/>
                    <a:lstStyle/>
                    <a:p>
                      <a:r>
                        <a:rPr lang="ro-RO" sz="1500" b="0" noProof="0" dirty="0"/>
                        <a:t>7.e.5. Programe studii de înaltă calitate care să sprijine tranziția verde și tranziția digitală </a:t>
                      </a:r>
                    </a:p>
                  </a:txBody>
                  <a:tcPr anchor="ctr"/>
                </a:tc>
                <a:tc>
                  <a:txBody>
                    <a:bodyPr/>
                    <a:lstStyle/>
                    <a:p>
                      <a:pPr marL="285750" indent="-285750">
                        <a:buFont typeface="Arial" panose="020B0604020202020204" pitchFamily="34" charset="0"/>
                        <a:buChar char="•"/>
                      </a:pPr>
                      <a:r>
                        <a:rPr lang="ro-RO" sz="1500" b="0" noProof="0" dirty="0"/>
                        <a:t>Masterate aplicate/masterate didactice;</a:t>
                      </a:r>
                    </a:p>
                    <a:p>
                      <a:pPr marL="285750" indent="-285750">
                        <a:buFont typeface="Arial" panose="020B0604020202020204" pitchFamily="34" charset="0"/>
                        <a:buChar char="•"/>
                      </a:pPr>
                      <a:r>
                        <a:rPr lang="ro-RO" sz="1500" b="0" noProof="0" dirty="0"/>
                        <a:t>Doctorate profesionale, școli doctorale / postdoctorale domenii competitive (burse);</a:t>
                      </a:r>
                    </a:p>
                    <a:p>
                      <a:pPr marL="285750" indent="-285750">
                        <a:buFont typeface="Arial" panose="020B0604020202020204" pitchFamily="34" charset="0"/>
                        <a:buChar char="•"/>
                      </a:pPr>
                      <a:r>
                        <a:rPr lang="ro-RO" sz="1500" b="0" noProof="0" dirty="0"/>
                        <a:t>Atragerea tinerelor către </a:t>
                      </a:r>
                      <a:r>
                        <a:rPr lang="ro-RO" sz="1500" b="0" noProof="0" dirty="0" err="1"/>
                        <a:t>profile</a:t>
                      </a:r>
                      <a:r>
                        <a:rPr lang="ro-RO" sz="1500" b="0" noProof="0" dirty="0"/>
                        <a:t> universitare reale, în special în domenii de înaltă tehnologie;</a:t>
                      </a:r>
                    </a:p>
                    <a:p>
                      <a:pPr marL="285750" indent="-285750">
                        <a:buFont typeface="Arial" panose="020B0604020202020204" pitchFamily="34" charset="0"/>
                        <a:buChar char="•"/>
                      </a:pPr>
                      <a:r>
                        <a:rPr lang="ro-RO" sz="1500" b="0" noProof="0" dirty="0"/>
                        <a:t>Cursuri competențe culturale legate de comunitatea Roma;</a:t>
                      </a:r>
                    </a:p>
                    <a:p>
                      <a:pPr marL="285750" indent="-285750">
                        <a:buFont typeface="Arial" panose="020B0604020202020204" pitchFamily="34" charset="0"/>
                        <a:buChar char="•"/>
                      </a:pPr>
                      <a:r>
                        <a:rPr lang="ro-RO" sz="1500" b="0" noProof="0" dirty="0"/>
                        <a:t>Rețele de mentorat și sprijin antreprenorial pentru femei.</a:t>
                      </a:r>
                    </a:p>
                  </a:txBody>
                  <a:tcPr anchor="ctr"/>
                </a:tc>
                <a:tc vMerge="1">
                  <a:txBody>
                    <a:bodyPr/>
                    <a:lstStyle/>
                    <a:p>
                      <a:endParaRPr lang="en-US" dirty="0"/>
                    </a:p>
                  </a:txBody>
                  <a:tcPr/>
                </a:tc>
                <a:tc>
                  <a:txBody>
                    <a:bodyPr/>
                    <a:lstStyle/>
                    <a:p>
                      <a:pPr marL="285750" indent="-285750">
                        <a:buFont typeface="Arial" panose="020B0604020202020204" pitchFamily="34" charset="0"/>
                        <a:buChar char="•"/>
                      </a:pPr>
                      <a:r>
                        <a:rPr lang="ro-RO" sz="1500" b="0" kern="1200" dirty="0">
                          <a:solidFill>
                            <a:schemeClr val="dk1"/>
                          </a:solidFill>
                          <a:latin typeface="+mn-lt"/>
                          <a:ea typeface="+mn-ea"/>
                          <a:cs typeface="+mn-cs"/>
                        </a:rPr>
                        <a:t>33 mil euro alocare FSE+</a:t>
                      </a:r>
                    </a:p>
                    <a:p>
                      <a:pPr marL="285750" indent="-285750">
                        <a:buFont typeface="Arial" panose="020B0604020202020204" pitchFamily="34" charset="0"/>
                        <a:buChar char="•"/>
                      </a:pPr>
                      <a:r>
                        <a:rPr lang="ro-RO" sz="1500" b="0" kern="1200" dirty="0">
                          <a:solidFill>
                            <a:schemeClr val="dk1"/>
                          </a:solidFill>
                          <a:latin typeface="+mn-lt"/>
                          <a:ea typeface="+mn-ea"/>
                          <a:cs typeface="+mn-cs"/>
                        </a:rPr>
                        <a:t>8 mil euro alocare buget de stat</a:t>
                      </a:r>
                      <a:endParaRPr lang="en-US" sz="1500" b="0" kern="1200" dirty="0">
                        <a:solidFill>
                          <a:schemeClr val="dk1"/>
                        </a:solidFill>
                        <a:latin typeface="+mn-lt"/>
                        <a:ea typeface="+mn-ea"/>
                        <a:cs typeface="+mn-cs"/>
                      </a:endParaRPr>
                    </a:p>
                  </a:txBody>
                  <a:tcPr anchor="ctr"/>
                </a:tc>
                <a:extLst>
                  <a:ext uri="{0D108BD9-81ED-4DB2-BD59-A6C34878D82A}">
                    <a16:rowId xmlns:a16="http://schemas.microsoft.com/office/drawing/2014/main" val="10002"/>
                  </a:ext>
                </a:extLst>
              </a:tr>
            </a:tbl>
          </a:graphicData>
        </a:graphic>
      </p:graphicFrame>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817416" y="354228"/>
            <a:ext cx="4142205" cy="590550"/>
          </a:xfrm>
          <a:prstGeom prst="rect">
            <a:avLst/>
          </a:prstGeom>
          <a:noFill/>
          <a:ln>
            <a:noFill/>
          </a:ln>
        </p:spPr>
      </p:pic>
      <p:pic>
        <p:nvPicPr>
          <p:cNvPr id="9" name="Imagine 8">
            <a:extLst>
              <a:ext uri="{FF2B5EF4-FFF2-40B4-BE49-F238E27FC236}">
                <a16:creationId xmlns:a16="http://schemas.microsoft.com/office/drawing/2014/main" id="{D715D577-197F-8B0E-F998-AAB0D2A768F8}"/>
              </a:ext>
            </a:extLst>
          </p:cNvPr>
          <p:cNvPicPr>
            <a:picLocks noChangeAspect="1"/>
          </p:cNvPicPr>
          <p:nvPr/>
        </p:nvPicPr>
        <p:blipFill>
          <a:blip r:embed="rId4"/>
          <a:stretch>
            <a:fillRect/>
          </a:stretch>
        </p:blipFill>
        <p:spPr>
          <a:xfrm>
            <a:off x="10475650" y="66144"/>
            <a:ext cx="898934" cy="957401"/>
          </a:xfrm>
          <a:prstGeom prst="rect">
            <a:avLst/>
          </a:prstGeom>
        </p:spPr>
      </p:pic>
      <p:pic>
        <p:nvPicPr>
          <p:cNvPr id="5" name="Imagine 4">
            <a:extLst>
              <a:ext uri="{FF2B5EF4-FFF2-40B4-BE49-F238E27FC236}">
                <a16:creationId xmlns:a16="http://schemas.microsoft.com/office/drawing/2014/main" id="{D74E794B-348C-1AD7-DF0C-2CE9B434939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5918" y="0"/>
            <a:ext cx="2928707" cy="1211851"/>
          </a:xfrm>
          <a:prstGeom prst="rect">
            <a:avLst/>
          </a:prstGeom>
        </p:spPr>
      </p:pic>
    </p:spTree>
    <p:extLst>
      <p:ext uri="{BB962C8B-B14F-4D97-AF65-F5344CB8AC3E}">
        <p14:creationId xmlns:p14="http://schemas.microsoft.com/office/powerpoint/2010/main" val="21640519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Rectangle: Top Corners One Rounded and One Snipped 12">
            <a:extLst>
              <a:ext uri="{FF2B5EF4-FFF2-40B4-BE49-F238E27FC236}">
                <a16:creationId xmlns:a16="http://schemas.microsoft.com/office/drawing/2014/main" id="{0ED8AAB3-C4B9-4150-9BE4-BAF0CF887882}"/>
              </a:ext>
            </a:extLst>
          </p:cNvPr>
          <p:cNvSpPr/>
          <p:nvPr/>
        </p:nvSpPr>
        <p:spPr bwMode="gray">
          <a:xfrm>
            <a:off x="440674" y="1254833"/>
            <a:ext cx="11314323" cy="503784"/>
          </a:xfrm>
          <a:prstGeom prst="snipRoundRect">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wrap="square" lIns="88900" tIns="88900" rIns="88900" bIns="88900" rtlCol="0" anchor="ctr"/>
          <a:lstStyle/>
          <a:p>
            <a:pPr algn="ctr">
              <a:lnSpc>
                <a:spcPct val="106000"/>
              </a:lnSpc>
              <a:buFont typeface="Wingdings 2" pitchFamily="18" charset="2"/>
              <a:buNone/>
            </a:pPr>
            <a:r>
              <a:rPr lang="ro-RO" sz="1600" b="1" dirty="0">
                <a:solidFill>
                  <a:schemeClr val="bg1"/>
                </a:solidFill>
              </a:rPr>
              <a:t>Prioritatea  7  Creșterea calității ofertei de educație și formare profesională pentru asigurarea echității sistemului și o mai bună adaptare la dinamica pieței muncii și la provocările inovării și progresului tehnologic</a:t>
            </a:r>
            <a:endParaRPr lang="en-US" sz="1600" b="1" dirty="0">
              <a:solidFill>
                <a:schemeClr val="bg1"/>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1660717991"/>
              </p:ext>
            </p:extLst>
          </p:nvPr>
        </p:nvGraphicFramePr>
        <p:xfrm>
          <a:off x="440674" y="1867527"/>
          <a:ext cx="11314322" cy="4206240"/>
        </p:xfrm>
        <a:graphic>
          <a:graphicData uri="http://schemas.openxmlformats.org/drawingml/2006/table">
            <a:tbl>
              <a:tblPr firstRow="1" bandRow="1">
                <a:tableStyleId>{93296810-A885-4BE3-A3E7-6D5BEEA58F35}</a:tableStyleId>
              </a:tblPr>
              <a:tblGrid>
                <a:gridCol w="2294887">
                  <a:extLst>
                    <a:ext uri="{9D8B030D-6E8A-4147-A177-3AD203B41FA5}">
                      <a16:colId xmlns:a16="http://schemas.microsoft.com/office/drawing/2014/main" val="20000"/>
                    </a:ext>
                  </a:extLst>
                </a:gridCol>
                <a:gridCol w="4660931">
                  <a:extLst>
                    <a:ext uri="{9D8B030D-6E8A-4147-A177-3AD203B41FA5}">
                      <a16:colId xmlns:a16="http://schemas.microsoft.com/office/drawing/2014/main" val="20001"/>
                    </a:ext>
                  </a:extLst>
                </a:gridCol>
                <a:gridCol w="2179252">
                  <a:extLst>
                    <a:ext uri="{9D8B030D-6E8A-4147-A177-3AD203B41FA5}">
                      <a16:colId xmlns:a16="http://schemas.microsoft.com/office/drawing/2014/main" val="20002"/>
                    </a:ext>
                  </a:extLst>
                </a:gridCol>
                <a:gridCol w="2179252">
                  <a:extLst>
                    <a:ext uri="{9D8B030D-6E8A-4147-A177-3AD203B41FA5}">
                      <a16:colId xmlns:a16="http://schemas.microsoft.com/office/drawing/2014/main" val="2373989441"/>
                    </a:ext>
                  </a:extLst>
                </a:gridCol>
              </a:tblGrid>
              <a:tr h="506348">
                <a:tc>
                  <a:txBody>
                    <a:bodyPr/>
                    <a:lstStyle/>
                    <a:p>
                      <a:pPr algn="ctr"/>
                      <a:r>
                        <a:rPr lang="ro-RO" sz="1500" b="1" noProof="0" dirty="0"/>
                        <a:t>Acțiune</a:t>
                      </a:r>
                    </a:p>
                  </a:txBody>
                  <a:tcPr anchor="ctr"/>
                </a:tc>
                <a:tc>
                  <a:txBody>
                    <a:bodyPr/>
                    <a:lstStyle/>
                    <a:p>
                      <a:pPr algn="ctr"/>
                      <a:r>
                        <a:rPr lang="ro-RO" sz="1500" b="1" noProof="0" dirty="0"/>
                        <a:t>Exemple de investiții vizate</a:t>
                      </a:r>
                    </a:p>
                  </a:txBody>
                  <a:tcPr anchor="ctr"/>
                </a:tc>
                <a:tc>
                  <a:txBody>
                    <a:bodyPr/>
                    <a:lstStyle/>
                    <a:p>
                      <a:pPr algn="ctr"/>
                      <a:r>
                        <a:rPr lang="ro-RO" sz="1500" b="1" noProof="0" dirty="0"/>
                        <a:t>Categorii de beneficiari /</a:t>
                      </a:r>
                    </a:p>
                    <a:p>
                      <a:pPr algn="ctr"/>
                      <a:r>
                        <a:rPr lang="ro-RO" sz="1500" b="1" noProof="0" dirty="0"/>
                        <a:t> grup țintă</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o-RO" sz="1500" b="1" noProof="0" dirty="0"/>
                        <a:t>Alocare financiară</a:t>
                      </a:r>
                    </a:p>
                    <a:p>
                      <a:pPr algn="ctr"/>
                      <a:endParaRPr lang="ro-RO" sz="1500" b="1" noProof="0" dirty="0"/>
                    </a:p>
                  </a:txBody>
                  <a:tcPr anchor="ctr"/>
                </a:tc>
                <a:extLst>
                  <a:ext uri="{0D108BD9-81ED-4DB2-BD59-A6C34878D82A}">
                    <a16:rowId xmlns:a16="http://schemas.microsoft.com/office/drawing/2014/main" val="10000"/>
                  </a:ext>
                </a:extLst>
              </a:tr>
              <a:tr h="923340">
                <a:tc>
                  <a:txBody>
                    <a:bodyPr/>
                    <a:lstStyle/>
                    <a:p>
                      <a:r>
                        <a:rPr lang="ro-RO" sz="1500" b="0" noProof="0" dirty="0"/>
                        <a:t>7.e.6. Internaționalizarea învățământului superior</a:t>
                      </a:r>
                    </a:p>
                  </a:txBody>
                  <a:tcPr anchor="ctr"/>
                </a:tc>
                <a:tc>
                  <a:txBody>
                    <a:bodyPr/>
                    <a:lstStyle/>
                    <a:p>
                      <a:pPr marL="285750" indent="-285750">
                        <a:buFont typeface="Arial" panose="020B0604020202020204" pitchFamily="34" charset="0"/>
                        <a:buChar char="•"/>
                      </a:pPr>
                      <a:r>
                        <a:rPr lang="ro-RO" sz="1500" b="0" noProof="0" dirty="0"/>
                        <a:t>atragerea de studenți străini</a:t>
                      </a:r>
                    </a:p>
                    <a:p>
                      <a:pPr marL="285750" indent="-285750">
                        <a:buFont typeface="Arial" panose="020B0604020202020204" pitchFamily="34" charset="0"/>
                        <a:buChar char="•"/>
                      </a:pPr>
                      <a:r>
                        <a:rPr lang="ro-RO" sz="1500" b="0" noProof="0" dirty="0"/>
                        <a:t>înființarea centrelor de limbi străine /programe de studii de tip joint/double degree, în co-tutelă cu universităţi străine;</a:t>
                      </a:r>
                    </a:p>
                    <a:p>
                      <a:pPr marL="285750" indent="-285750">
                        <a:buFont typeface="Arial" panose="020B0604020202020204" pitchFamily="34" charset="0"/>
                        <a:buChar char="•"/>
                      </a:pPr>
                      <a:r>
                        <a:rPr lang="ro-RO" sz="1500" b="0" noProof="0" dirty="0"/>
                        <a:t>granturi pentru pentru participarea în rețele de universități </a:t>
                      </a:r>
                    </a:p>
                  </a:txBody>
                  <a:tcPr anchor="ctr"/>
                </a:tc>
                <a:tc rowSpan="3">
                  <a:txBody>
                    <a:bodyPr/>
                    <a:lstStyle/>
                    <a:p>
                      <a:pPr marL="285750" indent="-285750" algn="just">
                        <a:buFont typeface="Arial" panose="020B0604020202020204" pitchFamily="34" charset="0"/>
                        <a:buChar char="•"/>
                      </a:pPr>
                      <a:r>
                        <a:rPr lang="en-US" sz="1300" b="0" kern="1200" dirty="0" err="1">
                          <a:solidFill>
                            <a:schemeClr val="dk1"/>
                          </a:solidFill>
                          <a:latin typeface="+mn-lt"/>
                          <a:ea typeface="+mn-ea"/>
                          <a:cs typeface="+mn-cs"/>
                        </a:rPr>
                        <a:t>Unități</a:t>
                      </a:r>
                      <a:r>
                        <a:rPr lang="en-US" sz="1300" b="0" kern="1200" dirty="0">
                          <a:solidFill>
                            <a:schemeClr val="dk1"/>
                          </a:solidFill>
                          <a:latin typeface="+mn-lt"/>
                          <a:ea typeface="+mn-ea"/>
                          <a:cs typeface="+mn-cs"/>
                        </a:rPr>
                        <a:t> de </a:t>
                      </a:r>
                      <a:r>
                        <a:rPr lang="en-US" sz="1300" b="0" kern="1200" dirty="0" err="1">
                          <a:solidFill>
                            <a:schemeClr val="dk1"/>
                          </a:solidFill>
                          <a:latin typeface="+mn-lt"/>
                          <a:ea typeface="+mn-ea"/>
                          <a:cs typeface="+mn-cs"/>
                        </a:rPr>
                        <a:t>învățământ</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și</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unități</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conexe</a:t>
                      </a:r>
                      <a:r>
                        <a:rPr lang="en-US" sz="1300" b="0" kern="1200" dirty="0">
                          <a:solidFill>
                            <a:schemeClr val="dk1"/>
                          </a:solidFill>
                          <a:latin typeface="+mn-lt"/>
                          <a:ea typeface="+mn-ea"/>
                          <a:cs typeface="+mn-cs"/>
                        </a:rPr>
                        <a:t>;</a:t>
                      </a:r>
                    </a:p>
                    <a:p>
                      <a:pPr marL="285750" indent="-285750" algn="just">
                        <a:buFont typeface="Arial" panose="020B0604020202020204" pitchFamily="34" charset="0"/>
                        <a:buChar char="•"/>
                      </a:pPr>
                      <a:r>
                        <a:rPr lang="en-US" sz="1300" b="0" kern="1200" dirty="0" err="1">
                          <a:solidFill>
                            <a:schemeClr val="dk1"/>
                          </a:solidFill>
                          <a:latin typeface="+mn-lt"/>
                          <a:ea typeface="+mn-ea"/>
                          <a:cs typeface="+mn-cs"/>
                        </a:rPr>
                        <a:t>Instituții</a:t>
                      </a:r>
                      <a:r>
                        <a:rPr lang="en-US" sz="1300" b="0" kern="1200" dirty="0">
                          <a:solidFill>
                            <a:schemeClr val="dk1"/>
                          </a:solidFill>
                          <a:latin typeface="+mn-lt"/>
                          <a:ea typeface="+mn-ea"/>
                          <a:cs typeface="+mn-cs"/>
                        </a:rPr>
                        <a:t> de </a:t>
                      </a:r>
                      <a:r>
                        <a:rPr lang="en-US" sz="1300" b="0" kern="1200" dirty="0" err="1">
                          <a:solidFill>
                            <a:schemeClr val="dk1"/>
                          </a:solidFill>
                          <a:latin typeface="+mn-lt"/>
                          <a:ea typeface="+mn-ea"/>
                          <a:cs typeface="+mn-cs"/>
                        </a:rPr>
                        <a:t>învățământ</a:t>
                      </a:r>
                      <a:r>
                        <a:rPr lang="en-US" sz="1300" b="0" kern="1200" dirty="0">
                          <a:solidFill>
                            <a:schemeClr val="dk1"/>
                          </a:solidFill>
                          <a:latin typeface="+mn-lt"/>
                          <a:ea typeface="+mn-ea"/>
                          <a:cs typeface="+mn-cs"/>
                        </a:rPr>
                        <a:t> superior:</a:t>
                      </a:r>
                    </a:p>
                    <a:p>
                      <a:pPr marL="285750" indent="-285750" algn="just">
                        <a:buFont typeface="Arial" panose="020B0604020202020204" pitchFamily="34" charset="0"/>
                        <a:buChar char="•"/>
                      </a:pPr>
                      <a:r>
                        <a:rPr lang="en-US" sz="1300" b="0" kern="1200" dirty="0" err="1">
                          <a:solidFill>
                            <a:schemeClr val="dk1"/>
                          </a:solidFill>
                          <a:latin typeface="+mn-lt"/>
                          <a:ea typeface="+mn-ea"/>
                          <a:cs typeface="+mn-cs"/>
                        </a:rPr>
                        <a:t>Instituții</a:t>
                      </a:r>
                      <a:r>
                        <a:rPr lang="en-US" sz="1300" b="0" kern="1200" dirty="0">
                          <a:solidFill>
                            <a:schemeClr val="dk1"/>
                          </a:solidFill>
                          <a:latin typeface="+mn-lt"/>
                          <a:ea typeface="+mn-ea"/>
                          <a:cs typeface="+mn-cs"/>
                        </a:rPr>
                        <a:t> centrale, </a:t>
                      </a:r>
                      <a:r>
                        <a:rPr lang="en-US" sz="1300" b="0" kern="1200" dirty="0" err="1">
                          <a:solidFill>
                            <a:schemeClr val="dk1"/>
                          </a:solidFill>
                          <a:latin typeface="+mn-lt"/>
                          <a:ea typeface="+mn-ea"/>
                          <a:cs typeface="+mn-cs"/>
                        </a:rPr>
                        <a:t>regionale</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și</a:t>
                      </a:r>
                      <a:r>
                        <a:rPr lang="en-US" sz="1300" b="0" kern="1200" dirty="0">
                          <a:solidFill>
                            <a:schemeClr val="dk1"/>
                          </a:solidFill>
                          <a:latin typeface="+mn-lt"/>
                          <a:ea typeface="+mn-ea"/>
                          <a:cs typeface="+mn-cs"/>
                        </a:rPr>
                        <a:t> locale cu </a:t>
                      </a:r>
                      <a:r>
                        <a:rPr lang="en-US" sz="1300" b="0" kern="1200" dirty="0" err="1">
                          <a:solidFill>
                            <a:schemeClr val="dk1"/>
                          </a:solidFill>
                          <a:latin typeface="+mn-lt"/>
                          <a:ea typeface="+mn-ea"/>
                          <a:cs typeface="+mn-cs"/>
                        </a:rPr>
                        <a:t>responsabilități</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în</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gestiunea</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sistemului</a:t>
                      </a:r>
                      <a:r>
                        <a:rPr lang="en-US" sz="1300" b="0" kern="1200" dirty="0">
                          <a:solidFill>
                            <a:schemeClr val="dk1"/>
                          </a:solidFill>
                          <a:latin typeface="+mn-lt"/>
                          <a:ea typeface="+mn-ea"/>
                          <a:cs typeface="+mn-cs"/>
                        </a:rPr>
                        <a:t> de </a:t>
                      </a:r>
                      <a:r>
                        <a:rPr lang="en-US" sz="1300" b="0" kern="1200" dirty="0" err="1">
                          <a:solidFill>
                            <a:schemeClr val="dk1"/>
                          </a:solidFill>
                          <a:latin typeface="+mn-lt"/>
                          <a:ea typeface="+mn-ea"/>
                          <a:cs typeface="+mn-cs"/>
                        </a:rPr>
                        <a:t>învățământ</a:t>
                      </a:r>
                      <a:r>
                        <a:rPr lang="en-US" sz="1300" b="0" kern="1200" dirty="0">
                          <a:solidFill>
                            <a:schemeClr val="dk1"/>
                          </a:solidFill>
                          <a:latin typeface="+mn-lt"/>
                          <a:ea typeface="+mn-ea"/>
                          <a:cs typeface="+mn-cs"/>
                        </a:rPr>
                        <a:t>;</a:t>
                      </a:r>
                    </a:p>
                    <a:p>
                      <a:pPr marL="285750" indent="-285750" algn="just">
                        <a:buFont typeface="Arial" panose="020B0604020202020204" pitchFamily="34" charset="0"/>
                        <a:buChar char="•"/>
                      </a:pPr>
                      <a:r>
                        <a:rPr lang="en-US" sz="1300" b="0" kern="1200" dirty="0" err="1">
                          <a:solidFill>
                            <a:schemeClr val="dk1"/>
                          </a:solidFill>
                          <a:latin typeface="+mn-lt"/>
                          <a:ea typeface="+mn-ea"/>
                          <a:cs typeface="+mn-cs"/>
                        </a:rPr>
                        <a:t>Elevi</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și</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studenți</a:t>
                      </a:r>
                      <a:r>
                        <a:rPr lang="en-US" sz="1300" b="0" kern="1200" dirty="0">
                          <a:solidFill>
                            <a:schemeClr val="dk1"/>
                          </a:solidFill>
                          <a:latin typeface="+mn-lt"/>
                          <a:ea typeface="+mn-ea"/>
                          <a:cs typeface="+mn-cs"/>
                        </a:rPr>
                        <a:t> (ISCED 1-8), </a:t>
                      </a:r>
                      <a:r>
                        <a:rPr lang="en-US" sz="1300" b="0" kern="1200" dirty="0" err="1">
                          <a:solidFill>
                            <a:schemeClr val="dk1"/>
                          </a:solidFill>
                          <a:latin typeface="+mn-lt"/>
                          <a:ea typeface="+mn-ea"/>
                          <a:cs typeface="+mn-cs"/>
                        </a:rPr>
                        <a:t>postdoctoranzi</a:t>
                      </a:r>
                      <a:r>
                        <a:rPr lang="en-US" sz="1300" b="0" kern="1200" dirty="0">
                          <a:solidFill>
                            <a:schemeClr val="dk1"/>
                          </a:solidFill>
                          <a:latin typeface="+mn-lt"/>
                          <a:ea typeface="+mn-ea"/>
                          <a:cs typeface="+mn-cs"/>
                        </a:rPr>
                        <a:t>;</a:t>
                      </a:r>
                    </a:p>
                    <a:p>
                      <a:pPr marL="285750" indent="-285750" algn="just">
                        <a:buFont typeface="Arial" panose="020B0604020202020204" pitchFamily="34" charset="0"/>
                        <a:buChar char="•"/>
                      </a:pPr>
                      <a:r>
                        <a:rPr lang="en-US" sz="1300" b="0" kern="1200" dirty="0">
                          <a:solidFill>
                            <a:schemeClr val="dk1"/>
                          </a:solidFill>
                          <a:latin typeface="+mn-lt"/>
                          <a:ea typeface="+mn-ea"/>
                          <a:cs typeface="+mn-cs"/>
                        </a:rPr>
                        <a:t>Personal didactic: Personal cu </a:t>
                      </a:r>
                      <a:r>
                        <a:rPr lang="en-US" sz="1300" b="0" kern="1200" dirty="0" err="1">
                          <a:solidFill>
                            <a:schemeClr val="dk1"/>
                          </a:solidFill>
                          <a:latin typeface="+mn-lt"/>
                          <a:ea typeface="+mn-ea"/>
                          <a:cs typeface="+mn-cs"/>
                        </a:rPr>
                        <a:t>atribuții</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în</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domeniul</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educației</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altul</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decât</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cel</a:t>
                      </a:r>
                      <a:r>
                        <a:rPr lang="en-US" sz="1300" b="0" kern="1200" dirty="0">
                          <a:solidFill>
                            <a:schemeClr val="dk1"/>
                          </a:solidFill>
                          <a:latin typeface="+mn-lt"/>
                          <a:ea typeface="+mn-ea"/>
                          <a:cs typeface="+mn-cs"/>
                        </a:rPr>
                        <a:t> didactic; </a:t>
                      </a:r>
                      <a:endParaRPr lang="ro-RO" sz="1300" b="0" kern="1200" dirty="0">
                        <a:solidFill>
                          <a:schemeClr val="dk1"/>
                        </a:solidFill>
                        <a:latin typeface="+mn-lt"/>
                        <a:ea typeface="+mn-ea"/>
                        <a:cs typeface="+mn-cs"/>
                      </a:endParaRPr>
                    </a:p>
                    <a:p>
                      <a:pPr marL="285750" indent="-285750" algn="just">
                        <a:buFont typeface="Arial" panose="020B0604020202020204" pitchFamily="34" charset="0"/>
                        <a:buChar char="•"/>
                      </a:pPr>
                      <a:r>
                        <a:rPr lang="en-US" sz="1300" b="0" kern="1200" dirty="0" err="1">
                          <a:solidFill>
                            <a:schemeClr val="dk1"/>
                          </a:solidFill>
                          <a:latin typeface="+mn-lt"/>
                          <a:ea typeface="+mn-ea"/>
                          <a:cs typeface="+mn-cs"/>
                        </a:rPr>
                        <a:t>Părinți</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reprezentanți</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legali</a:t>
                      </a:r>
                      <a:r>
                        <a:rPr lang="en-US" sz="1300" b="0" kern="1200" dirty="0">
                          <a:solidFill>
                            <a:schemeClr val="dk1"/>
                          </a:solidFill>
                          <a:latin typeface="+mn-lt"/>
                          <a:ea typeface="+mn-ea"/>
                          <a:cs typeface="+mn-cs"/>
                        </a:rPr>
                        <a:t>/ </a:t>
                      </a:r>
                      <a:r>
                        <a:rPr lang="en-US" sz="1300" b="0" kern="1200" dirty="0" err="1">
                          <a:solidFill>
                            <a:schemeClr val="dk1"/>
                          </a:solidFill>
                          <a:latin typeface="+mn-lt"/>
                          <a:ea typeface="+mn-ea"/>
                          <a:cs typeface="+mn-cs"/>
                        </a:rPr>
                        <a:t>tutori</a:t>
                      </a:r>
                      <a:r>
                        <a:rPr lang="en-US" sz="1300" b="0" kern="1200" dirty="0">
                          <a:solidFill>
                            <a:schemeClr val="dk1"/>
                          </a:solidFill>
                          <a:latin typeface="+mn-lt"/>
                          <a:ea typeface="+mn-ea"/>
                          <a:cs typeface="+mn-cs"/>
                        </a:rPr>
                        <a:t>.</a:t>
                      </a:r>
                      <a:endParaRPr lang="ro-RO" sz="1300" b="0" kern="1200" noProof="0" dirty="0">
                        <a:solidFill>
                          <a:schemeClr val="dk1"/>
                        </a:solidFill>
                        <a:latin typeface="+mn-lt"/>
                        <a:ea typeface="+mn-ea"/>
                        <a:cs typeface="+mn-cs"/>
                      </a:endParaRPr>
                    </a:p>
                    <a:p>
                      <a:pPr algn="just"/>
                      <a:endParaRPr lang="en-US" sz="1300" dirty="0"/>
                    </a:p>
                  </a:txBody>
                  <a:tcPr/>
                </a:tc>
                <a:tc rowSpan="2">
                  <a:txBody>
                    <a:bodyPr/>
                    <a:lstStyle/>
                    <a:p>
                      <a:pPr marL="285750" indent="-285750" algn="just">
                        <a:buFont typeface="Arial" panose="020B0604020202020204" pitchFamily="34" charset="0"/>
                        <a:buChar char="•"/>
                      </a:pPr>
                      <a:r>
                        <a:rPr lang="ro-RO" sz="1500" b="0" kern="1200" dirty="0">
                          <a:solidFill>
                            <a:schemeClr val="dk1"/>
                          </a:solidFill>
                          <a:latin typeface="+mn-lt"/>
                          <a:ea typeface="+mn-ea"/>
                          <a:cs typeface="+mn-cs"/>
                        </a:rPr>
                        <a:t>21 mil euro alocare FSE+</a:t>
                      </a:r>
                    </a:p>
                    <a:p>
                      <a:pPr marL="285750" indent="-285750" algn="just">
                        <a:buFont typeface="Arial" panose="020B0604020202020204" pitchFamily="34" charset="0"/>
                        <a:buChar char="•"/>
                      </a:pPr>
                      <a:r>
                        <a:rPr lang="ro-RO" sz="1500" b="0" kern="1200" dirty="0">
                          <a:solidFill>
                            <a:schemeClr val="dk1"/>
                          </a:solidFill>
                          <a:latin typeface="+mn-lt"/>
                          <a:ea typeface="+mn-ea"/>
                          <a:cs typeface="+mn-cs"/>
                        </a:rPr>
                        <a:t>5,09 mil euro alocare buget de stat</a:t>
                      </a:r>
                      <a:endParaRPr lang="en-US" sz="1500" b="0" kern="1200" dirty="0">
                        <a:solidFill>
                          <a:schemeClr val="dk1"/>
                        </a:solidFill>
                        <a:latin typeface="+mn-lt"/>
                        <a:ea typeface="+mn-ea"/>
                        <a:cs typeface="+mn-cs"/>
                      </a:endParaRPr>
                    </a:p>
                  </a:txBody>
                  <a:tcPr/>
                </a:tc>
                <a:extLst>
                  <a:ext uri="{0D108BD9-81ED-4DB2-BD59-A6C34878D82A}">
                    <a16:rowId xmlns:a16="http://schemas.microsoft.com/office/drawing/2014/main" val="10003"/>
                  </a:ext>
                </a:extLst>
              </a:tr>
              <a:tr h="0">
                <a:tc rowSpan="2">
                  <a:txBody>
                    <a:bodyPr/>
                    <a:lstStyle/>
                    <a:p>
                      <a:r>
                        <a:rPr lang="ro-RO" sz="1500" b="0" noProof="0" dirty="0"/>
                        <a:t>7.e.7. Mobilitate internațională Erasmus+</a:t>
                      </a:r>
                    </a:p>
                  </a:txBody>
                  <a:tcPr anchor="ctr"/>
                </a:tc>
                <a:tc rowSpan="2">
                  <a:txBody>
                    <a:bodyPr/>
                    <a:lstStyle/>
                    <a:p>
                      <a:pPr marL="285750" indent="-285750">
                        <a:buFont typeface="Arial" panose="020B0604020202020204" pitchFamily="34" charset="0"/>
                        <a:buChar char="•"/>
                      </a:pPr>
                      <a:r>
                        <a:rPr lang="ro-RO" sz="1500" b="0" noProof="0" dirty="0"/>
                        <a:t>Suplimentarea burselor pentru instituțiile Acreditate Erasmus+;</a:t>
                      </a:r>
                    </a:p>
                    <a:p>
                      <a:pPr marL="285750" indent="-285750">
                        <a:buFont typeface="Arial" panose="020B0604020202020204" pitchFamily="34" charset="0"/>
                        <a:buChar char="•"/>
                      </a:pPr>
                      <a:r>
                        <a:rPr lang="ro-RO" sz="1500" b="0" noProof="0" dirty="0"/>
                        <a:t>Top-</a:t>
                      </a:r>
                      <a:r>
                        <a:rPr lang="ro-RO" sz="1500" b="0" noProof="0" dirty="0" err="1"/>
                        <a:t>up</a:t>
                      </a:r>
                      <a:r>
                        <a:rPr lang="ro-RO" sz="1500" b="0" noProof="0" dirty="0"/>
                        <a:t> pentru studenții defavorizați.</a:t>
                      </a:r>
                    </a:p>
                  </a:txBody>
                  <a:tcPr anchor="ctr"/>
                </a:tc>
                <a:tc vMerge="1">
                  <a:txBody>
                    <a:bodyPr/>
                    <a:lstStyle/>
                    <a:p>
                      <a:endParaRPr lang="ro-RO" dirty="0"/>
                    </a:p>
                  </a:txBody>
                  <a:tcPr/>
                </a:tc>
                <a:tc vMerge="1">
                  <a:txBody>
                    <a:bodyPr/>
                    <a:lstStyle/>
                    <a:p>
                      <a:endParaRPr lang="en-US"/>
                    </a:p>
                  </a:txBody>
                  <a:tcPr/>
                </a:tc>
                <a:extLst>
                  <a:ext uri="{0D108BD9-81ED-4DB2-BD59-A6C34878D82A}">
                    <a16:rowId xmlns:a16="http://schemas.microsoft.com/office/drawing/2014/main" val="10004"/>
                  </a:ext>
                </a:extLst>
              </a:tr>
              <a:tr h="155448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285750" indent="-285750" algn="just">
                        <a:buFont typeface="Arial" panose="020B0604020202020204" pitchFamily="34" charset="0"/>
                        <a:buChar char="•"/>
                      </a:pPr>
                      <a:r>
                        <a:rPr lang="ro-RO" sz="1500" b="0" kern="1200" dirty="0">
                          <a:solidFill>
                            <a:schemeClr val="dk1"/>
                          </a:solidFill>
                          <a:latin typeface="+mn-lt"/>
                          <a:ea typeface="+mn-ea"/>
                          <a:cs typeface="+mn-cs"/>
                        </a:rPr>
                        <a:t>20 mil euro alocare FSE+</a:t>
                      </a:r>
                    </a:p>
                    <a:p>
                      <a:pPr marL="285750" indent="-285750" algn="just">
                        <a:buFont typeface="Arial" panose="020B0604020202020204" pitchFamily="34" charset="0"/>
                        <a:buChar char="•"/>
                      </a:pPr>
                      <a:r>
                        <a:rPr lang="ro-RO" sz="1500" b="0" kern="1200" dirty="0">
                          <a:solidFill>
                            <a:schemeClr val="dk1"/>
                          </a:solidFill>
                          <a:latin typeface="+mn-lt"/>
                          <a:ea typeface="+mn-ea"/>
                          <a:cs typeface="+mn-cs"/>
                        </a:rPr>
                        <a:t>4,85 mil euro buget de stat</a:t>
                      </a:r>
                      <a:endParaRPr lang="en-US" sz="1500" b="0" kern="1200" dirty="0">
                        <a:solidFill>
                          <a:schemeClr val="dk1"/>
                        </a:solidFill>
                        <a:latin typeface="+mn-lt"/>
                        <a:ea typeface="+mn-ea"/>
                        <a:cs typeface="+mn-cs"/>
                      </a:endParaRPr>
                    </a:p>
                  </a:txBody>
                  <a:tcPr/>
                </a:tc>
                <a:extLst>
                  <a:ext uri="{0D108BD9-81ED-4DB2-BD59-A6C34878D82A}">
                    <a16:rowId xmlns:a16="http://schemas.microsoft.com/office/drawing/2014/main" val="3864704804"/>
                  </a:ext>
                </a:extLst>
              </a:tr>
            </a:tbl>
          </a:graphicData>
        </a:graphic>
      </p:graphicFrame>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817416" y="354228"/>
            <a:ext cx="4142205" cy="590550"/>
          </a:xfrm>
          <a:prstGeom prst="rect">
            <a:avLst/>
          </a:prstGeom>
          <a:noFill/>
          <a:ln>
            <a:noFill/>
          </a:ln>
        </p:spPr>
      </p:pic>
      <p:pic>
        <p:nvPicPr>
          <p:cNvPr id="9" name="Imagine 8">
            <a:extLst>
              <a:ext uri="{FF2B5EF4-FFF2-40B4-BE49-F238E27FC236}">
                <a16:creationId xmlns:a16="http://schemas.microsoft.com/office/drawing/2014/main" id="{D715D577-197F-8B0E-F998-AAB0D2A768F8}"/>
              </a:ext>
            </a:extLst>
          </p:cNvPr>
          <p:cNvPicPr>
            <a:picLocks noChangeAspect="1"/>
          </p:cNvPicPr>
          <p:nvPr/>
        </p:nvPicPr>
        <p:blipFill>
          <a:blip r:embed="rId4"/>
          <a:stretch>
            <a:fillRect/>
          </a:stretch>
        </p:blipFill>
        <p:spPr>
          <a:xfrm>
            <a:off x="10475650" y="66144"/>
            <a:ext cx="898934" cy="957401"/>
          </a:xfrm>
          <a:prstGeom prst="rect">
            <a:avLst/>
          </a:prstGeom>
        </p:spPr>
      </p:pic>
      <p:pic>
        <p:nvPicPr>
          <p:cNvPr id="5" name="Imagine 4">
            <a:extLst>
              <a:ext uri="{FF2B5EF4-FFF2-40B4-BE49-F238E27FC236}">
                <a16:creationId xmlns:a16="http://schemas.microsoft.com/office/drawing/2014/main" id="{D74E794B-348C-1AD7-DF0C-2CE9B434939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5918" y="0"/>
            <a:ext cx="2928707" cy="1211851"/>
          </a:xfrm>
          <a:prstGeom prst="rect">
            <a:avLst/>
          </a:prstGeom>
        </p:spPr>
      </p:pic>
    </p:spTree>
    <p:extLst>
      <p:ext uri="{BB962C8B-B14F-4D97-AF65-F5344CB8AC3E}">
        <p14:creationId xmlns:p14="http://schemas.microsoft.com/office/powerpoint/2010/main" val="41923906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Rectangle: Top Corners One Rounded and One Snipped 12">
            <a:extLst>
              <a:ext uri="{FF2B5EF4-FFF2-40B4-BE49-F238E27FC236}">
                <a16:creationId xmlns:a16="http://schemas.microsoft.com/office/drawing/2014/main" id="{0ED8AAB3-C4B9-4150-9BE4-BAF0CF887882}"/>
              </a:ext>
            </a:extLst>
          </p:cNvPr>
          <p:cNvSpPr/>
          <p:nvPr/>
        </p:nvSpPr>
        <p:spPr bwMode="gray">
          <a:xfrm>
            <a:off x="609600" y="1296726"/>
            <a:ext cx="10972799" cy="503784"/>
          </a:xfrm>
          <a:prstGeom prst="snipRoundRect">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wrap="square" lIns="88900" tIns="88900" rIns="88900" bIns="88900" rtlCol="0" anchor="ctr"/>
          <a:lstStyle/>
          <a:p>
            <a:pPr algn="ctr">
              <a:lnSpc>
                <a:spcPct val="106000"/>
              </a:lnSpc>
              <a:buFont typeface="Wingdings 2" pitchFamily="18" charset="2"/>
              <a:buNone/>
            </a:pPr>
            <a:r>
              <a:rPr lang="ro-RO" b="1" dirty="0">
                <a:solidFill>
                  <a:schemeClr val="bg1"/>
                </a:solidFill>
              </a:rPr>
              <a:t>Prioritatea  8  Creșterea accesibilității, atractivității și calității învățământului profesional și tehnic</a:t>
            </a:r>
            <a:endParaRPr lang="en-US" b="1" dirty="0">
              <a:solidFill>
                <a:schemeClr val="bg1"/>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1809366171"/>
              </p:ext>
            </p:extLst>
          </p:nvPr>
        </p:nvGraphicFramePr>
        <p:xfrm>
          <a:off x="609600" y="1960362"/>
          <a:ext cx="10972799" cy="4157514"/>
        </p:xfrm>
        <a:graphic>
          <a:graphicData uri="http://schemas.openxmlformats.org/drawingml/2006/table">
            <a:tbl>
              <a:tblPr firstRow="1" bandRow="1">
                <a:tableStyleId>{93296810-A885-4BE3-A3E7-6D5BEEA58F35}</a:tableStyleId>
              </a:tblPr>
              <a:tblGrid>
                <a:gridCol w="2412437">
                  <a:extLst>
                    <a:ext uri="{9D8B030D-6E8A-4147-A177-3AD203B41FA5}">
                      <a16:colId xmlns:a16="http://schemas.microsoft.com/office/drawing/2014/main" val="20000"/>
                    </a:ext>
                  </a:extLst>
                </a:gridCol>
                <a:gridCol w="4273354">
                  <a:extLst>
                    <a:ext uri="{9D8B030D-6E8A-4147-A177-3AD203B41FA5}">
                      <a16:colId xmlns:a16="http://schemas.microsoft.com/office/drawing/2014/main" val="20001"/>
                    </a:ext>
                  </a:extLst>
                </a:gridCol>
                <a:gridCol w="2143504">
                  <a:extLst>
                    <a:ext uri="{9D8B030D-6E8A-4147-A177-3AD203B41FA5}">
                      <a16:colId xmlns:a16="http://schemas.microsoft.com/office/drawing/2014/main" val="20002"/>
                    </a:ext>
                  </a:extLst>
                </a:gridCol>
                <a:gridCol w="2143504">
                  <a:extLst>
                    <a:ext uri="{9D8B030D-6E8A-4147-A177-3AD203B41FA5}">
                      <a16:colId xmlns:a16="http://schemas.microsoft.com/office/drawing/2014/main" val="871710093"/>
                    </a:ext>
                  </a:extLst>
                </a:gridCol>
              </a:tblGrid>
              <a:tr h="634534">
                <a:tc>
                  <a:txBody>
                    <a:bodyPr/>
                    <a:lstStyle/>
                    <a:p>
                      <a:pPr algn="ctr"/>
                      <a:r>
                        <a:rPr lang="ro-RO" sz="1500" b="1" noProof="0" dirty="0"/>
                        <a:t>Acțiune</a:t>
                      </a:r>
                    </a:p>
                  </a:txBody>
                  <a:tcPr anchor="ctr"/>
                </a:tc>
                <a:tc>
                  <a:txBody>
                    <a:bodyPr/>
                    <a:lstStyle/>
                    <a:p>
                      <a:pPr algn="ctr"/>
                      <a:r>
                        <a:rPr lang="ro-RO" sz="1500" b="1" noProof="0" dirty="0"/>
                        <a:t>Exemple de investiții vizate</a:t>
                      </a:r>
                    </a:p>
                  </a:txBody>
                  <a:tcPr anchor="ctr"/>
                </a:tc>
                <a:tc>
                  <a:txBody>
                    <a:bodyPr/>
                    <a:lstStyle/>
                    <a:p>
                      <a:pPr algn="ctr"/>
                      <a:r>
                        <a:rPr lang="ro-RO" sz="1500" b="1" noProof="0" dirty="0"/>
                        <a:t>Categorii de beneficiari /</a:t>
                      </a:r>
                    </a:p>
                    <a:p>
                      <a:pPr algn="ctr"/>
                      <a:r>
                        <a:rPr lang="ro-RO" sz="1500" b="1" noProof="0" dirty="0"/>
                        <a:t> grup țintă</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o-RO" sz="1500" b="1" noProof="0" dirty="0"/>
                        <a:t>Alocare financiară</a:t>
                      </a:r>
                    </a:p>
                    <a:p>
                      <a:pPr algn="ctr"/>
                      <a:endParaRPr lang="ro-RO" sz="1500" b="1" noProof="0" dirty="0"/>
                    </a:p>
                  </a:txBody>
                  <a:tcPr anchor="ctr"/>
                </a:tc>
                <a:extLst>
                  <a:ext uri="{0D108BD9-81ED-4DB2-BD59-A6C34878D82A}">
                    <a16:rowId xmlns:a16="http://schemas.microsoft.com/office/drawing/2014/main" val="10000"/>
                  </a:ext>
                </a:extLst>
              </a:tr>
              <a:tr h="906477">
                <a:tc>
                  <a:txBody>
                    <a:bodyPr/>
                    <a:lstStyle/>
                    <a:p>
                      <a:r>
                        <a:rPr lang="ro-RO" sz="1500" b="0" noProof="0" dirty="0"/>
                        <a:t>8.e.1.</a:t>
                      </a:r>
                      <a:r>
                        <a:rPr lang="ro-RO" sz="1500" b="0" baseline="0" noProof="0" dirty="0"/>
                        <a:t> </a:t>
                      </a:r>
                      <a:r>
                        <a:rPr lang="ro-RO" sz="1500" b="0" noProof="0" dirty="0"/>
                        <a:t>Optimizarea mecanismelor de monitorizare, evaluare politici și anticipare competențe Învățământ Profesional </a:t>
                      </a:r>
                      <a:r>
                        <a:rPr lang="ro-RO" sz="1500" b="0" noProof="0"/>
                        <a:t>și Tehnic (ÎPT)</a:t>
                      </a:r>
                      <a:endParaRPr lang="ro-RO" sz="1500" b="0" noProof="0" dirty="0"/>
                    </a:p>
                  </a:txBody>
                  <a:tcPr anchor="ctr"/>
                </a:tc>
                <a:tc>
                  <a:txBody>
                    <a:bodyPr/>
                    <a:lstStyle/>
                    <a:p>
                      <a:pPr marL="285750" indent="-285750">
                        <a:buFont typeface="Arial" panose="020B0604020202020204" pitchFamily="34" charset="0"/>
                        <a:buChar char="•"/>
                      </a:pPr>
                      <a:r>
                        <a:rPr lang="ro-RO" sz="1500" b="0" noProof="0" dirty="0"/>
                        <a:t>Formare actori relevanți/ aplicare metodologii;</a:t>
                      </a:r>
                    </a:p>
                    <a:p>
                      <a:pPr marL="285750" indent="-285750">
                        <a:buFont typeface="Arial" panose="020B0604020202020204" pitchFamily="34" charset="0"/>
                        <a:buChar char="•"/>
                      </a:pPr>
                      <a:r>
                        <a:rPr lang="ro-RO" sz="1500" b="0" noProof="0" dirty="0"/>
                        <a:t>Aplicare/dezvoltare mecanism anticipare competențe;</a:t>
                      </a:r>
                    </a:p>
                    <a:p>
                      <a:pPr marL="285750" indent="-285750">
                        <a:buFont typeface="Arial" panose="020B0604020202020204" pitchFamily="34" charset="0"/>
                        <a:buChar char="•"/>
                      </a:pPr>
                      <a:r>
                        <a:rPr lang="ro-RO" sz="1500" b="0" noProof="0" dirty="0"/>
                        <a:t>Actualizarea documentelor de planificare strategică în ÎPT;</a:t>
                      </a:r>
                    </a:p>
                    <a:p>
                      <a:pPr marL="285750" indent="-285750">
                        <a:buFont typeface="Arial" panose="020B0604020202020204" pitchFamily="34" charset="0"/>
                        <a:buChar char="•"/>
                      </a:pPr>
                      <a:r>
                        <a:rPr lang="ro-RO" sz="1500" b="0" noProof="0" dirty="0"/>
                        <a:t>Platformă contracte individuale de pregătire practică a elevilor. </a:t>
                      </a:r>
                    </a:p>
                  </a:txBody>
                  <a:tcPr anchor="ctr"/>
                </a:tc>
                <a:tc rowSpan="3">
                  <a:txBody>
                    <a:bodyPr/>
                    <a:lstStyle/>
                    <a:p>
                      <a:pPr marL="285750" indent="-285750" algn="just">
                        <a:buFont typeface="Arial" panose="020B0604020202020204" pitchFamily="34" charset="0"/>
                        <a:buChar char="•"/>
                      </a:pPr>
                      <a:r>
                        <a:rPr lang="ro-RO" sz="1300" b="0" noProof="0" dirty="0"/>
                        <a:t>Unități și instituții de învățământ ce oferă servicii educaționale (</a:t>
                      </a:r>
                      <a:r>
                        <a:rPr lang="ro-RO" sz="1300" b="0" noProof="0" dirty="0" err="1"/>
                        <a:t>ÎPT</a:t>
                      </a:r>
                      <a:r>
                        <a:rPr lang="ro-RO" sz="1300" b="0" noProof="0" dirty="0"/>
                        <a:t>);</a:t>
                      </a:r>
                    </a:p>
                    <a:p>
                      <a:pPr marL="285750" indent="-285750" algn="just">
                        <a:buFont typeface="Arial" panose="020B0604020202020204" pitchFamily="34" charset="0"/>
                        <a:buChar char="•"/>
                      </a:pPr>
                      <a:r>
                        <a:rPr lang="ro-RO" sz="1300" b="0" noProof="0" dirty="0"/>
                        <a:t>Elevi din învățământul profesional și tehnic;</a:t>
                      </a:r>
                    </a:p>
                    <a:p>
                      <a:pPr marL="285750" indent="-285750" algn="just">
                        <a:buFont typeface="Arial" panose="020B0604020202020204" pitchFamily="34" charset="0"/>
                        <a:buChar char="•"/>
                      </a:pPr>
                      <a:r>
                        <a:rPr lang="ro-RO" sz="1300" b="0" noProof="0" dirty="0"/>
                        <a:t>Elevi de gimnaziu;</a:t>
                      </a:r>
                    </a:p>
                    <a:p>
                      <a:pPr marL="285750" indent="-285750" algn="just">
                        <a:buFont typeface="Arial" panose="020B0604020202020204" pitchFamily="34" charset="0"/>
                        <a:buChar char="•"/>
                      </a:pPr>
                      <a:r>
                        <a:rPr lang="ro-RO" sz="1300" b="0" noProof="0" dirty="0"/>
                        <a:t>Cursanți din învățământul dual;</a:t>
                      </a:r>
                    </a:p>
                    <a:p>
                      <a:pPr marL="285750" indent="-285750" algn="just">
                        <a:buFont typeface="Arial" panose="020B0604020202020204" pitchFamily="34" charset="0"/>
                        <a:buChar char="•"/>
                      </a:pPr>
                      <a:r>
                        <a:rPr lang="ro-RO" sz="1300" b="0" noProof="0" dirty="0"/>
                        <a:t>Personal didactic din învățământul profesional și tehnic;</a:t>
                      </a:r>
                    </a:p>
                    <a:p>
                      <a:pPr marL="285750" indent="-285750" algn="just">
                        <a:buFont typeface="Arial" panose="020B0604020202020204" pitchFamily="34" charset="0"/>
                        <a:buChar char="•"/>
                      </a:pPr>
                      <a:r>
                        <a:rPr lang="ro-RO" sz="1300" b="0" noProof="0" dirty="0"/>
                        <a:t>Personal cu atribuții în domeniul educației, altul decât cel didactic</a:t>
                      </a:r>
                    </a:p>
                  </a:txBody>
                  <a:tcPr anchor="ctr"/>
                </a:tc>
                <a:tc rowSpan="2">
                  <a:txBody>
                    <a:bodyPr/>
                    <a:lstStyle/>
                    <a:p>
                      <a:pPr marL="285750" indent="-285750">
                        <a:buFont typeface="Arial" panose="020B0604020202020204" pitchFamily="34" charset="0"/>
                        <a:buChar char="•"/>
                      </a:pPr>
                      <a:r>
                        <a:rPr lang="ro-RO" sz="1500" b="0" noProof="0" dirty="0"/>
                        <a:t>6,8 mil euro alocare FSE+</a:t>
                      </a:r>
                    </a:p>
                    <a:p>
                      <a:pPr marL="285750" indent="-285750">
                        <a:buFont typeface="Arial" panose="020B0604020202020204" pitchFamily="34" charset="0"/>
                        <a:buChar char="•"/>
                      </a:pPr>
                      <a:r>
                        <a:rPr lang="ro-RO" sz="1500" b="0" noProof="0" dirty="0"/>
                        <a:t>1,2 mil euro alocare buget de stat</a:t>
                      </a:r>
                    </a:p>
                  </a:txBody>
                  <a:tcPr anchor="ctr"/>
                </a:tc>
                <a:extLst>
                  <a:ext uri="{0D108BD9-81ED-4DB2-BD59-A6C34878D82A}">
                    <a16:rowId xmlns:a16="http://schemas.microsoft.com/office/drawing/2014/main" val="10001"/>
                  </a:ext>
                </a:extLst>
              </a:tr>
              <a:tr h="0">
                <a:tc rowSpan="2">
                  <a:txBody>
                    <a:bodyPr/>
                    <a:lstStyle/>
                    <a:p>
                      <a:r>
                        <a:rPr lang="ro-RO" sz="1500" b="0" noProof="0"/>
                        <a:t>8.e.2. Aplicare mecanism privind asigurarea calității învățării la locul de muncă (WBL) </a:t>
                      </a:r>
                    </a:p>
                  </a:txBody>
                  <a:tcPr anchor="ctr"/>
                </a:tc>
                <a:tc rowSpan="2">
                  <a:txBody>
                    <a:bodyPr/>
                    <a:lstStyle/>
                    <a:p>
                      <a:pPr marL="285750" indent="-285750">
                        <a:buFont typeface="Arial" panose="020B0604020202020204" pitchFamily="34" charset="0"/>
                        <a:buChar char="•"/>
                      </a:pPr>
                      <a:r>
                        <a:rPr lang="ro-RO" sz="1500" b="0" noProof="0" dirty="0"/>
                        <a:t>Metodologie aplicare mecanism si standarde asociate;</a:t>
                      </a:r>
                    </a:p>
                    <a:p>
                      <a:pPr marL="285750" indent="-285750">
                        <a:buFont typeface="Arial" panose="020B0604020202020204" pitchFamily="34" charset="0"/>
                        <a:buChar char="•"/>
                      </a:pPr>
                      <a:r>
                        <a:rPr lang="ro-RO" sz="1500" b="0" noProof="0" dirty="0"/>
                        <a:t>Metodologie acreditare operatori economici /certificare calificări;</a:t>
                      </a:r>
                    </a:p>
                    <a:p>
                      <a:pPr marL="285750" indent="-285750">
                        <a:buFont typeface="Arial" panose="020B0604020202020204" pitchFamily="34" charset="0"/>
                        <a:buChar char="•"/>
                      </a:pPr>
                      <a:r>
                        <a:rPr lang="ro-RO" sz="1500" b="0" noProof="0" dirty="0"/>
                        <a:t>Formare monitori de calitate / vizite de monitorizare firme.</a:t>
                      </a:r>
                    </a:p>
                  </a:txBody>
                  <a:tcPr anchor="ctr"/>
                </a:tc>
                <a:tc vMerge="1">
                  <a:txBody>
                    <a:bodyPr/>
                    <a:lstStyle/>
                    <a:p>
                      <a:endParaRPr lang="en-US" dirty="0"/>
                    </a:p>
                  </a:txBody>
                  <a:tcPr/>
                </a:tc>
                <a:tc vMerge="1">
                  <a:txBody>
                    <a:bodyPr/>
                    <a:lstStyle/>
                    <a:p>
                      <a:endParaRPr lang="en-US"/>
                    </a:p>
                  </a:txBody>
                  <a:tcPr/>
                </a:tc>
                <a:extLst>
                  <a:ext uri="{0D108BD9-81ED-4DB2-BD59-A6C34878D82A}">
                    <a16:rowId xmlns:a16="http://schemas.microsoft.com/office/drawing/2014/main" val="10002"/>
                  </a:ext>
                </a:extLst>
              </a:tr>
              <a:tr h="176022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285750" indent="-285750">
                        <a:buFont typeface="Arial" panose="020B0604020202020204" pitchFamily="34" charset="0"/>
                        <a:buChar char="•"/>
                      </a:pPr>
                      <a:r>
                        <a:rPr lang="ro-RO" sz="1500" b="0" noProof="0" dirty="0"/>
                        <a:t>25 mil euro alocare FSE+</a:t>
                      </a:r>
                    </a:p>
                    <a:p>
                      <a:pPr marL="285750" indent="-285750">
                        <a:buFont typeface="Arial" panose="020B0604020202020204" pitchFamily="34" charset="0"/>
                        <a:buChar char="•"/>
                      </a:pPr>
                      <a:r>
                        <a:rPr lang="ro-RO" sz="1500" b="0" noProof="0" dirty="0"/>
                        <a:t>4,41 mil euro alocare buget de stat</a:t>
                      </a:r>
                    </a:p>
                  </a:txBody>
                  <a:tcPr anchor="ctr"/>
                </a:tc>
                <a:extLst>
                  <a:ext uri="{0D108BD9-81ED-4DB2-BD59-A6C34878D82A}">
                    <a16:rowId xmlns:a16="http://schemas.microsoft.com/office/drawing/2014/main" val="4015929860"/>
                  </a:ext>
                </a:extLst>
              </a:tr>
            </a:tbl>
          </a:graphicData>
        </a:graphic>
      </p:graphicFrame>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817416" y="354228"/>
            <a:ext cx="4142205" cy="590550"/>
          </a:xfrm>
          <a:prstGeom prst="rect">
            <a:avLst/>
          </a:prstGeom>
          <a:noFill/>
          <a:ln>
            <a:noFill/>
          </a:ln>
        </p:spPr>
      </p:pic>
      <p:pic>
        <p:nvPicPr>
          <p:cNvPr id="9" name="Imagine 8">
            <a:extLst>
              <a:ext uri="{FF2B5EF4-FFF2-40B4-BE49-F238E27FC236}">
                <a16:creationId xmlns:a16="http://schemas.microsoft.com/office/drawing/2014/main" id="{182A26BA-55D7-51CC-579F-8942CFEF6B9F}"/>
              </a:ext>
            </a:extLst>
          </p:cNvPr>
          <p:cNvPicPr>
            <a:picLocks noChangeAspect="1"/>
          </p:cNvPicPr>
          <p:nvPr/>
        </p:nvPicPr>
        <p:blipFill>
          <a:blip r:embed="rId4"/>
          <a:stretch>
            <a:fillRect/>
          </a:stretch>
        </p:blipFill>
        <p:spPr>
          <a:xfrm>
            <a:off x="10475650" y="66144"/>
            <a:ext cx="898934" cy="957401"/>
          </a:xfrm>
          <a:prstGeom prst="rect">
            <a:avLst/>
          </a:prstGeom>
        </p:spPr>
      </p:pic>
      <p:pic>
        <p:nvPicPr>
          <p:cNvPr id="5" name="Imagine 4">
            <a:extLst>
              <a:ext uri="{FF2B5EF4-FFF2-40B4-BE49-F238E27FC236}">
                <a16:creationId xmlns:a16="http://schemas.microsoft.com/office/drawing/2014/main" id="{97D7DB64-C43D-08C5-436A-FDD562CB5ED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5918" y="0"/>
            <a:ext cx="2928707" cy="1211851"/>
          </a:xfrm>
          <a:prstGeom prst="rect">
            <a:avLst/>
          </a:prstGeom>
        </p:spPr>
      </p:pic>
    </p:spTree>
    <p:extLst>
      <p:ext uri="{BB962C8B-B14F-4D97-AF65-F5344CB8AC3E}">
        <p14:creationId xmlns:p14="http://schemas.microsoft.com/office/powerpoint/2010/main" val="37102213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Rectangle: Top Corners One Rounded and One Snipped 12">
            <a:extLst>
              <a:ext uri="{FF2B5EF4-FFF2-40B4-BE49-F238E27FC236}">
                <a16:creationId xmlns:a16="http://schemas.microsoft.com/office/drawing/2014/main" id="{0ED8AAB3-C4B9-4150-9BE4-BAF0CF887882}"/>
              </a:ext>
            </a:extLst>
          </p:cNvPr>
          <p:cNvSpPr/>
          <p:nvPr/>
        </p:nvSpPr>
        <p:spPr bwMode="gray">
          <a:xfrm>
            <a:off x="609600" y="1296726"/>
            <a:ext cx="10972799" cy="503784"/>
          </a:xfrm>
          <a:prstGeom prst="snipRoundRect">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wrap="square" lIns="88900" tIns="88900" rIns="88900" bIns="88900" rtlCol="0" anchor="ctr"/>
          <a:lstStyle/>
          <a:p>
            <a:pPr algn="ctr">
              <a:lnSpc>
                <a:spcPct val="106000"/>
              </a:lnSpc>
              <a:buFont typeface="Wingdings 2" pitchFamily="18" charset="2"/>
              <a:buNone/>
            </a:pPr>
            <a:r>
              <a:rPr lang="ro-RO" b="1" dirty="0">
                <a:solidFill>
                  <a:schemeClr val="bg1"/>
                </a:solidFill>
              </a:rPr>
              <a:t>Prioritatea  8  Creșterea accesibilității, atractivității și calității învățământului profesional și tehnic</a:t>
            </a:r>
            <a:endParaRPr lang="en-US" b="1" dirty="0">
              <a:solidFill>
                <a:schemeClr val="bg1"/>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1908648962"/>
              </p:ext>
            </p:extLst>
          </p:nvPr>
        </p:nvGraphicFramePr>
        <p:xfrm>
          <a:off x="609600" y="1960362"/>
          <a:ext cx="10972799" cy="4429294"/>
        </p:xfrm>
        <a:graphic>
          <a:graphicData uri="http://schemas.openxmlformats.org/drawingml/2006/table">
            <a:tbl>
              <a:tblPr firstRow="1" bandRow="1">
                <a:tableStyleId>{93296810-A885-4BE3-A3E7-6D5BEEA58F35}</a:tableStyleId>
              </a:tblPr>
              <a:tblGrid>
                <a:gridCol w="2412437">
                  <a:extLst>
                    <a:ext uri="{9D8B030D-6E8A-4147-A177-3AD203B41FA5}">
                      <a16:colId xmlns:a16="http://schemas.microsoft.com/office/drawing/2014/main" val="20000"/>
                    </a:ext>
                  </a:extLst>
                </a:gridCol>
                <a:gridCol w="4273354">
                  <a:extLst>
                    <a:ext uri="{9D8B030D-6E8A-4147-A177-3AD203B41FA5}">
                      <a16:colId xmlns:a16="http://schemas.microsoft.com/office/drawing/2014/main" val="20001"/>
                    </a:ext>
                  </a:extLst>
                </a:gridCol>
                <a:gridCol w="2143504">
                  <a:extLst>
                    <a:ext uri="{9D8B030D-6E8A-4147-A177-3AD203B41FA5}">
                      <a16:colId xmlns:a16="http://schemas.microsoft.com/office/drawing/2014/main" val="20002"/>
                    </a:ext>
                  </a:extLst>
                </a:gridCol>
                <a:gridCol w="2143504">
                  <a:extLst>
                    <a:ext uri="{9D8B030D-6E8A-4147-A177-3AD203B41FA5}">
                      <a16:colId xmlns:a16="http://schemas.microsoft.com/office/drawing/2014/main" val="871710093"/>
                    </a:ext>
                  </a:extLst>
                </a:gridCol>
              </a:tblGrid>
              <a:tr h="634534">
                <a:tc>
                  <a:txBody>
                    <a:bodyPr/>
                    <a:lstStyle/>
                    <a:p>
                      <a:pPr algn="ctr"/>
                      <a:r>
                        <a:rPr lang="ro-RO" sz="1500" b="1" noProof="0" dirty="0"/>
                        <a:t>Acțiune</a:t>
                      </a:r>
                    </a:p>
                  </a:txBody>
                  <a:tcPr anchor="ctr"/>
                </a:tc>
                <a:tc>
                  <a:txBody>
                    <a:bodyPr/>
                    <a:lstStyle/>
                    <a:p>
                      <a:pPr algn="ctr"/>
                      <a:r>
                        <a:rPr lang="ro-RO" sz="1500" b="1" noProof="0" dirty="0"/>
                        <a:t>Exemple de investiții vizate</a:t>
                      </a:r>
                    </a:p>
                  </a:txBody>
                  <a:tcPr anchor="ctr"/>
                </a:tc>
                <a:tc>
                  <a:txBody>
                    <a:bodyPr/>
                    <a:lstStyle/>
                    <a:p>
                      <a:pPr algn="ctr"/>
                      <a:r>
                        <a:rPr lang="ro-RO" sz="1500" b="1" noProof="0" dirty="0"/>
                        <a:t>Categorii de beneficiari /</a:t>
                      </a:r>
                    </a:p>
                    <a:p>
                      <a:pPr algn="ctr"/>
                      <a:r>
                        <a:rPr lang="ro-RO" sz="1500" b="1" noProof="0" dirty="0"/>
                        <a:t> grup țintă</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o-RO" sz="1500" b="1" noProof="0" dirty="0"/>
                        <a:t>Alocare financiară</a:t>
                      </a:r>
                    </a:p>
                    <a:p>
                      <a:pPr algn="ctr"/>
                      <a:endParaRPr lang="ro-RO" sz="1500" b="1" noProof="0" dirty="0"/>
                    </a:p>
                  </a:txBody>
                  <a:tcPr anchor="ctr"/>
                </a:tc>
                <a:extLst>
                  <a:ext uri="{0D108BD9-81ED-4DB2-BD59-A6C34878D82A}">
                    <a16:rowId xmlns:a16="http://schemas.microsoft.com/office/drawing/2014/main" val="10000"/>
                  </a:ext>
                </a:extLst>
              </a:tr>
              <a:tr h="835234">
                <a:tc>
                  <a:txBody>
                    <a:bodyPr/>
                    <a:lstStyle/>
                    <a:p>
                      <a:r>
                        <a:rPr lang="ro-RO" sz="1500" b="0" noProof="0" dirty="0"/>
                        <a:t>8.e.3. Creșterea calității și a validității proceselor de predare-învățare-evaluare în ÎPT</a:t>
                      </a:r>
                    </a:p>
                  </a:txBody>
                  <a:tcPr anchor="ctr"/>
                </a:tc>
                <a:tc>
                  <a:txBody>
                    <a:bodyPr/>
                    <a:lstStyle/>
                    <a:p>
                      <a:pPr marL="285750" indent="-285750">
                        <a:buFont typeface="Arial" panose="020B0604020202020204" pitchFamily="34" charset="0"/>
                        <a:buChar char="•"/>
                      </a:pPr>
                      <a:r>
                        <a:rPr lang="ro-RO" sz="1500" b="0" noProof="0" dirty="0"/>
                        <a:t>Stagii de practică cadre didactice la operatori;</a:t>
                      </a:r>
                    </a:p>
                    <a:p>
                      <a:pPr marL="285750" indent="-285750">
                        <a:buFont typeface="Arial" panose="020B0604020202020204" pitchFamily="34" charset="0"/>
                        <a:buChar char="•"/>
                      </a:pPr>
                      <a:r>
                        <a:rPr lang="ro-RO" sz="1500" b="0" noProof="0" dirty="0"/>
                        <a:t>rețele parteneriale pentru dezvoltare caracter practic discipline.</a:t>
                      </a:r>
                    </a:p>
                  </a:txBody>
                  <a:tcPr anchor="ctr"/>
                </a:tc>
                <a:tc rowSpan="2">
                  <a:txBody>
                    <a:bodyPr/>
                    <a:lstStyle/>
                    <a:p>
                      <a:pPr marL="285750" indent="-285750" algn="just">
                        <a:buFont typeface="Arial" panose="020B0604020202020204" pitchFamily="34" charset="0"/>
                        <a:buChar char="•"/>
                      </a:pPr>
                      <a:r>
                        <a:rPr lang="ro-RO" sz="1400" b="0" noProof="0" dirty="0"/>
                        <a:t>Unități și instituții de învățământ ce oferă servicii educaționale (ÎPT);</a:t>
                      </a:r>
                    </a:p>
                    <a:p>
                      <a:pPr marL="285750" indent="-285750" algn="just">
                        <a:buFont typeface="Arial" panose="020B0604020202020204" pitchFamily="34" charset="0"/>
                        <a:buChar char="•"/>
                      </a:pPr>
                      <a:r>
                        <a:rPr lang="ro-RO" sz="1400" b="0" noProof="0" dirty="0"/>
                        <a:t>Elevi din învățământul profesional și tehnic;</a:t>
                      </a:r>
                    </a:p>
                    <a:p>
                      <a:pPr marL="285750" indent="-285750" algn="just">
                        <a:buFont typeface="Arial" panose="020B0604020202020204" pitchFamily="34" charset="0"/>
                        <a:buChar char="•"/>
                      </a:pPr>
                      <a:r>
                        <a:rPr lang="ro-RO" sz="1400" b="0" noProof="0" dirty="0"/>
                        <a:t>Elevi de gimnaziu;</a:t>
                      </a:r>
                    </a:p>
                    <a:p>
                      <a:pPr marL="285750" indent="-285750" algn="just">
                        <a:buFont typeface="Arial" panose="020B0604020202020204" pitchFamily="34" charset="0"/>
                        <a:buChar char="•"/>
                      </a:pPr>
                      <a:r>
                        <a:rPr lang="ro-RO" sz="1400" b="0" noProof="0" dirty="0"/>
                        <a:t>Cursanți din învățământul dual;</a:t>
                      </a:r>
                    </a:p>
                    <a:p>
                      <a:pPr marL="285750" indent="-285750" algn="just">
                        <a:buFont typeface="Arial" panose="020B0604020202020204" pitchFamily="34" charset="0"/>
                        <a:buChar char="•"/>
                      </a:pPr>
                      <a:r>
                        <a:rPr lang="ro-RO" sz="1400" b="0" noProof="0" dirty="0"/>
                        <a:t>Personal didactic din învățământul profesional și tehnic;</a:t>
                      </a:r>
                    </a:p>
                    <a:p>
                      <a:pPr marL="285750" indent="-285750" algn="just">
                        <a:buFont typeface="Arial" panose="020B0604020202020204" pitchFamily="34" charset="0"/>
                        <a:buChar char="•"/>
                      </a:pPr>
                      <a:r>
                        <a:rPr lang="ro-RO" sz="1400" b="0" noProof="0" dirty="0"/>
                        <a:t>Personal cu atribuții în domeniul educației, altul decât cel didactic</a:t>
                      </a:r>
                    </a:p>
                  </a:txBody>
                  <a:tcPr/>
                </a:tc>
                <a:tc>
                  <a:txBody>
                    <a:bodyPr/>
                    <a:lstStyle/>
                    <a:p>
                      <a:pPr marL="285750" indent="-285750">
                        <a:buFont typeface="Arial" panose="020B0604020202020204" pitchFamily="34" charset="0"/>
                        <a:buChar char="•"/>
                      </a:pPr>
                      <a:r>
                        <a:rPr lang="ro-RO" sz="1500" b="0" kern="1200" dirty="0">
                          <a:solidFill>
                            <a:schemeClr val="dk1"/>
                          </a:solidFill>
                          <a:latin typeface="+mn-lt"/>
                          <a:ea typeface="+mn-ea"/>
                          <a:cs typeface="+mn-cs"/>
                        </a:rPr>
                        <a:t>6 mil euro alocare FSE+</a:t>
                      </a:r>
                    </a:p>
                    <a:p>
                      <a:pPr marL="285750" indent="-285750">
                        <a:buFont typeface="Arial" panose="020B0604020202020204" pitchFamily="34" charset="0"/>
                        <a:buChar char="•"/>
                      </a:pPr>
                      <a:r>
                        <a:rPr lang="ro-RO" sz="1500" b="0" kern="1200" dirty="0">
                          <a:solidFill>
                            <a:schemeClr val="dk1"/>
                          </a:solidFill>
                          <a:latin typeface="+mn-lt"/>
                          <a:ea typeface="+mn-ea"/>
                          <a:cs typeface="+mn-cs"/>
                        </a:rPr>
                        <a:t>1,06 mil euro alocare buget de stat</a:t>
                      </a:r>
                      <a:endParaRPr lang="en-US" sz="1500" b="0" kern="1200" dirty="0">
                        <a:solidFill>
                          <a:schemeClr val="dk1"/>
                        </a:solidFill>
                        <a:latin typeface="+mn-lt"/>
                        <a:ea typeface="+mn-ea"/>
                        <a:cs typeface="+mn-cs"/>
                      </a:endParaRPr>
                    </a:p>
                  </a:txBody>
                  <a:tcPr/>
                </a:tc>
                <a:extLst>
                  <a:ext uri="{0D108BD9-81ED-4DB2-BD59-A6C34878D82A}">
                    <a16:rowId xmlns:a16="http://schemas.microsoft.com/office/drawing/2014/main" val="10003"/>
                  </a:ext>
                </a:extLst>
              </a:tr>
              <a:tr h="2788920">
                <a:tc>
                  <a:txBody>
                    <a:bodyPr/>
                    <a:lstStyle/>
                    <a:p>
                      <a:r>
                        <a:rPr lang="ro-RO" sz="1500" b="0" noProof="0" dirty="0"/>
                        <a:t>8.e.4. Recunoașterea excelenței în ÎPT, cu accent pe digitalizare și dezvoltare durabilă</a:t>
                      </a:r>
                    </a:p>
                  </a:txBody>
                  <a:tcPr anchor="ctr"/>
                </a:tc>
                <a:tc>
                  <a:txBody>
                    <a:bodyPr/>
                    <a:lstStyle/>
                    <a:p>
                      <a:pPr marL="285750" indent="-285750">
                        <a:buFont typeface="Arial" panose="020B0604020202020204" pitchFamily="34" charset="0"/>
                        <a:buChar char="•"/>
                      </a:pPr>
                      <a:r>
                        <a:rPr lang="ro-RO" sz="1500" b="0" noProof="0" dirty="0"/>
                        <a:t>Propunerea metodologiei pentru</a:t>
                      </a:r>
                      <a:r>
                        <a:rPr lang="ro-RO" sz="1500" b="0" baseline="0" noProof="0" dirty="0"/>
                        <a:t> obținerea diplomei de excelență;</a:t>
                      </a:r>
                    </a:p>
                    <a:p>
                      <a:pPr marL="285750" indent="-285750">
                        <a:buFont typeface="Arial" panose="020B0604020202020204" pitchFamily="34" charset="0"/>
                        <a:buChar char="•"/>
                      </a:pPr>
                      <a:r>
                        <a:rPr lang="ro-RO" sz="1500" b="0" baseline="0" noProof="0" dirty="0"/>
                        <a:t>Susținerea dezvoltării centrelor de excelență în ÎPT</a:t>
                      </a:r>
                      <a:endParaRPr lang="ro-RO" sz="1500" b="0" noProof="0" dirty="0"/>
                    </a:p>
                  </a:txBody>
                  <a:tcPr anchor="ctr"/>
                </a:tc>
                <a:tc vMerge="1">
                  <a:txBody>
                    <a:bodyPr/>
                    <a:lstStyle/>
                    <a:p>
                      <a:endParaRPr lang="en-US"/>
                    </a:p>
                  </a:txBody>
                  <a:tcPr/>
                </a:tc>
                <a:tc>
                  <a:txBody>
                    <a:bodyPr/>
                    <a:lstStyle/>
                    <a:p>
                      <a:pPr marL="285750" indent="-285750">
                        <a:buFont typeface="Arial" panose="020B0604020202020204" pitchFamily="34" charset="0"/>
                        <a:buChar char="•"/>
                      </a:pPr>
                      <a:r>
                        <a:rPr lang="ro-RO" sz="1500" b="0" kern="1200" dirty="0">
                          <a:solidFill>
                            <a:schemeClr val="dk1"/>
                          </a:solidFill>
                          <a:latin typeface="+mn-lt"/>
                          <a:ea typeface="+mn-ea"/>
                          <a:cs typeface="+mn-cs"/>
                        </a:rPr>
                        <a:t>4,85 mil euro alocare FSE+</a:t>
                      </a:r>
                    </a:p>
                    <a:p>
                      <a:pPr marL="285750" indent="-285750">
                        <a:buFont typeface="Arial" panose="020B0604020202020204" pitchFamily="34" charset="0"/>
                        <a:buChar char="•"/>
                      </a:pPr>
                      <a:r>
                        <a:rPr lang="ro-RO" sz="1500" b="0" kern="1200" dirty="0">
                          <a:solidFill>
                            <a:schemeClr val="dk1"/>
                          </a:solidFill>
                          <a:latin typeface="+mn-lt"/>
                          <a:ea typeface="+mn-ea"/>
                          <a:cs typeface="+mn-cs"/>
                        </a:rPr>
                        <a:t>1,18 alocare buget de stat</a:t>
                      </a:r>
                      <a:endParaRPr lang="en-US" sz="1500" b="0" kern="1200" dirty="0">
                        <a:solidFill>
                          <a:schemeClr val="dk1"/>
                        </a:solidFill>
                        <a:latin typeface="+mn-lt"/>
                        <a:ea typeface="+mn-ea"/>
                        <a:cs typeface="+mn-cs"/>
                      </a:endParaRPr>
                    </a:p>
                  </a:txBody>
                  <a:tcPr/>
                </a:tc>
                <a:extLst>
                  <a:ext uri="{0D108BD9-81ED-4DB2-BD59-A6C34878D82A}">
                    <a16:rowId xmlns:a16="http://schemas.microsoft.com/office/drawing/2014/main" val="10004"/>
                  </a:ext>
                </a:extLst>
              </a:tr>
            </a:tbl>
          </a:graphicData>
        </a:graphic>
      </p:graphicFrame>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817416" y="354228"/>
            <a:ext cx="4142205" cy="590550"/>
          </a:xfrm>
          <a:prstGeom prst="rect">
            <a:avLst/>
          </a:prstGeom>
          <a:noFill/>
          <a:ln>
            <a:noFill/>
          </a:ln>
        </p:spPr>
      </p:pic>
      <p:pic>
        <p:nvPicPr>
          <p:cNvPr id="9" name="Imagine 8">
            <a:extLst>
              <a:ext uri="{FF2B5EF4-FFF2-40B4-BE49-F238E27FC236}">
                <a16:creationId xmlns:a16="http://schemas.microsoft.com/office/drawing/2014/main" id="{182A26BA-55D7-51CC-579F-8942CFEF6B9F}"/>
              </a:ext>
            </a:extLst>
          </p:cNvPr>
          <p:cNvPicPr>
            <a:picLocks noChangeAspect="1"/>
          </p:cNvPicPr>
          <p:nvPr/>
        </p:nvPicPr>
        <p:blipFill>
          <a:blip r:embed="rId4"/>
          <a:stretch>
            <a:fillRect/>
          </a:stretch>
        </p:blipFill>
        <p:spPr>
          <a:xfrm>
            <a:off x="10475650" y="66144"/>
            <a:ext cx="898934" cy="957401"/>
          </a:xfrm>
          <a:prstGeom prst="rect">
            <a:avLst/>
          </a:prstGeom>
        </p:spPr>
      </p:pic>
      <p:pic>
        <p:nvPicPr>
          <p:cNvPr id="5" name="Imagine 4">
            <a:extLst>
              <a:ext uri="{FF2B5EF4-FFF2-40B4-BE49-F238E27FC236}">
                <a16:creationId xmlns:a16="http://schemas.microsoft.com/office/drawing/2014/main" id="{97D7DB64-C43D-08C5-436A-FDD562CB5ED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5918" y="0"/>
            <a:ext cx="2928707" cy="1211851"/>
          </a:xfrm>
          <a:prstGeom prst="rect">
            <a:avLst/>
          </a:prstGeom>
        </p:spPr>
      </p:pic>
    </p:spTree>
    <p:extLst>
      <p:ext uri="{BB962C8B-B14F-4D97-AF65-F5344CB8AC3E}">
        <p14:creationId xmlns:p14="http://schemas.microsoft.com/office/powerpoint/2010/main" val="13212170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Pentagon 12">
            <a:extLst>
              <a:ext uri="{FF2B5EF4-FFF2-40B4-BE49-F238E27FC236}">
                <a16:creationId xmlns:a16="http://schemas.microsoft.com/office/drawing/2014/main" id="{3C6A3931-246F-4AA5-B8FD-FD4D53361B99}"/>
              </a:ext>
            </a:extLst>
          </p:cNvPr>
          <p:cNvSpPr/>
          <p:nvPr/>
        </p:nvSpPr>
        <p:spPr>
          <a:xfrm flipH="1">
            <a:off x="2881343" y="1528188"/>
            <a:ext cx="8890128" cy="775105"/>
          </a:xfrm>
          <a:custGeom>
            <a:avLst/>
            <a:gdLst>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215640"/>
              <a:gd name="connsiteY0" fmla="*/ 0 h 833437"/>
              <a:gd name="connsiteX1" fmla="*/ 2433159 w 3215640"/>
              <a:gd name="connsiteY1" fmla="*/ 0 h 833437"/>
              <a:gd name="connsiteX2" fmla="*/ 3215640 w 3215640"/>
              <a:gd name="connsiteY2" fmla="*/ 531019 h 833437"/>
              <a:gd name="connsiteX3" fmla="*/ 2433159 w 3215640"/>
              <a:gd name="connsiteY3" fmla="*/ 833437 h 833437"/>
              <a:gd name="connsiteX4" fmla="*/ 0 w 3215640"/>
              <a:gd name="connsiteY4" fmla="*/ 833437 h 833437"/>
              <a:gd name="connsiteX5" fmla="*/ 0 w 3215640"/>
              <a:gd name="connsiteY5" fmla="*/ 0 h 833437"/>
              <a:gd name="connsiteX0" fmla="*/ 0 w 3215640"/>
              <a:gd name="connsiteY0" fmla="*/ 0 h 833437"/>
              <a:gd name="connsiteX1" fmla="*/ 2433159 w 3215640"/>
              <a:gd name="connsiteY1" fmla="*/ 0 h 833437"/>
              <a:gd name="connsiteX2" fmla="*/ 3215640 w 3215640"/>
              <a:gd name="connsiteY2" fmla="*/ 531019 h 833437"/>
              <a:gd name="connsiteX3" fmla="*/ 2433159 w 3215640"/>
              <a:gd name="connsiteY3" fmla="*/ 833437 h 833437"/>
              <a:gd name="connsiteX4" fmla="*/ 0 w 3215640"/>
              <a:gd name="connsiteY4" fmla="*/ 833437 h 833437"/>
              <a:gd name="connsiteX5" fmla="*/ 0 w 3215640"/>
              <a:gd name="connsiteY5" fmla="*/ 0 h 833437"/>
              <a:gd name="connsiteX0" fmla="*/ 0 w 3234548"/>
              <a:gd name="connsiteY0" fmla="*/ 0 h 833437"/>
              <a:gd name="connsiteX1" fmla="*/ 2433159 w 3234548"/>
              <a:gd name="connsiteY1" fmla="*/ 0 h 833437"/>
              <a:gd name="connsiteX2" fmla="*/ 3215640 w 3234548"/>
              <a:gd name="connsiteY2" fmla="*/ 531019 h 833437"/>
              <a:gd name="connsiteX3" fmla="*/ 2946082 w 3234548"/>
              <a:gd name="connsiteY3" fmla="*/ 668337 h 833437"/>
              <a:gd name="connsiteX4" fmla="*/ 2433159 w 3234548"/>
              <a:gd name="connsiteY4" fmla="*/ 833437 h 833437"/>
              <a:gd name="connsiteX5" fmla="*/ 0 w 3234548"/>
              <a:gd name="connsiteY5" fmla="*/ 833437 h 833437"/>
              <a:gd name="connsiteX6" fmla="*/ 0 w 3234548"/>
              <a:gd name="connsiteY6" fmla="*/ 0 h 833437"/>
              <a:gd name="connsiteX0" fmla="*/ 0 w 3243981"/>
              <a:gd name="connsiteY0" fmla="*/ 0 h 833437"/>
              <a:gd name="connsiteX1" fmla="*/ 2433159 w 3243981"/>
              <a:gd name="connsiteY1" fmla="*/ 0 h 833437"/>
              <a:gd name="connsiteX2" fmla="*/ 3215640 w 3243981"/>
              <a:gd name="connsiteY2" fmla="*/ 531019 h 833437"/>
              <a:gd name="connsiteX3" fmla="*/ 3047682 w 3243981"/>
              <a:gd name="connsiteY3" fmla="*/ 528637 h 833437"/>
              <a:gd name="connsiteX4" fmla="*/ 2433159 w 3243981"/>
              <a:gd name="connsiteY4" fmla="*/ 833437 h 833437"/>
              <a:gd name="connsiteX5" fmla="*/ 0 w 3243981"/>
              <a:gd name="connsiteY5" fmla="*/ 833437 h 833437"/>
              <a:gd name="connsiteX6" fmla="*/ 0 w 3243981"/>
              <a:gd name="connsiteY6" fmla="*/ 0 h 833437"/>
              <a:gd name="connsiteX0" fmla="*/ 0 w 3233439"/>
              <a:gd name="connsiteY0" fmla="*/ 0 h 833437"/>
              <a:gd name="connsiteX1" fmla="*/ 2433159 w 3233439"/>
              <a:gd name="connsiteY1" fmla="*/ 0 h 833437"/>
              <a:gd name="connsiteX2" fmla="*/ 3215640 w 3233439"/>
              <a:gd name="connsiteY2" fmla="*/ 531019 h 833437"/>
              <a:gd name="connsiteX3" fmla="*/ 3047682 w 3233439"/>
              <a:gd name="connsiteY3" fmla="*/ 528637 h 833437"/>
              <a:gd name="connsiteX4" fmla="*/ 2433159 w 3233439"/>
              <a:gd name="connsiteY4" fmla="*/ 833437 h 833437"/>
              <a:gd name="connsiteX5" fmla="*/ 0 w 3233439"/>
              <a:gd name="connsiteY5" fmla="*/ 833437 h 833437"/>
              <a:gd name="connsiteX6" fmla="*/ 0 w 3233439"/>
              <a:gd name="connsiteY6" fmla="*/ 0 h 833437"/>
              <a:gd name="connsiteX0" fmla="*/ 0 w 3215999"/>
              <a:gd name="connsiteY0" fmla="*/ 0 h 833437"/>
              <a:gd name="connsiteX1" fmla="*/ 2433159 w 3215999"/>
              <a:gd name="connsiteY1" fmla="*/ 0 h 833437"/>
              <a:gd name="connsiteX2" fmla="*/ 3215640 w 3215999"/>
              <a:gd name="connsiteY2" fmla="*/ 531019 h 833437"/>
              <a:gd name="connsiteX3" fmla="*/ 3047682 w 3215999"/>
              <a:gd name="connsiteY3" fmla="*/ 528637 h 833437"/>
              <a:gd name="connsiteX4" fmla="*/ 2433159 w 3215999"/>
              <a:gd name="connsiteY4" fmla="*/ 833437 h 833437"/>
              <a:gd name="connsiteX5" fmla="*/ 0 w 3215999"/>
              <a:gd name="connsiteY5" fmla="*/ 833437 h 833437"/>
              <a:gd name="connsiteX6" fmla="*/ 0 w 3215999"/>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9"/>
              <a:gd name="connsiteY0" fmla="*/ 0 h 833437"/>
              <a:gd name="connsiteX1" fmla="*/ 2433159 w 3336509"/>
              <a:gd name="connsiteY1" fmla="*/ 0 h 833437"/>
              <a:gd name="connsiteX2" fmla="*/ 3336290 w 3336509"/>
              <a:gd name="connsiteY2" fmla="*/ 632619 h 833437"/>
              <a:gd name="connsiteX3" fmla="*/ 3054032 w 3336509"/>
              <a:gd name="connsiteY3" fmla="*/ 522287 h 833437"/>
              <a:gd name="connsiteX4" fmla="*/ 2433159 w 3336509"/>
              <a:gd name="connsiteY4" fmla="*/ 833437 h 833437"/>
              <a:gd name="connsiteX5" fmla="*/ 0 w 3336509"/>
              <a:gd name="connsiteY5" fmla="*/ 833437 h 833437"/>
              <a:gd name="connsiteX6" fmla="*/ 0 w 3336509"/>
              <a:gd name="connsiteY6" fmla="*/ 0 h 833437"/>
              <a:gd name="connsiteX0" fmla="*/ 0 w 3336536"/>
              <a:gd name="connsiteY0" fmla="*/ 0 h 833437"/>
              <a:gd name="connsiteX1" fmla="*/ 2433159 w 3336536"/>
              <a:gd name="connsiteY1" fmla="*/ 0 h 833437"/>
              <a:gd name="connsiteX2" fmla="*/ 3336290 w 3336536"/>
              <a:gd name="connsiteY2" fmla="*/ 632619 h 833437"/>
              <a:gd name="connsiteX3" fmla="*/ 3054032 w 3336536"/>
              <a:gd name="connsiteY3" fmla="*/ 522287 h 833437"/>
              <a:gd name="connsiteX4" fmla="*/ 2433159 w 3336536"/>
              <a:gd name="connsiteY4" fmla="*/ 833437 h 833437"/>
              <a:gd name="connsiteX5" fmla="*/ 0 w 3336536"/>
              <a:gd name="connsiteY5" fmla="*/ 833437 h 833437"/>
              <a:gd name="connsiteX6" fmla="*/ 0 w 3336536"/>
              <a:gd name="connsiteY6" fmla="*/ 0 h 833437"/>
              <a:gd name="connsiteX0" fmla="*/ 0 w 3336536"/>
              <a:gd name="connsiteY0" fmla="*/ 0 h 833437"/>
              <a:gd name="connsiteX1" fmla="*/ 2433159 w 3336536"/>
              <a:gd name="connsiteY1" fmla="*/ 0 h 833437"/>
              <a:gd name="connsiteX2" fmla="*/ 3336290 w 3336536"/>
              <a:gd name="connsiteY2" fmla="*/ 632619 h 833437"/>
              <a:gd name="connsiteX3" fmla="*/ 3054032 w 3336536"/>
              <a:gd name="connsiteY3" fmla="*/ 522287 h 833437"/>
              <a:gd name="connsiteX4" fmla="*/ 2433159 w 3336536"/>
              <a:gd name="connsiteY4" fmla="*/ 833437 h 833437"/>
              <a:gd name="connsiteX5" fmla="*/ 0 w 3336536"/>
              <a:gd name="connsiteY5" fmla="*/ 833437 h 833437"/>
              <a:gd name="connsiteX6" fmla="*/ 0 w 3336536"/>
              <a:gd name="connsiteY6"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326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326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453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453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94"/>
              <a:gd name="connsiteY0" fmla="*/ 0 h 833437"/>
              <a:gd name="connsiteX1" fmla="*/ 2433159 w 3336594"/>
              <a:gd name="connsiteY1" fmla="*/ 0 h 833437"/>
              <a:gd name="connsiteX2" fmla="*/ 3047681 w 3336594"/>
              <a:gd name="connsiteY2" fmla="*/ 414337 h 833437"/>
              <a:gd name="connsiteX3" fmla="*/ 3336290 w 3336594"/>
              <a:gd name="connsiteY3" fmla="*/ 645319 h 833437"/>
              <a:gd name="connsiteX4" fmla="*/ 3054032 w 3336594"/>
              <a:gd name="connsiteY4" fmla="*/ 522287 h 833437"/>
              <a:gd name="connsiteX5" fmla="*/ 2433159 w 3336594"/>
              <a:gd name="connsiteY5" fmla="*/ 833437 h 833437"/>
              <a:gd name="connsiteX6" fmla="*/ 0 w 3336594"/>
              <a:gd name="connsiteY6" fmla="*/ 833437 h 833437"/>
              <a:gd name="connsiteX7" fmla="*/ 0 w 3336594"/>
              <a:gd name="connsiteY7" fmla="*/ 0 h 833437"/>
              <a:gd name="connsiteX0" fmla="*/ 0 w 3336594"/>
              <a:gd name="connsiteY0" fmla="*/ 0 h 833437"/>
              <a:gd name="connsiteX1" fmla="*/ 2433159 w 3336594"/>
              <a:gd name="connsiteY1" fmla="*/ 0 h 833437"/>
              <a:gd name="connsiteX2" fmla="*/ 3047681 w 3336594"/>
              <a:gd name="connsiteY2" fmla="*/ 414337 h 833437"/>
              <a:gd name="connsiteX3" fmla="*/ 3336290 w 3336594"/>
              <a:gd name="connsiteY3" fmla="*/ 645319 h 833437"/>
              <a:gd name="connsiteX4" fmla="*/ 3054032 w 3336594"/>
              <a:gd name="connsiteY4" fmla="*/ 522287 h 833437"/>
              <a:gd name="connsiteX5" fmla="*/ 2433159 w 3336594"/>
              <a:gd name="connsiteY5" fmla="*/ 833437 h 833437"/>
              <a:gd name="connsiteX6" fmla="*/ 0 w 3336594"/>
              <a:gd name="connsiteY6" fmla="*/ 833437 h 833437"/>
              <a:gd name="connsiteX7" fmla="*/ 0 w 3336594"/>
              <a:gd name="connsiteY7" fmla="*/ 0 h 833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36594" h="833437">
                <a:moveTo>
                  <a:pt x="0" y="0"/>
                </a:moveTo>
                <a:lnTo>
                  <a:pt x="2433159" y="0"/>
                </a:lnTo>
                <a:cubicBezTo>
                  <a:pt x="2941106" y="69056"/>
                  <a:pt x="2897159" y="308900"/>
                  <a:pt x="3047681" y="414337"/>
                </a:cubicBezTo>
                <a:cubicBezTo>
                  <a:pt x="3198203" y="519774"/>
                  <a:pt x="3271732" y="592403"/>
                  <a:pt x="3336290" y="645319"/>
                </a:cubicBezTo>
                <a:cubicBezTo>
                  <a:pt x="3345577" y="667809"/>
                  <a:pt x="3139996" y="500459"/>
                  <a:pt x="3054032" y="522287"/>
                </a:cubicBezTo>
                <a:cubicBezTo>
                  <a:pt x="2783919" y="598090"/>
                  <a:pt x="2924173" y="805920"/>
                  <a:pt x="2433159" y="833437"/>
                </a:cubicBezTo>
                <a:lnTo>
                  <a:pt x="0" y="833437"/>
                </a:lnTo>
                <a:lnTo>
                  <a:pt x="0" y="0"/>
                </a:lnTo>
                <a:close/>
              </a:path>
            </a:pathLst>
          </a:custGeom>
          <a:solidFill>
            <a:srgbClr val="0097A9"/>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lIns="91440" tIns="91440" rIns="91440" bIns="9144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chemeClr val="bg1"/>
              </a:solidFill>
              <a:effectLst/>
              <a:uLnTx/>
              <a:uFillTx/>
              <a:ea typeface="+mn-ea"/>
              <a:cs typeface="+mn-cs"/>
            </a:endParaRPr>
          </a:p>
        </p:txBody>
      </p:sp>
      <p:sp>
        <p:nvSpPr>
          <p:cNvPr id="14" name="Pentagon 9">
            <a:extLst>
              <a:ext uri="{FF2B5EF4-FFF2-40B4-BE49-F238E27FC236}">
                <a16:creationId xmlns:a16="http://schemas.microsoft.com/office/drawing/2014/main" id="{7E718712-7A55-4706-B66A-5944C671775B}"/>
              </a:ext>
            </a:extLst>
          </p:cNvPr>
          <p:cNvSpPr/>
          <p:nvPr/>
        </p:nvSpPr>
        <p:spPr>
          <a:xfrm>
            <a:off x="868530" y="1576832"/>
            <a:ext cx="2480143" cy="833437"/>
          </a:xfrm>
          <a:custGeom>
            <a:avLst/>
            <a:gdLst>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8662" h="833437">
                <a:moveTo>
                  <a:pt x="0" y="0"/>
                </a:moveTo>
                <a:lnTo>
                  <a:pt x="1330487" y="0"/>
                </a:lnTo>
                <a:cubicBezTo>
                  <a:pt x="1576072" y="9366"/>
                  <a:pt x="1768317" y="453073"/>
                  <a:pt x="1998662" y="416719"/>
                </a:cubicBezTo>
                <a:cubicBezTo>
                  <a:pt x="1775937" y="555625"/>
                  <a:pt x="1614172" y="793591"/>
                  <a:pt x="1330487" y="833437"/>
                </a:cubicBezTo>
                <a:lnTo>
                  <a:pt x="0" y="833437"/>
                </a:lnTo>
                <a:lnTo>
                  <a:pt x="0" y="0"/>
                </a:lnTo>
                <a:close/>
              </a:path>
            </a:pathLst>
          </a:custGeom>
          <a:solidFill>
            <a:srgbClr val="0076A8"/>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lIns="91440" tIns="91440" rIns="91440" bIns="9144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chemeClr val="bg1"/>
              </a:solidFill>
              <a:effectLst/>
              <a:uLnTx/>
              <a:uFillTx/>
              <a:ea typeface="+mn-ea"/>
              <a:cs typeface="+mn-cs"/>
            </a:endParaRPr>
          </a:p>
        </p:txBody>
      </p:sp>
      <p:sp>
        <p:nvSpPr>
          <p:cNvPr id="17" name="Pentagon 12">
            <a:extLst>
              <a:ext uri="{FF2B5EF4-FFF2-40B4-BE49-F238E27FC236}">
                <a16:creationId xmlns:a16="http://schemas.microsoft.com/office/drawing/2014/main" id="{5183DFDD-8961-469D-9C48-529EDD91DC05}"/>
              </a:ext>
            </a:extLst>
          </p:cNvPr>
          <p:cNvSpPr/>
          <p:nvPr/>
        </p:nvSpPr>
        <p:spPr>
          <a:xfrm flipH="1">
            <a:off x="2881341" y="2422866"/>
            <a:ext cx="8890126" cy="782258"/>
          </a:xfrm>
          <a:custGeom>
            <a:avLst/>
            <a:gdLst>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215640"/>
              <a:gd name="connsiteY0" fmla="*/ 0 h 833437"/>
              <a:gd name="connsiteX1" fmla="*/ 2433159 w 3215640"/>
              <a:gd name="connsiteY1" fmla="*/ 0 h 833437"/>
              <a:gd name="connsiteX2" fmla="*/ 3215640 w 3215640"/>
              <a:gd name="connsiteY2" fmla="*/ 531019 h 833437"/>
              <a:gd name="connsiteX3" fmla="*/ 2433159 w 3215640"/>
              <a:gd name="connsiteY3" fmla="*/ 833437 h 833437"/>
              <a:gd name="connsiteX4" fmla="*/ 0 w 3215640"/>
              <a:gd name="connsiteY4" fmla="*/ 833437 h 833437"/>
              <a:gd name="connsiteX5" fmla="*/ 0 w 3215640"/>
              <a:gd name="connsiteY5" fmla="*/ 0 h 833437"/>
              <a:gd name="connsiteX0" fmla="*/ 0 w 3215640"/>
              <a:gd name="connsiteY0" fmla="*/ 0 h 833437"/>
              <a:gd name="connsiteX1" fmla="*/ 2433159 w 3215640"/>
              <a:gd name="connsiteY1" fmla="*/ 0 h 833437"/>
              <a:gd name="connsiteX2" fmla="*/ 3215640 w 3215640"/>
              <a:gd name="connsiteY2" fmla="*/ 531019 h 833437"/>
              <a:gd name="connsiteX3" fmla="*/ 2433159 w 3215640"/>
              <a:gd name="connsiteY3" fmla="*/ 833437 h 833437"/>
              <a:gd name="connsiteX4" fmla="*/ 0 w 3215640"/>
              <a:gd name="connsiteY4" fmla="*/ 833437 h 833437"/>
              <a:gd name="connsiteX5" fmla="*/ 0 w 3215640"/>
              <a:gd name="connsiteY5" fmla="*/ 0 h 833437"/>
              <a:gd name="connsiteX0" fmla="*/ 0 w 3234548"/>
              <a:gd name="connsiteY0" fmla="*/ 0 h 833437"/>
              <a:gd name="connsiteX1" fmla="*/ 2433159 w 3234548"/>
              <a:gd name="connsiteY1" fmla="*/ 0 h 833437"/>
              <a:gd name="connsiteX2" fmla="*/ 3215640 w 3234548"/>
              <a:gd name="connsiteY2" fmla="*/ 531019 h 833437"/>
              <a:gd name="connsiteX3" fmla="*/ 2946082 w 3234548"/>
              <a:gd name="connsiteY3" fmla="*/ 668337 h 833437"/>
              <a:gd name="connsiteX4" fmla="*/ 2433159 w 3234548"/>
              <a:gd name="connsiteY4" fmla="*/ 833437 h 833437"/>
              <a:gd name="connsiteX5" fmla="*/ 0 w 3234548"/>
              <a:gd name="connsiteY5" fmla="*/ 833437 h 833437"/>
              <a:gd name="connsiteX6" fmla="*/ 0 w 3234548"/>
              <a:gd name="connsiteY6" fmla="*/ 0 h 833437"/>
              <a:gd name="connsiteX0" fmla="*/ 0 w 3243981"/>
              <a:gd name="connsiteY0" fmla="*/ 0 h 833437"/>
              <a:gd name="connsiteX1" fmla="*/ 2433159 w 3243981"/>
              <a:gd name="connsiteY1" fmla="*/ 0 h 833437"/>
              <a:gd name="connsiteX2" fmla="*/ 3215640 w 3243981"/>
              <a:gd name="connsiteY2" fmla="*/ 531019 h 833437"/>
              <a:gd name="connsiteX3" fmla="*/ 3047682 w 3243981"/>
              <a:gd name="connsiteY3" fmla="*/ 528637 h 833437"/>
              <a:gd name="connsiteX4" fmla="*/ 2433159 w 3243981"/>
              <a:gd name="connsiteY4" fmla="*/ 833437 h 833437"/>
              <a:gd name="connsiteX5" fmla="*/ 0 w 3243981"/>
              <a:gd name="connsiteY5" fmla="*/ 833437 h 833437"/>
              <a:gd name="connsiteX6" fmla="*/ 0 w 3243981"/>
              <a:gd name="connsiteY6" fmla="*/ 0 h 833437"/>
              <a:gd name="connsiteX0" fmla="*/ 0 w 3233439"/>
              <a:gd name="connsiteY0" fmla="*/ 0 h 833437"/>
              <a:gd name="connsiteX1" fmla="*/ 2433159 w 3233439"/>
              <a:gd name="connsiteY1" fmla="*/ 0 h 833437"/>
              <a:gd name="connsiteX2" fmla="*/ 3215640 w 3233439"/>
              <a:gd name="connsiteY2" fmla="*/ 531019 h 833437"/>
              <a:gd name="connsiteX3" fmla="*/ 3047682 w 3233439"/>
              <a:gd name="connsiteY3" fmla="*/ 528637 h 833437"/>
              <a:gd name="connsiteX4" fmla="*/ 2433159 w 3233439"/>
              <a:gd name="connsiteY4" fmla="*/ 833437 h 833437"/>
              <a:gd name="connsiteX5" fmla="*/ 0 w 3233439"/>
              <a:gd name="connsiteY5" fmla="*/ 833437 h 833437"/>
              <a:gd name="connsiteX6" fmla="*/ 0 w 3233439"/>
              <a:gd name="connsiteY6" fmla="*/ 0 h 833437"/>
              <a:gd name="connsiteX0" fmla="*/ 0 w 3215999"/>
              <a:gd name="connsiteY0" fmla="*/ 0 h 833437"/>
              <a:gd name="connsiteX1" fmla="*/ 2433159 w 3215999"/>
              <a:gd name="connsiteY1" fmla="*/ 0 h 833437"/>
              <a:gd name="connsiteX2" fmla="*/ 3215640 w 3215999"/>
              <a:gd name="connsiteY2" fmla="*/ 531019 h 833437"/>
              <a:gd name="connsiteX3" fmla="*/ 3047682 w 3215999"/>
              <a:gd name="connsiteY3" fmla="*/ 528637 h 833437"/>
              <a:gd name="connsiteX4" fmla="*/ 2433159 w 3215999"/>
              <a:gd name="connsiteY4" fmla="*/ 833437 h 833437"/>
              <a:gd name="connsiteX5" fmla="*/ 0 w 3215999"/>
              <a:gd name="connsiteY5" fmla="*/ 833437 h 833437"/>
              <a:gd name="connsiteX6" fmla="*/ 0 w 3215999"/>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9"/>
              <a:gd name="connsiteY0" fmla="*/ 0 h 833437"/>
              <a:gd name="connsiteX1" fmla="*/ 2433159 w 3336509"/>
              <a:gd name="connsiteY1" fmla="*/ 0 h 833437"/>
              <a:gd name="connsiteX2" fmla="*/ 3336290 w 3336509"/>
              <a:gd name="connsiteY2" fmla="*/ 632619 h 833437"/>
              <a:gd name="connsiteX3" fmla="*/ 3054032 w 3336509"/>
              <a:gd name="connsiteY3" fmla="*/ 522287 h 833437"/>
              <a:gd name="connsiteX4" fmla="*/ 2433159 w 3336509"/>
              <a:gd name="connsiteY4" fmla="*/ 833437 h 833437"/>
              <a:gd name="connsiteX5" fmla="*/ 0 w 3336509"/>
              <a:gd name="connsiteY5" fmla="*/ 833437 h 833437"/>
              <a:gd name="connsiteX6" fmla="*/ 0 w 3336509"/>
              <a:gd name="connsiteY6" fmla="*/ 0 h 833437"/>
              <a:gd name="connsiteX0" fmla="*/ 0 w 3336536"/>
              <a:gd name="connsiteY0" fmla="*/ 0 h 833437"/>
              <a:gd name="connsiteX1" fmla="*/ 2433159 w 3336536"/>
              <a:gd name="connsiteY1" fmla="*/ 0 h 833437"/>
              <a:gd name="connsiteX2" fmla="*/ 3336290 w 3336536"/>
              <a:gd name="connsiteY2" fmla="*/ 632619 h 833437"/>
              <a:gd name="connsiteX3" fmla="*/ 3054032 w 3336536"/>
              <a:gd name="connsiteY3" fmla="*/ 522287 h 833437"/>
              <a:gd name="connsiteX4" fmla="*/ 2433159 w 3336536"/>
              <a:gd name="connsiteY4" fmla="*/ 833437 h 833437"/>
              <a:gd name="connsiteX5" fmla="*/ 0 w 3336536"/>
              <a:gd name="connsiteY5" fmla="*/ 833437 h 833437"/>
              <a:gd name="connsiteX6" fmla="*/ 0 w 3336536"/>
              <a:gd name="connsiteY6" fmla="*/ 0 h 833437"/>
              <a:gd name="connsiteX0" fmla="*/ 0 w 3336536"/>
              <a:gd name="connsiteY0" fmla="*/ 0 h 833437"/>
              <a:gd name="connsiteX1" fmla="*/ 2433159 w 3336536"/>
              <a:gd name="connsiteY1" fmla="*/ 0 h 833437"/>
              <a:gd name="connsiteX2" fmla="*/ 3336290 w 3336536"/>
              <a:gd name="connsiteY2" fmla="*/ 632619 h 833437"/>
              <a:gd name="connsiteX3" fmla="*/ 3054032 w 3336536"/>
              <a:gd name="connsiteY3" fmla="*/ 522287 h 833437"/>
              <a:gd name="connsiteX4" fmla="*/ 2433159 w 3336536"/>
              <a:gd name="connsiteY4" fmla="*/ 833437 h 833437"/>
              <a:gd name="connsiteX5" fmla="*/ 0 w 3336536"/>
              <a:gd name="connsiteY5" fmla="*/ 833437 h 833437"/>
              <a:gd name="connsiteX6" fmla="*/ 0 w 3336536"/>
              <a:gd name="connsiteY6"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326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326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453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453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94"/>
              <a:gd name="connsiteY0" fmla="*/ 0 h 833437"/>
              <a:gd name="connsiteX1" fmla="*/ 2433159 w 3336594"/>
              <a:gd name="connsiteY1" fmla="*/ 0 h 833437"/>
              <a:gd name="connsiteX2" fmla="*/ 3047681 w 3336594"/>
              <a:gd name="connsiteY2" fmla="*/ 414337 h 833437"/>
              <a:gd name="connsiteX3" fmla="*/ 3336290 w 3336594"/>
              <a:gd name="connsiteY3" fmla="*/ 645319 h 833437"/>
              <a:gd name="connsiteX4" fmla="*/ 3054032 w 3336594"/>
              <a:gd name="connsiteY4" fmla="*/ 522287 h 833437"/>
              <a:gd name="connsiteX5" fmla="*/ 2433159 w 3336594"/>
              <a:gd name="connsiteY5" fmla="*/ 833437 h 833437"/>
              <a:gd name="connsiteX6" fmla="*/ 0 w 3336594"/>
              <a:gd name="connsiteY6" fmla="*/ 833437 h 833437"/>
              <a:gd name="connsiteX7" fmla="*/ 0 w 3336594"/>
              <a:gd name="connsiteY7" fmla="*/ 0 h 833437"/>
              <a:gd name="connsiteX0" fmla="*/ 0 w 3336594"/>
              <a:gd name="connsiteY0" fmla="*/ 0 h 833437"/>
              <a:gd name="connsiteX1" fmla="*/ 2433159 w 3336594"/>
              <a:gd name="connsiteY1" fmla="*/ 0 h 833437"/>
              <a:gd name="connsiteX2" fmla="*/ 3047681 w 3336594"/>
              <a:gd name="connsiteY2" fmla="*/ 414337 h 833437"/>
              <a:gd name="connsiteX3" fmla="*/ 3336290 w 3336594"/>
              <a:gd name="connsiteY3" fmla="*/ 645319 h 833437"/>
              <a:gd name="connsiteX4" fmla="*/ 3054032 w 3336594"/>
              <a:gd name="connsiteY4" fmla="*/ 522287 h 833437"/>
              <a:gd name="connsiteX5" fmla="*/ 2433159 w 3336594"/>
              <a:gd name="connsiteY5" fmla="*/ 833437 h 833437"/>
              <a:gd name="connsiteX6" fmla="*/ 0 w 3336594"/>
              <a:gd name="connsiteY6" fmla="*/ 833437 h 833437"/>
              <a:gd name="connsiteX7" fmla="*/ 0 w 3336594"/>
              <a:gd name="connsiteY7" fmla="*/ 0 h 833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36594" h="833437">
                <a:moveTo>
                  <a:pt x="0" y="0"/>
                </a:moveTo>
                <a:lnTo>
                  <a:pt x="2433159" y="0"/>
                </a:lnTo>
                <a:cubicBezTo>
                  <a:pt x="2941106" y="69056"/>
                  <a:pt x="2897159" y="308900"/>
                  <a:pt x="3047681" y="414337"/>
                </a:cubicBezTo>
                <a:cubicBezTo>
                  <a:pt x="3198203" y="519774"/>
                  <a:pt x="3271732" y="592403"/>
                  <a:pt x="3336290" y="645319"/>
                </a:cubicBezTo>
                <a:cubicBezTo>
                  <a:pt x="3345577" y="667809"/>
                  <a:pt x="3139996" y="500459"/>
                  <a:pt x="3054032" y="522287"/>
                </a:cubicBezTo>
                <a:cubicBezTo>
                  <a:pt x="2783919" y="598090"/>
                  <a:pt x="2924173" y="805920"/>
                  <a:pt x="2433159" y="833437"/>
                </a:cubicBezTo>
                <a:lnTo>
                  <a:pt x="0" y="833437"/>
                </a:lnTo>
                <a:lnTo>
                  <a:pt x="0" y="0"/>
                </a:lnTo>
                <a:close/>
              </a:path>
            </a:pathLst>
          </a:custGeom>
          <a:solidFill>
            <a:srgbClr val="0097A9"/>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lIns="91440" tIns="91440" rIns="91440" bIns="9144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chemeClr val="bg1"/>
              </a:solidFill>
              <a:effectLst/>
              <a:uLnTx/>
              <a:uFillTx/>
              <a:ea typeface="+mn-ea"/>
              <a:cs typeface="+mn-cs"/>
            </a:endParaRPr>
          </a:p>
        </p:txBody>
      </p:sp>
      <p:sp>
        <p:nvSpPr>
          <p:cNvPr id="19" name="Pentagon 12">
            <a:extLst>
              <a:ext uri="{FF2B5EF4-FFF2-40B4-BE49-F238E27FC236}">
                <a16:creationId xmlns:a16="http://schemas.microsoft.com/office/drawing/2014/main" id="{A78C7E0A-9715-4E48-9991-8ADE2F8DDF1F}"/>
              </a:ext>
            </a:extLst>
          </p:cNvPr>
          <p:cNvSpPr/>
          <p:nvPr/>
        </p:nvSpPr>
        <p:spPr>
          <a:xfrm flipH="1">
            <a:off x="2714047" y="3324809"/>
            <a:ext cx="9057419" cy="833437"/>
          </a:xfrm>
          <a:custGeom>
            <a:avLst/>
            <a:gdLst>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215640"/>
              <a:gd name="connsiteY0" fmla="*/ 0 h 833437"/>
              <a:gd name="connsiteX1" fmla="*/ 2433159 w 3215640"/>
              <a:gd name="connsiteY1" fmla="*/ 0 h 833437"/>
              <a:gd name="connsiteX2" fmla="*/ 3215640 w 3215640"/>
              <a:gd name="connsiteY2" fmla="*/ 531019 h 833437"/>
              <a:gd name="connsiteX3" fmla="*/ 2433159 w 3215640"/>
              <a:gd name="connsiteY3" fmla="*/ 833437 h 833437"/>
              <a:gd name="connsiteX4" fmla="*/ 0 w 3215640"/>
              <a:gd name="connsiteY4" fmla="*/ 833437 h 833437"/>
              <a:gd name="connsiteX5" fmla="*/ 0 w 3215640"/>
              <a:gd name="connsiteY5" fmla="*/ 0 h 833437"/>
              <a:gd name="connsiteX0" fmla="*/ 0 w 3215640"/>
              <a:gd name="connsiteY0" fmla="*/ 0 h 833437"/>
              <a:gd name="connsiteX1" fmla="*/ 2433159 w 3215640"/>
              <a:gd name="connsiteY1" fmla="*/ 0 h 833437"/>
              <a:gd name="connsiteX2" fmla="*/ 3215640 w 3215640"/>
              <a:gd name="connsiteY2" fmla="*/ 531019 h 833437"/>
              <a:gd name="connsiteX3" fmla="*/ 2433159 w 3215640"/>
              <a:gd name="connsiteY3" fmla="*/ 833437 h 833437"/>
              <a:gd name="connsiteX4" fmla="*/ 0 w 3215640"/>
              <a:gd name="connsiteY4" fmla="*/ 833437 h 833437"/>
              <a:gd name="connsiteX5" fmla="*/ 0 w 3215640"/>
              <a:gd name="connsiteY5" fmla="*/ 0 h 833437"/>
              <a:gd name="connsiteX0" fmla="*/ 0 w 3234548"/>
              <a:gd name="connsiteY0" fmla="*/ 0 h 833437"/>
              <a:gd name="connsiteX1" fmla="*/ 2433159 w 3234548"/>
              <a:gd name="connsiteY1" fmla="*/ 0 h 833437"/>
              <a:gd name="connsiteX2" fmla="*/ 3215640 w 3234548"/>
              <a:gd name="connsiteY2" fmla="*/ 531019 h 833437"/>
              <a:gd name="connsiteX3" fmla="*/ 2946082 w 3234548"/>
              <a:gd name="connsiteY3" fmla="*/ 668337 h 833437"/>
              <a:gd name="connsiteX4" fmla="*/ 2433159 w 3234548"/>
              <a:gd name="connsiteY4" fmla="*/ 833437 h 833437"/>
              <a:gd name="connsiteX5" fmla="*/ 0 w 3234548"/>
              <a:gd name="connsiteY5" fmla="*/ 833437 h 833437"/>
              <a:gd name="connsiteX6" fmla="*/ 0 w 3234548"/>
              <a:gd name="connsiteY6" fmla="*/ 0 h 833437"/>
              <a:gd name="connsiteX0" fmla="*/ 0 w 3243981"/>
              <a:gd name="connsiteY0" fmla="*/ 0 h 833437"/>
              <a:gd name="connsiteX1" fmla="*/ 2433159 w 3243981"/>
              <a:gd name="connsiteY1" fmla="*/ 0 h 833437"/>
              <a:gd name="connsiteX2" fmla="*/ 3215640 w 3243981"/>
              <a:gd name="connsiteY2" fmla="*/ 531019 h 833437"/>
              <a:gd name="connsiteX3" fmla="*/ 3047682 w 3243981"/>
              <a:gd name="connsiteY3" fmla="*/ 528637 h 833437"/>
              <a:gd name="connsiteX4" fmla="*/ 2433159 w 3243981"/>
              <a:gd name="connsiteY4" fmla="*/ 833437 h 833437"/>
              <a:gd name="connsiteX5" fmla="*/ 0 w 3243981"/>
              <a:gd name="connsiteY5" fmla="*/ 833437 h 833437"/>
              <a:gd name="connsiteX6" fmla="*/ 0 w 3243981"/>
              <a:gd name="connsiteY6" fmla="*/ 0 h 833437"/>
              <a:gd name="connsiteX0" fmla="*/ 0 w 3233439"/>
              <a:gd name="connsiteY0" fmla="*/ 0 h 833437"/>
              <a:gd name="connsiteX1" fmla="*/ 2433159 w 3233439"/>
              <a:gd name="connsiteY1" fmla="*/ 0 h 833437"/>
              <a:gd name="connsiteX2" fmla="*/ 3215640 w 3233439"/>
              <a:gd name="connsiteY2" fmla="*/ 531019 h 833437"/>
              <a:gd name="connsiteX3" fmla="*/ 3047682 w 3233439"/>
              <a:gd name="connsiteY3" fmla="*/ 528637 h 833437"/>
              <a:gd name="connsiteX4" fmla="*/ 2433159 w 3233439"/>
              <a:gd name="connsiteY4" fmla="*/ 833437 h 833437"/>
              <a:gd name="connsiteX5" fmla="*/ 0 w 3233439"/>
              <a:gd name="connsiteY5" fmla="*/ 833437 h 833437"/>
              <a:gd name="connsiteX6" fmla="*/ 0 w 3233439"/>
              <a:gd name="connsiteY6" fmla="*/ 0 h 833437"/>
              <a:gd name="connsiteX0" fmla="*/ 0 w 3215999"/>
              <a:gd name="connsiteY0" fmla="*/ 0 h 833437"/>
              <a:gd name="connsiteX1" fmla="*/ 2433159 w 3215999"/>
              <a:gd name="connsiteY1" fmla="*/ 0 h 833437"/>
              <a:gd name="connsiteX2" fmla="*/ 3215640 w 3215999"/>
              <a:gd name="connsiteY2" fmla="*/ 531019 h 833437"/>
              <a:gd name="connsiteX3" fmla="*/ 3047682 w 3215999"/>
              <a:gd name="connsiteY3" fmla="*/ 528637 h 833437"/>
              <a:gd name="connsiteX4" fmla="*/ 2433159 w 3215999"/>
              <a:gd name="connsiteY4" fmla="*/ 833437 h 833437"/>
              <a:gd name="connsiteX5" fmla="*/ 0 w 3215999"/>
              <a:gd name="connsiteY5" fmla="*/ 833437 h 833437"/>
              <a:gd name="connsiteX6" fmla="*/ 0 w 3215999"/>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9"/>
              <a:gd name="connsiteY0" fmla="*/ 0 h 833437"/>
              <a:gd name="connsiteX1" fmla="*/ 2433159 w 3336509"/>
              <a:gd name="connsiteY1" fmla="*/ 0 h 833437"/>
              <a:gd name="connsiteX2" fmla="*/ 3336290 w 3336509"/>
              <a:gd name="connsiteY2" fmla="*/ 632619 h 833437"/>
              <a:gd name="connsiteX3" fmla="*/ 3054032 w 3336509"/>
              <a:gd name="connsiteY3" fmla="*/ 522287 h 833437"/>
              <a:gd name="connsiteX4" fmla="*/ 2433159 w 3336509"/>
              <a:gd name="connsiteY4" fmla="*/ 833437 h 833437"/>
              <a:gd name="connsiteX5" fmla="*/ 0 w 3336509"/>
              <a:gd name="connsiteY5" fmla="*/ 833437 h 833437"/>
              <a:gd name="connsiteX6" fmla="*/ 0 w 3336509"/>
              <a:gd name="connsiteY6" fmla="*/ 0 h 833437"/>
              <a:gd name="connsiteX0" fmla="*/ 0 w 3336536"/>
              <a:gd name="connsiteY0" fmla="*/ 0 h 833437"/>
              <a:gd name="connsiteX1" fmla="*/ 2433159 w 3336536"/>
              <a:gd name="connsiteY1" fmla="*/ 0 h 833437"/>
              <a:gd name="connsiteX2" fmla="*/ 3336290 w 3336536"/>
              <a:gd name="connsiteY2" fmla="*/ 632619 h 833437"/>
              <a:gd name="connsiteX3" fmla="*/ 3054032 w 3336536"/>
              <a:gd name="connsiteY3" fmla="*/ 522287 h 833437"/>
              <a:gd name="connsiteX4" fmla="*/ 2433159 w 3336536"/>
              <a:gd name="connsiteY4" fmla="*/ 833437 h 833437"/>
              <a:gd name="connsiteX5" fmla="*/ 0 w 3336536"/>
              <a:gd name="connsiteY5" fmla="*/ 833437 h 833437"/>
              <a:gd name="connsiteX6" fmla="*/ 0 w 3336536"/>
              <a:gd name="connsiteY6" fmla="*/ 0 h 833437"/>
              <a:gd name="connsiteX0" fmla="*/ 0 w 3336536"/>
              <a:gd name="connsiteY0" fmla="*/ 0 h 833437"/>
              <a:gd name="connsiteX1" fmla="*/ 2433159 w 3336536"/>
              <a:gd name="connsiteY1" fmla="*/ 0 h 833437"/>
              <a:gd name="connsiteX2" fmla="*/ 3336290 w 3336536"/>
              <a:gd name="connsiteY2" fmla="*/ 632619 h 833437"/>
              <a:gd name="connsiteX3" fmla="*/ 3054032 w 3336536"/>
              <a:gd name="connsiteY3" fmla="*/ 522287 h 833437"/>
              <a:gd name="connsiteX4" fmla="*/ 2433159 w 3336536"/>
              <a:gd name="connsiteY4" fmla="*/ 833437 h 833437"/>
              <a:gd name="connsiteX5" fmla="*/ 0 w 3336536"/>
              <a:gd name="connsiteY5" fmla="*/ 833437 h 833437"/>
              <a:gd name="connsiteX6" fmla="*/ 0 w 3336536"/>
              <a:gd name="connsiteY6"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326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326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453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453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94"/>
              <a:gd name="connsiteY0" fmla="*/ 0 h 833437"/>
              <a:gd name="connsiteX1" fmla="*/ 2433159 w 3336594"/>
              <a:gd name="connsiteY1" fmla="*/ 0 h 833437"/>
              <a:gd name="connsiteX2" fmla="*/ 3047681 w 3336594"/>
              <a:gd name="connsiteY2" fmla="*/ 414337 h 833437"/>
              <a:gd name="connsiteX3" fmla="*/ 3336290 w 3336594"/>
              <a:gd name="connsiteY3" fmla="*/ 645319 h 833437"/>
              <a:gd name="connsiteX4" fmla="*/ 3054032 w 3336594"/>
              <a:gd name="connsiteY4" fmla="*/ 522287 h 833437"/>
              <a:gd name="connsiteX5" fmla="*/ 2433159 w 3336594"/>
              <a:gd name="connsiteY5" fmla="*/ 833437 h 833437"/>
              <a:gd name="connsiteX6" fmla="*/ 0 w 3336594"/>
              <a:gd name="connsiteY6" fmla="*/ 833437 h 833437"/>
              <a:gd name="connsiteX7" fmla="*/ 0 w 3336594"/>
              <a:gd name="connsiteY7" fmla="*/ 0 h 833437"/>
              <a:gd name="connsiteX0" fmla="*/ 0 w 3336594"/>
              <a:gd name="connsiteY0" fmla="*/ 0 h 833437"/>
              <a:gd name="connsiteX1" fmla="*/ 2433159 w 3336594"/>
              <a:gd name="connsiteY1" fmla="*/ 0 h 833437"/>
              <a:gd name="connsiteX2" fmla="*/ 3047681 w 3336594"/>
              <a:gd name="connsiteY2" fmla="*/ 414337 h 833437"/>
              <a:gd name="connsiteX3" fmla="*/ 3336290 w 3336594"/>
              <a:gd name="connsiteY3" fmla="*/ 645319 h 833437"/>
              <a:gd name="connsiteX4" fmla="*/ 3054032 w 3336594"/>
              <a:gd name="connsiteY4" fmla="*/ 522287 h 833437"/>
              <a:gd name="connsiteX5" fmla="*/ 2433159 w 3336594"/>
              <a:gd name="connsiteY5" fmla="*/ 833437 h 833437"/>
              <a:gd name="connsiteX6" fmla="*/ 0 w 3336594"/>
              <a:gd name="connsiteY6" fmla="*/ 833437 h 833437"/>
              <a:gd name="connsiteX7" fmla="*/ 0 w 3336594"/>
              <a:gd name="connsiteY7" fmla="*/ 0 h 833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36594" h="833437">
                <a:moveTo>
                  <a:pt x="0" y="0"/>
                </a:moveTo>
                <a:lnTo>
                  <a:pt x="2433159" y="0"/>
                </a:lnTo>
                <a:cubicBezTo>
                  <a:pt x="2941106" y="69056"/>
                  <a:pt x="2897159" y="308900"/>
                  <a:pt x="3047681" y="414337"/>
                </a:cubicBezTo>
                <a:cubicBezTo>
                  <a:pt x="3198203" y="519774"/>
                  <a:pt x="3271732" y="592403"/>
                  <a:pt x="3336290" y="645319"/>
                </a:cubicBezTo>
                <a:cubicBezTo>
                  <a:pt x="3345577" y="667809"/>
                  <a:pt x="3139996" y="500459"/>
                  <a:pt x="3054032" y="522287"/>
                </a:cubicBezTo>
                <a:cubicBezTo>
                  <a:pt x="2783919" y="598090"/>
                  <a:pt x="2924173" y="805920"/>
                  <a:pt x="2433159" y="833437"/>
                </a:cubicBezTo>
                <a:lnTo>
                  <a:pt x="0" y="833437"/>
                </a:lnTo>
                <a:lnTo>
                  <a:pt x="0" y="0"/>
                </a:lnTo>
                <a:close/>
              </a:path>
            </a:pathLst>
          </a:custGeom>
          <a:solidFill>
            <a:srgbClr val="0097A9"/>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lIns="91440" tIns="91440" rIns="91440" bIns="9144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chemeClr val="bg1"/>
              </a:solidFill>
              <a:effectLst/>
              <a:uLnTx/>
              <a:uFillTx/>
              <a:ea typeface="+mn-ea"/>
              <a:cs typeface="+mn-cs"/>
            </a:endParaRPr>
          </a:p>
        </p:txBody>
      </p:sp>
      <p:sp>
        <p:nvSpPr>
          <p:cNvPr id="21" name="Pentagon 12">
            <a:extLst>
              <a:ext uri="{FF2B5EF4-FFF2-40B4-BE49-F238E27FC236}">
                <a16:creationId xmlns:a16="http://schemas.microsoft.com/office/drawing/2014/main" id="{DA563735-BAB7-4BC4-8F0C-152ABF527B32}"/>
              </a:ext>
            </a:extLst>
          </p:cNvPr>
          <p:cNvSpPr/>
          <p:nvPr/>
        </p:nvSpPr>
        <p:spPr>
          <a:xfrm flipH="1">
            <a:off x="2902252" y="4269392"/>
            <a:ext cx="8890125" cy="839209"/>
          </a:xfrm>
          <a:custGeom>
            <a:avLst/>
            <a:gdLst>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215640"/>
              <a:gd name="connsiteY0" fmla="*/ 0 h 833437"/>
              <a:gd name="connsiteX1" fmla="*/ 2433159 w 3215640"/>
              <a:gd name="connsiteY1" fmla="*/ 0 h 833437"/>
              <a:gd name="connsiteX2" fmla="*/ 3215640 w 3215640"/>
              <a:gd name="connsiteY2" fmla="*/ 531019 h 833437"/>
              <a:gd name="connsiteX3" fmla="*/ 2433159 w 3215640"/>
              <a:gd name="connsiteY3" fmla="*/ 833437 h 833437"/>
              <a:gd name="connsiteX4" fmla="*/ 0 w 3215640"/>
              <a:gd name="connsiteY4" fmla="*/ 833437 h 833437"/>
              <a:gd name="connsiteX5" fmla="*/ 0 w 3215640"/>
              <a:gd name="connsiteY5" fmla="*/ 0 h 833437"/>
              <a:gd name="connsiteX0" fmla="*/ 0 w 3215640"/>
              <a:gd name="connsiteY0" fmla="*/ 0 h 833437"/>
              <a:gd name="connsiteX1" fmla="*/ 2433159 w 3215640"/>
              <a:gd name="connsiteY1" fmla="*/ 0 h 833437"/>
              <a:gd name="connsiteX2" fmla="*/ 3215640 w 3215640"/>
              <a:gd name="connsiteY2" fmla="*/ 531019 h 833437"/>
              <a:gd name="connsiteX3" fmla="*/ 2433159 w 3215640"/>
              <a:gd name="connsiteY3" fmla="*/ 833437 h 833437"/>
              <a:gd name="connsiteX4" fmla="*/ 0 w 3215640"/>
              <a:gd name="connsiteY4" fmla="*/ 833437 h 833437"/>
              <a:gd name="connsiteX5" fmla="*/ 0 w 3215640"/>
              <a:gd name="connsiteY5" fmla="*/ 0 h 833437"/>
              <a:gd name="connsiteX0" fmla="*/ 0 w 3234548"/>
              <a:gd name="connsiteY0" fmla="*/ 0 h 833437"/>
              <a:gd name="connsiteX1" fmla="*/ 2433159 w 3234548"/>
              <a:gd name="connsiteY1" fmla="*/ 0 h 833437"/>
              <a:gd name="connsiteX2" fmla="*/ 3215640 w 3234548"/>
              <a:gd name="connsiteY2" fmla="*/ 531019 h 833437"/>
              <a:gd name="connsiteX3" fmla="*/ 2946082 w 3234548"/>
              <a:gd name="connsiteY3" fmla="*/ 668337 h 833437"/>
              <a:gd name="connsiteX4" fmla="*/ 2433159 w 3234548"/>
              <a:gd name="connsiteY4" fmla="*/ 833437 h 833437"/>
              <a:gd name="connsiteX5" fmla="*/ 0 w 3234548"/>
              <a:gd name="connsiteY5" fmla="*/ 833437 h 833437"/>
              <a:gd name="connsiteX6" fmla="*/ 0 w 3234548"/>
              <a:gd name="connsiteY6" fmla="*/ 0 h 833437"/>
              <a:gd name="connsiteX0" fmla="*/ 0 w 3243981"/>
              <a:gd name="connsiteY0" fmla="*/ 0 h 833437"/>
              <a:gd name="connsiteX1" fmla="*/ 2433159 w 3243981"/>
              <a:gd name="connsiteY1" fmla="*/ 0 h 833437"/>
              <a:gd name="connsiteX2" fmla="*/ 3215640 w 3243981"/>
              <a:gd name="connsiteY2" fmla="*/ 531019 h 833437"/>
              <a:gd name="connsiteX3" fmla="*/ 3047682 w 3243981"/>
              <a:gd name="connsiteY3" fmla="*/ 528637 h 833437"/>
              <a:gd name="connsiteX4" fmla="*/ 2433159 w 3243981"/>
              <a:gd name="connsiteY4" fmla="*/ 833437 h 833437"/>
              <a:gd name="connsiteX5" fmla="*/ 0 w 3243981"/>
              <a:gd name="connsiteY5" fmla="*/ 833437 h 833437"/>
              <a:gd name="connsiteX6" fmla="*/ 0 w 3243981"/>
              <a:gd name="connsiteY6" fmla="*/ 0 h 833437"/>
              <a:gd name="connsiteX0" fmla="*/ 0 w 3233439"/>
              <a:gd name="connsiteY0" fmla="*/ 0 h 833437"/>
              <a:gd name="connsiteX1" fmla="*/ 2433159 w 3233439"/>
              <a:gd name="connsiteY1" fmla="*/ 0 h 833437"/>
              <a:gd name="connsiteX2" fmla="*/ 3215640 w 3233439"/>
              <a:gd name="connsiteY2" fmla="*/ 531019 h 833437"/>
              <a:gd name="connsiteX3" fmla="*/ 3047682 w 3233439"/>
              <a:gd name="connsiteY3" fmla="*/ 528637 h 833437"/>
              <a:gd name="connsiteX4" fmla="*/ 2433159 w 3233439"/>
              <a:gd name="connsiteY4" fmla="*/ 833437 h 833437"/>
              <a:gd name="connsiteX5" fmla="*/ 0 w 3233439"/>
              <a:gd name="connsiteY5" fmla="*/ 833437 h 833437"/>
              <a:gd name="connsiteX6" fmla="*/ 0 w 3233439"/>
              <a:gd name="connsiteY6" fmla="*/ 0 h 833437"/>
              <a:gd name="connsiteX0" fmla="*/ 0 w 3215999"/>
              <a:gd name="connsiteY0" fmla="*/ 0 h 833437"/>
              <a:gd name="connsiteX1" fmla="*/ 2433159 w 3215999"/>
              <a:gd name="connsiteY1" fmla="*/ 0 h 833437"/>
              <a:gd name="connsiteX2" fmla="*/ 3215640 w 3215999"/>
              <a:gd name="connsiteY2" fmla="*/ 531019 h 833437"/>
              <a:gd name="connsiteX3" fmla="*/ 3047682 w 3215999"/>
              <a:gd name="connsiteY3" fmla="*/ 528637 h 833437"/>
              <a:gd name="connsiteX4" fmla="*/ 2433159 w 3215999"/>
              <a:gd name="connsiteY4" fmla="*/ 833437 h 833437"/>
              <a:gd name="connsiteX5" fmla="*/ 0 w 3215999"/>
              <a:gd name="connsiteY5" fmla="*/ 833437 h 833437"/>
              <a:gd name="connsiteX6" fmla="*/ 0 w 3215999"/>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9"/>
              <a:gd name="connsiteY0" fmla="*/ 0 h 833437"/>
              <a:gd name="connsiteX1" fmla="*/ 2433159 w 3336509"/>
              <a:gd name="connsiteY1" fmla="*/ 0 h 833437"/>
              <a:gd name="connsiteX2" fmla="*/ 3336290 w 3336509"/>
              <a:gd name="connsiteY2" fmla="*/ 632619 h 833437"/>
              <a:gd name="connsiteX3" fmla="*/ 3054032 w 3336509"/>
              <a:gd name="connsiteY3" fmla="*/ 522287 h 833437"/>
              <a:gd name="connsiteX4" fmla="*/ 2433159 w 3336509"/>
              <a:gd name="connsiteY4" fmla="*/ 833437 h 833437"/>
              <a:gd name="connsiteX5" fmla="*/ 0 w 3336509"/>
              <a:gd name="connsiteY5" fmla="*/ 833437 h 833437"/>
              <a:gd name="connsiteX6" fmla="*/ 0 w 3336509"/>
              <a:gd name="connsiteY6" fmla="*/ 0 h 833437"/>
              <a:gd name="connsiteX0" fmla="*/ 0 w 3336536"/>
              <a:gd name="connsiteY0" fmla="*/ 0 h 833437"/>
              <a:gd name="connsiteX1" fmla="*/ 2433159 w 3336536"/>
              <a:gd name="connsiteY1" fmla="*/ 0 h 833437"/>
              <a:gd name="connsiteX2" fmla="*/ 3336290 w 3336536"/>
              <a:gd name="connsiteY2" fmla="*/ 632619 h 833437"/>
              <a:gd name="connsiteX3" fmla="*/ 3054032 w 3336536"/>
              <a:gd name="connsiteY3" fmla="*/ 522287 h 833437"/>
              <a:gd name="connsiteX4" fmla="*/ 2433159 w 3336536"/>
              <a:gd name="connsiteY4" fmla="*/ 833437 h 833437"/>
              <a:gd name="connsiteX5" fmla="*/ 0 w 3336536"/>
              <a:gd name="connsiteY5" fmla="*/ 833437 h 833437"/>
              <a:gd name="connsiteX6" fmla="*/ 0 w 3336536"/>
              <a:gd name="connsiteY6" fmla="*/ 0 h 833437"/>
              <a:gd name="connsiteX0" fmla="*/ 0 w 3336536"/>
              <a:gd name="connsiteY0" fmla="*/ 0 h 833437"/>
              <a:gd name="connsiteX1" fmla="*/ 2433159 w 3336536"/>
              <a:gd name="connsiteY1" fmla="*/ 0 h 833437"/>
              <a:gd name="connsiteX2" fmla="*/ 3336290 w 3336536"/>
              <a:gd name="connsiteY2" fmla="*/ 632619 h 833437"/>
              <a:gd name="connsiteX3" fmla="*/ 3054032 w 3336536"/>
              <a:gd name="connsiteY3" fmla="*/ 522287 h 833437"/>
              <a:gd name="connsiteX4" fmla="*/ 2433159 w 3336536"/>
              <a:gd name="connsiteY4" fmla="*/ 833437 h 833437"/>
              <a:gd name="connsiteX5" fmla="*/ 0 w 3336536"/>
              <a:gd name="connsiteY5" fmla="*/ 833437 h 833437"/>
              <a:gd name="connsiteX6" fmla="*/ 0 w 3336536"/>
              <a:gd name="connsiteY6"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326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326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453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453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94"/>
              <a:gd name="connsiteY0" fmla="*/ 0 h 833437"/>
              <a:gd name="connsiteX1" fmla="*/ 2433159 w 3336594"/>
              <a:gd name="connsiteY1" fmla="*/ 0 h 833437"/>
              <a:gd name="connsiteX2" fmla="*/ 3047681 w 3336594"/>
              <a:gd name="connsiteY2" fmla="*/ 414337 h 833437"/>
              <a:gd name="connsiteX3" fmla="*/ 3336290 w 3336594"/>
              <a:gd name="connsiteY3" fmla="*/ 645319 h 833437"/>
              <a:gd name="connsiteX4" fmla="*/ 3054032 w 3336594"/>
              <a:gd name="connsiteY4" fmla="*/ 522287 h 833437"/>
              <a:gd name="connsiteX5" fmla="*/ 2433159 w 3336594"/>
              <a:gd name="connsiteY5" fmla="*/ 833437 h 833437"/>
              <a:gd name="connsiteX6" fmla="*/ 0 w 3336594"/>
              <a:gd name="connsiteY6" fmla="*/ 833437 h 833437"/>
              <a:gd name="connsiteX7" fmla="*/ 0 w 3336594"/>
              <a:gd name="connsiteY7" fmla="*/ 0 h 833437"/>
              <a:gd name="connsiteX0" fmla="*/ 0 w 3336594"/>
              <a:gd name="connsiteY0" fmla="*/ 0 h 833437"/>
              <a:gd name="connsiteX1" fmla="*/ 2433159 w 3336594"/>
              <a:gd name="connsiteY1" fmla="*/ 0 h 833437"/>
              <a:gd name="connsiteX2" fmla="*/ 3047681 w 3336594"/>
              <a:gd name="connsiteY2" fmla="*/ 414337 h 833437"/>
              <a:gd name="connsiteX3" fmla="*/ 3336290 w 3336594"/>
              <a:gd name="connsiteY3" fmla="*/ 645319 h 833437"/>
              <a:gd name="connsiteX4" fmla="*/ 3054032 w 3336594"/>
              <a:gd name="connsiteY4" fmla="*/ 522287 h 833437"/>
              <a:gd name="connsiteX5" fmla="*/ 2433159 w 3336594"/>
              <a:gd name="connsiteY5" fmla="*/ 833437 h 833437"/>
              <a:gd name="connsiteX6" fmla="*/ 0 w 3336594"/>
              <a:gd name="connsiteY6" fmla="*/ 833437 h 833437"/>
              <a:gd name="connsiteX7" fmla="*/ 0 w 3336594"/>
              <a:gd name="connsiteY7" fmla="*/ 0 h 833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36594" h="833437">
                <a:moveTo>
                  <a:pt x="0" y="0"/>
                </a:moveTo>
                <a:lnTo>
                  <a:pt x="2433159" y="0"/>
                </a:lnTo>
                <a:cubicBezTo>
                  <a:pt x="2941106" y="69056"/>
                  <a:pt x="2897159" y="308900"/>
                  <a:pt x="3047681" y="414337"/>
                </a:cubicBezTo>
                <a:cubicBezTo>
                  <a:pt x="3198203" y="519774"/>
                  <a:pt x="3271732" y="592403"/>
                  <a:pt x="3336290" y="645319"/>
                </a:cubicBezTo>
                <a:cubicBezTo>
                  <a:pt x="3345577" y="667809"/>
                  <a:pt x="3139996" y="500459"/>
                  <a:pt x="3054032" y="522287"/>
                </a:cubicBezTo>
                <a:cubicBezTo>
                  <a:pt x="2783919" y="598090"/>
                  <a:pt x="2924173" y="805920"/>
                  <a:pt x="2433159" y="833437"/>
                </a:cubicBezTo>
                <a:lnTo>
                  <a:pt x="0" y="833437"/>
                </a:lnTo>
                <a:lnTo>
                  <a:pt x="0" y="0"/>
                </a:lnTo>
                <a:close/>
              </a:path>
            </a:pathLst>
          </a:custGeom>
          <a:solidFill>
            <a:srgbClr val="0097A9"/>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lIns="91440" tIns="91440" rIns="91440" bIns="9144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chemeClr val="bg1"/>
              </a:solidFill>
              <a:effectLst/>
              <a:uLnTx/>
              <a:uFillTx/>
              <a:ea typeface="+mn-ea"/>
              <a:cs typeface="+mn-cs"/>
            </a:endParaRPr>
          </a:p>
        </p:txBody>
      </p:sp>
      <p:sp>
        <p:nvSpPr>
          <p:cNvPr id="23" name="Pentagon 12">
            <a:extLst>
              <a:ext uri="{FF2B5EF4-FFF2-40B4-BE49-F238E27FC236}">
                <a16:creationId xmlns:a16="http://schemas.microsoft.com/office/drawing/2014/main" id="{93EF2CBB-2FA4-4C32-8C0D-D6681E821FBD}"/>
              </a:ext>
            </a:extLst>
          </p:cNvPr>
          <p:cNvSpPr/>
          <p:nvPr/>
        </p:nvSpPr>
        <p:spPr>
          <a:xfrm flipH="1">
            <a:off x="3020157" y="5241513"/>
            <a:ext cx="8772220" cy="833437"/>
          </a:xfrm>
          <a:custGeom>
            <a:avLst/>
            <a:gdLst>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215640"/>
              <a:gd name="connsiteY0" fmla="*/ 0 h 833437"/>
              <a:gd name="connsiteX1" fmla="*/ 2433159 w 3215640"/>
              <a:gd name="connsiteY1" fmla="*/ 0 h 833437"/>
              <a:gd name="connsiteX2" fmla="*/ 3215640 w 3215640"/>
              <a:gd name="connsiteY2" fmla="*/ 531019 h 833437"/>
              <a:gd name="connsiteX3" fmla="*/ 2433159 w 3215640"/>
              <a:gd name="connsiteY3" fmla="*/ 833437 h 833437"/>
              <a:gd name="connsiteX4" fmla="*/ 0 w 3215640"/>
              <a:gd name="connsiteY4" fmla="*/ 833437 h 833437"/>
              <a:gd name="connsiteX5" fmla="*/ 0 w 3215640"/>
              <a:gd name="connsiteY5" fmla="*/ 0 h 833437"/>
              <a:gd name="connsiteX0" fmla="*/ 0 w 3215640"/>
              <a:gd name="connsiteY0" fmla="*/ 0 h 833437"/>
              <a:gd name="connsiteX1" fmla="*/ 2433159 w 3215640"/>
              <a:gd name="connsiteY1" fmla="*/ 0 h 833437"/>
              <a:gd name="connsiteX2" fmla="*/ 3215640 w 3215640"/>
              <a:gd name="connsiteY2" fmla="*/ 531019 h 833437"/>
              <a:gd name="connsiteX3" fmla="*/ 2433159 w 3215640"/>
              <a:gd name="connsiteY3" fmla="*/ 833437 h 833437"/>
              <a:gd name="connsiteX4" fmla="*/ 0 w 3215640"/>
              <a:gd name="connsiteY4" fmla="*/ 833437 h 833437"/>
              <a:gd name="connsiteX5" fmla="*/ 0 w 3215640"/>
              <a:gd name="connsiteY5" fmla="*/ 0 h 833437"/>
              <a:gd name="connsiteX0" fmla="*/ 0 w 3234548"/>
              <a:gd name="connsiteY0" fmla="*/ 0 h 833437"/>
              <a:gd name="connsiteX1" fmla="*/ 2433159 w 3234548"/>
              <a:gd name="connsiteY1" fmla="*/ 0 h 833437"/>
              <a:gd name="connsiteX2" fmla="*/ 3215640 w 3234548"/>
              <a:gd name="connsiteY2" fmla="*/ 531019 h 833437"/>
              <a:gd name="connsiteX3" fmla="*/ 2946082 w 3234548"/>
              <a:gd name="connsiteY3" fmla="*/ 668337 h 833437"/>
              <a:gd name="connsiteX4" fmla="*/ 2433159 w 3234548"/>
              <a:gd name="connsiteY4" fmla="*/ 833437 h 833437"/>
              <a:gd name="connsiteX5" fmla="*/ 0 w 3234548"/>
              <a:gd name="connsiteY5" fmla="*/ 833437 h 833437"/>
              <a:gd name="connsiteX6" fmla="*/ 0 w 3234548"/>
              <a:gd name="connsiteY6" fmla="*/ 0 h 833437"/>
              <a:gd name="connsiteX0" fmla="*/ 0 w 3243981"/>
              <a:gd name="connsiteY0" fmla="*/ 0 h 833437"/>
              <a:gd name="connsiteX1" fmla="*/ 2433159 w 3243981"/>
              <a:gd name="connsiteY1" fmla="*/ 0 h 833437"/>
              <a:gd name="connsiteX2" fmla="*/ 3215640 w 3243981"/>
              <a:gd name="connsiteY2" fmla="*/ 531019 h 833437"/>
              <a:gd name="connsiteX3" fmla="*/ 3047682 w 3243981"/>
              <a:gd name="connsiteY3" fmla="*/ 528637 h 833437"/>
              <a:gd name="connsiteX4" fmla="*/ 2433159 w 3243981"/>
              <a:gd name="connsiteY4" fmla="*/ 833437 h 833437"/>
              <a:gd name="connsiteX5" fmla="*/ 0 w 3243981"/>
              <a:gd name="connsiteY5" fmla="*/ 833437 h 833437"/>
              <a:gd name="connsiteX6" fmla="*/ 0 w 3243981"/>
              <a:gd name="connsiteY6" fmla="*/ 0 h 833437"/>
              <a:gd name="connsiteX0" fmla="*/ 0 w 3233439"/>
              <a:gd name="connsiteY0" fmla="*/ 0 h 833437"/>
              <a:gd name="connsiteX1" fmla="*/ 2433159 w 3233439"/>
              <a:gd name="connsiteY1" fmla="*/ 0 h 833437"/>
              <a:gd name="connsiteX2" fmla="*/ 3215640 w 3233439"/>
              <a:gd name="connsiteY2" fmla="*/ 531019 h 833437"/>
              <a:gd name="connsiteX3" fmla="*/ 3047682 w 3233439"/>
              <a:gd name="connsiteY3" fmla="*/ 528637 h 833437"/>
              <a:gd name="connsiteX4" fmla="*/ 2433159 w 3233439"/>
              <a:gd name="connsiteY4" fmla="*/ 833437 h 833437"/>
              <a:gd name="connsiteX5" fmla="*/ 0 w 3233439"/>
              <a:gd name="connsiteY5" fmla="*/ 833437 h 833437"/>
              <a:gd name="connsiteX6" fmla="*/ 0 w 3233439"/>
              <a:gd name="connsiteY6" fmla="*/ 0 h 833437"/>
              <a:gd name="connsiteX0" fmla="*/ 0 w 3215999"/>
              <a:gd name="connsiteY0" fmla="*/ 0 h 833437"/>
              <a:gd name="connsiteX1" fmla="*/ 2433159 w 3215999"/>
              <a:gd name="connsiteY1" fmla="*/ 0 h 833437"/>
              <a:gd name="connsiteX2" fmla="*/ 3215640 w 3215999"/>
              <a:gd name="connsiteY2" fmla="*/ 531019 h 833437"/>
              <a:gd name="connsiteX3" fmla="*/ 3047682 w 3215999"/>
              <a:gd name="connsiteY3" fmla="*/ 528637 h 833437"/>
              <a:gd name="connsiteX4" fmla="*/ 2433159 w 3215999"/>
              <a:gd name="connsiteY4" fmla="*/ 833437 h 833437"/>
              <a:gd name="connsiteX5" fmla="*/ 0 w 3215999"/>
              <a:gd name="connsiteY5" fmla="*/ 833437 h 833437"/>
              <a:gd name="connsiteX6" fmla="*/ 0 w 3215999"/>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9"/>
              <a:gd name="connsiteY0" fmla="*/ 0 h 833437"/>
              <a:gd name="connsiteX1" fmla="*/ 2433159 w 3336509"/>
              <a:gd name="connsiteY1" fmla="*/ 0 h 833437"/>
              <a:gd name="connsiteX2" fmla="*/ 3336290 w 3336509"/>
              <a:gd name="connsiteY2" fmla="*/ 632619 h 833437"/>
              <a:gd name="connsiteX3" fmla="*/ 3054032 w 3336509"/>
              <a:gd name="connsiteY3" fmla="*/ 522287 h 833437"/>
              <a:gd name="connsiteX4" fmla="*/ 2433159 w 3336509"/>
              <a:gd name="connsiteY4" fmla="*/ 833437 h 833437"/>
              <a:gd name="connsiteX5" fmla="*/ 0 w 3336509"/>
              <a:gd name="connsiteY5" fmla="*/ 833437 h 833437"/>
              <a:gd name="connsiteX6" fmla="*/ 0 w 3336509"/>
              <a:gd name="connsiteY6" fmla="*/ 0 h 833437"/>
              <a:gd name="connsiteX0" fmla="*/ 0 w 3336536"/>
              <a:gd name="connsiteY0" fmla="*/ 0 h 833437"/>
              <a:gd name="connsiteX1" fmla="*/ 2433159 w 3336536"/>
              <a:gd name="connsiteY1" fmla="*/ 0 h 833437"/>
              <a:gd name="connsiteX2" fmla="*/ 3336290 w 3336536"/>
              <a:gd name="connsiteY2" fmla="*/ 632619 h 833437"/>
              <a:gd name="connsiteX3" fmla="*/ 3054032 w 3336536"/>
              <a:gd name="connsiteY3" fmla="*/ 522287 h 833437"/>
              <a:gd name="connsiteX4" fmla="*/ 2433159 w 3336536"/>
              <a:gd name="connsiteY4" fmla="*/ 833437 h 833437"/>
              <a:gd name="connsiteX5" fmla="*/ 0 w 3336536"/>
              <a:gd name="connsiteY5" fmla="*/ 833437 h 833437"/>
              <a:gd name="connsiteX6" fmla="*/ 0 w 3336536"/>
              <a:gd name="connsiteY6" fmla="*/ 0 h 833437"/>
              <a:gd name="connsiteX0" fmla="*/ 0 w 3336536"/>
              <a:gd name="connsiteY0" fmla="*/ 0 h 833437"/>
              <a:gd name="connsiteX1" fmla="*/ 2433159 w 3336536"/>
              <a:gd name="connsiteY1" fmla="*/ 0 h 833437"/>
              <a:gd name="connsiteX2" fmla="*/ 3336290 w 3336536"/>
              <a:gd name="connsiteY2" fmla="*/ 632619 h 833437"/>
              <a:gd name="connsiteX3" fmla="*/ 3054032 w 3336536"/>
              <a:gd name="connsiteY3" fmla="*/ 522287 h 833437"/>
              <a:gd name="connsiteX4" fmla="*/ 2433159 w 3336536"/>
              <a:gd name="connsiteY4" fmla="*/ 833437 h 833437"/>
              <a:gd name="connsiteX5" fmla="*/ 0 w 3336536"/>
              <a:gd name="connsiteY5" fmla="*/ 833437 h 833437"/>
              <a:gd name="connsiteX6" fmla="*/ 0 w 3336536"/>
              <a:gd name="connsiteY6"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326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326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453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453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94"/>
              <a:gd name="connsiteY0" fmla="*/ 0 h 833437"/>
              <a:gd name="connsiteX1" fmla="*/ 2433159 w 3336594"/>
              <a:gd name="connsiteY1" fmla="*/ 0 h 833437"/>
              <a:gd name="connsiteX2" fmla="*/ 3047681 w 3336594"/>
              <a:gd name="connsiteY2" fmla="*/ 414337 h 833437"/>
              <a:gd name="connsiteX3" fmla="*/ 3336290 w 3336594"/>
              <a:gd name="connsiteY3" fmla="*/ 645319 h 833437"/>
              <a:gd name="connsiteX4" fmla="*/ 3054032 w 3336594"/>
              <a:gd name="connsiteY4" fmla="*/ 522287 h 833437"/>
              <a:gd name="connsiteX5" fmla="*/ 2433159 w 3336594"/>
              <a:gd name="connsiteY5" fmla="*/ 833437 h 833437"/>
              <a:gd name="connsiteX6" fmla="*/ 0 w 3336594"/>
              <a:gd name="connsiteY6" fmla="*/ 833437 h 833437"/>
              <a:gd name="connsiteX7" fmla="*/ 0 w 3336594"/>
              <a:gd name="connsiteY7" fmla="*/ 0 h 833437"/>
              <a:gd name="connsiteX0" fmla="*/ 0 w 3336594"/>
              <a:gd name="connsiteY0" fmla="*/ 0 h 833437"/>
              <a:gd name="connsiteX1" fmla="*/ 2433159 w 3336594"/>
              <a:gd name="connsiteY1" fmla="*/ 0 h 833437"/>
              <a:gd name="connsiteX2" fmla="*/ 3047681 w 3336594"/>
              <a:gd name="connsiteY2" fmla="*/ 414337 h 833437"/>
              <a:gd name="connsiteX3" fmla="*/ 3336290 w 3336594"/>
              <a:gd name="connsiteY3" fmla="*/ 645319 h 833437"/>
              <a:gd name="connsiteX4" fmla="*/ 3054032 w 3336594"/>
              <a:gd name="connsiteY4" fmla="*/ 522287 h 833437"/>
              <a:gd name="connsiteX5" fmla="*/ 2433159 w 3336594"/>
              <a:gd name="connsiteY5" fmla="*/ 833437 h 833437"/>
              <a:gd name="connsiteX6" fmla="*/ 0 w 3336594"/>
              <a:gd name="connsiteY6" fmla="*/ 833437 h 833437"/>
              <a:gd name="connsiteX7" fmla="*/ 0 w 3336594"/>
              <a:gd name="connsiteY7" fmla="*/ 0 h 833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36594" h="833437">
                <a:moveTo>
                  <a:pt x="0" y="0"/>
                </a:moveTo>
                <a:lnTo>
                  <a:pt x="2433159" y="0"/>
                </a:lnTo>
                <a:cubicBezTo>
                  <a:pt x="2941106" y="69056"/>
                  <a:pt x="2897159" y="308900"/>
                  <a:pt x="3047681" y="414337"/>
                </a:cubicBezTo>
                <a:cubicBezTo>
                  <a:pt x="3198203" y="519774"/>
                  <a:pt x="3271732" y="592403"/>
                  <a:pt x="3336290" y="645319"/>
                </a:cubicBezTo>
                <a:cubicBezTo>
                  <a:pt x="3345577" y="667809"/>
                  <a:pt x="3139996" y="500459"/>
                  <a:pt x="3054032" y="522287"/>
                </a:cubicBezTo>
                <a:cubicBezTo>
                  <a:pt x="2783919" y="598090"/>
                  <a:pt x="2924173" y="805920"/>
                  <a:pt x="2433159" y="833437"/>
                </a:cubicBezTo>
                <a:lnTo>
                  <a:pt x="0" y="833437"/>
                </a:lnTo>
                <a:lnTo>
                  <a:pt x="0" y="0"/>
                </a:lnTo>
                <a:close/>
              </a:path>
            </a:pathLst>
          </a:custGeom>
          <a:solidFill>
            <a:srgbClr val="0097A9"/>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lIns="91440" tIns="91440" rIns="91440" bIns="9144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chemeClr val="bg1"/>
              </a:solidFill>
              <a:effectLst/>
              <a:uLnTx/>
              <a:uFillTx/>
              <a:ea typeface="+mn-ea"/>
              <a:cs typeface="+mn-cs"/>
            </a:endParaRPr>
          </a:p>
        </p:txBody>
      </p:sp>
      <p:sp>
        <p:nvSpPr>
          <p:cNvPr id="25" name="TextBox 24">
            <a:extLst>
              <a:ext uri="{FF2B5EF4-FFF2-40B4-BE49-F238E27FC236}">
                <a16:creationId xmlns:a16="http://schemas.microsoft.com/office/drawing/2014/main" id="{B7B2AFDE-985A-4BF0-9646-CA4B1934CC2E}"/>
              </a:ext>
            </a:extLst>
          </p:cNvPr>
          <p:cNvSpPr txBox="1"/>
          <p:nvPr/>
        </p:nvSpPr>
        <p:spPr>
          <a:xfrm>
            <a:off x="989681" y="1800075"/>
            <a:ext cx="1724366" cy="425334"/>
          </a:xfrm>
          <a:prstGeom prst="rect">
            <a:avLst/>
          </a:prstGeom>
          <a:solidFill>
            <a:srgbClr val="0076A8"/>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o-RO" sz="2200" b="1" dirty="0">
                <a:solidFill>
                  <a:schemeClr val="bg1"/>
                </a:solidFill>
                <a:latin typeface="Calibri Light" panose="020F0302020204030204" pitchFamily="34" charset="0"/>
                <a:cs typeface="Calibri Light" panose="020F0302020204030204" pitchFamily="34" charset="0"/>
              </a:rPr>
              <a:t>Prioritatea</a:t>
            </a:r>
            <a:r>
              <a:rPr lang="ro-RO" sz="2400" b="1" dirty="0">
                <a:solidFill>
                  <a:schemeClr val="bg1"/>
                </a:solidFill>
                <a:latin typeface="Calibri Light" panose="020F0302020204030204" pitchFamily="34" charset="0"/>
                <a:cs typeface="Calibri Light" panose="020F0302020204030204" pitchFamily="34" charset="0"/>
              </a:rPr>
              <a:t> </a:t>
            </a:r>
            <a:r>
              <a:rPr kumimoji="0" lang="en-US" sz="2400" b="1" i="0" u="none" strike="noStrike" kern="1200" cap="none" spc="0" normalizeH="0" baseline="0" noProof="0" dirty="0">
                <a:ln>
                  <a:noFill/>
                </a:ln>
                <a:solidFill>
                  <a:schemeClr val="bg1"/>
                </a:solidFill>
                <a:effectLst/>
                <a:uLnTx/>
                <a:uFillTx/>
                <a:latin typeface="Calibri Light" panose="020F0302020204030204" pitchFamily="34" charset="0"/>
                <a:cs typeface="Calibri Light" panose="020F0302020204030204" pitchFamily="34" charset="0"/>
              </a:rPr>
              <a:t>1</a:t>
            </a:r>
          </a:p>
        </p:txBody>
      </p:sp>
      <p:sp>
        <p:nvSpPr>
          <p:cNvPr id="26" name="TextBox 25">
            <a:extLst>
              <a:ext uri="{FF2B5EF4-FFF2-40B4-BE49-F238E27FC236}">
                <a16:creationId xmlns:a16="http://schemas.microsoft.com/office/drawing/2014/main" id="{7064B526-ED5E-44E2-96E1-7FFE43691FFD}"/>
              </a:ext>
            </a:extLst>
          </p:cNvPr>
          <p:cNvSpPr txBox="1"/>
          <p:nvPr/>
        </p:nvSpPr>
        <p:spPr>
          <a:xfrm>
            <a:off x="989681" y="2586274"/>
            <a:ext cx="784033" cy="565146"/>
          </a:xfrm>
          <a:prstGeom prst="rect">
            <a:avLst/>
          </a:prstGeom>
          <a:solidFill>
            <a:srgbClr val="046A38"/>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chemeClr val="bg1"/>
                </a:solidFill>
                <a:effectLst/>
                <a:uLnTx/>
                <a:uFillTx/>
                <a:ea typeface="+mn-ea"/>
                <a:cs typeface="+mn-cs"/>
              </a:rPr>
              <a:t>02</a:t>
            </a:r>
          </a:p>
        </p:txBody>
      </p:sp>
      <p:sp>
        <p:nvSpPr>
          <p:cNvPr id="28" name="TextBox 27">
            <a:extLst>
              <a:ext uri="{FF2B5EF4-FFF2-40B4-BE49-F238E27FC236}">
                <a16:creationId xmlns:a16="http://schemas.microsoft.com/office/drawing/2014/main" id="{020AEB30-D09C-4B98-A541-0443C69FFECE}"/>
              </a:ext>
            </a:extLst>
          </p:cNvPr>
          <p:cNvSpPr txBox="1"/>
          <p:nvPr/>
        </p:nvSpPr>
        <p:spPr>
          <a:xfrm>
            <a:off x="989681" y="3506516"/>
            <a:ext cx="784033" cy="565146"/>
          </a:xfrm>
          <a:prstGeom prst="rect">
            <a:avLst/>
          </a:prstGeom>
          <a:solidFill>
            <a:srgbClr val="009A44"/>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chemeClr val="bg1"/>
                </a:solidFill>
                <a:effectLst/>
                <a:uLnTx/>
                <a:uFillTx/>
                <a:ea typeface="+mn-ea"/>
                <a:cs typeface="+mn-cs"/>
              </a:rPr>
              <a:t>03</a:t>
            </a:r>
          </a:p>
        </p:txBody>
      </p:sp>
      <p:sp>
        <p:nvSpPr>
          <p:cNvPr id="29" name="TextBox 28">
            <a:extLst>
              <a:ext uri="{FF2B5EF4-FFF2-40B4-BE49-F238E27FC236}">
                <a16:creationId xmlns:a16="http://schemas.microsoft.com/office/drawing/2014/main" id="{0B878048-BD08-4D10-9B7B-E33FB4E0E322}"/>
              </a:ext>
            </a:extLst>
          </p:cNvPr>
          <p:cNvSpPr txBox="1"/>
          <p:nvPr/>
        </p:nvSpPr>
        <p:spPr>
          <a:xfrm>
            <a:off x="989681" y="3968377"/>
            <a:ext cx="1118921" cy="241980"/>
          </a:xfrm>
          <a:prstGeom prst="rect">
            <a:avLst/>
          </a:prstGeom>
          <a:solidFill>
            <a:srgbClr val="009A44"/>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chemeClr val="bg1"/>
                </a:solidFill>
                <a:effectLst/>
                <a:uLnTx/>
                <a:uFillTx/>
                <a:latin typeface="Calibri Light" panose="020F0302020204030204" pitchFamily="34" charset="0"/>
                <a:cs typeface="Calibri Light" panose="020F0302020204030204" pitchFamily="34" charset="0"/>
              </a:rPr>
              <a:t>Policy Objective</a:t>
            </a:r>
          </a:p>
        </p:txBody>
      </p:sp>
      <p:sp>
        <p:nvSpPr>
          <p:cNvPr id="30" name="TextBox 29">
            <a:extLst>
              <a:ext uri="{FF2B5EF4-FFF2-40B4-BE49-F238E27FC236}">
                <a16:creationId xmlns:a16="http://schemas.microsoft.com/office/drawing/2014/main" id="{78EB30E5-B4AC-4FEF-A78C-0D235CB74D63}"/>
              </a:ext>
            </a:extLst>
          </p:cNvPr>
          <p:cNvSpPr txBox="1"/>
          <p:nvPr/>
        </p:nvSpPr>
        <p:spPr>
          <a:xfrm>
            <a:off x="989681" y="4448856"/>
            <a:ext cx="784033" cy="565146"/>
          </a:xfrm>
          <a:prstGeom prst="rect">
            <a:avLst/>
          </a:prstGeom>
          <a:solidFill>
            <a:srgbClr val="43B02A"/>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chemeClr val="bg1"/>
                </a:solidFill>
                <a:effectLst/>
                <a:uLnTx/>
                <a:uFillTx/>
                <a:ea typeface="+mn-ea"/>
                <a:cs typeface="+mn-cs"/>
              </a:rPr>
              <a:t>04</a:t>
            </a:r>
          </a:p>
        </p:txBody>
      </p:sp>
      <p:sp>
        <p:nvSpPr>
          <p:cNvPr id="31" name="TextBox 30">
            <a:extLst>
              <a:ext uri="{FF2B5EF4-FFF2-40B4-BE49-F238E27FC236}">
                <a16:creationId xmlns:a16="http://schemas.microsoft.com/office/drawing/2014/main" id="{472795E9-77F0-47EB-9B49-B91642BB4C37}"/>
              </a:ext>
            </a:extLst>
          </p:cNvPr>
          <p:cNvSpPr txBox="1"/>
          <p:nvPr/>
        </p:nvSpPr>
        <p:spPr>
          <a:xfrm>
            <a:off x="989681" y="4910717"/>
            <a:ext cx="1118921" cy="241980"/>
          </a:xfrm>
          <a:prstGeom prst="rect">
            <a:avLst/>
          </a:prstGeom>
          <a:solidFill>
            <a:srgbClr val="43B02A"/>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chemeClr val="bg1"/>
                </a:solidFill>
                <a:effectLst/>
                <a:uLnTx/>
                <a:uFillTx/>
                <a:latin typeface="Calibri Light" panose="020F0302020204030204" pitchFamily="34" charset="0"/>
                <a:cs typeface="Calibri Light" panose="020F0302020204030204" pitchFamily="34" charset="0"/>
              </a:rPr>
              <a:t>Policy Objective</a:t>
            </a:r>
          </a:p>
        </p:txBody>
      </p:sp>
      <p:sp>
        <p:nvSpPr>
          <p:cNvPr id="32" name="TextBox 31">
            <a:extLst>
              <a:ext uri="{FF2B5EF4-FFF2-40B4-BE49-F238E27FC236}">
                <a16:creationId xmlns:a16="http://schemas.microsoft.com/office/drawing/2014/main" id="{B3824FEF-5A37-4674-BD07-ABBA3DDF0618}"/>
              </a:ext>
            </a:extLst>
          </p:cNvPr>
          <p:cNvSpPr txBox="1"/>
          <p:nvPr/>
        </p:nvSpPr>
        <p:spPr>
          <a:xfrm>
            <a:off x="989681" y="5386116"/>
            <a:ext cx="784033" cy="565146"/>
          </a:xfrm>
          <a:prstGeom prst="rect">
            <a:avLst/>
          </a:prstGeom>
          <a:solidFill>
            <a:srgbClr val="86BC25"/>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chemeClr val="bg1"/>
                </a:solidFill>
                <a:effectLst/>
                <a:uLnTx/>
                <a:uFillTx/>
                <a:ea typeface="+mn-ea"/>
                <a:cs typeface="+mn-cs"/>
              </a:rPr>
              <a:t>05</a:t>
            </a:r>
          </a:p>
        </p:txBody>
      </p:sp>
      <p:sp>
        <p:nvSpPr>
          <p:cNvPr id="33" name="TextBox 32">
            <a:extLst>
              <a:ext uri="{FF2B5EF4-FFF2-40B4-BE49-F238E27FC236}">
                <a16:creationId xmlns:a16="http://schemas.microsoft.com/office/drawing/2014/main" id="{29EEDEE6-C34E-432B-9389-E49DC460558C}"/>
              </a:ext>
            </a:extLst>
          </p:cNvPr>
          <p:cNvSpPr txBox="1"/>
          <p:nvPr/>
        </p:nvSpPr>
        <p:spPr>
          <a:xfrm>
            <a:off x="989681" y="5847977"/>
            <a:ext cx="1118921" cy="241980"/>
          </a:xfrm>
          <a:prstGeom prst="rect">
            <a:avLst/>
          </a:prstGeom>
          <a:solidFill>
            <a:srgbClr val="86BC25"/>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chemeClr val="bg1"/>
                </a:solidFill>
                <a:effectLst/>
                <a:uLnTx/>
                <a:uFillTx/>
                <a:latin typeface="Calibri Light" panose="020F0302020204030204" pitchFamily="34" charset="0"/>
                <a:cs typeface="Calibri Light" panose="020F0302020204030204" pitchFamily="34" charset="0"/>
              </a:rPr>
              <a:t>Policy Objective</a:t>
            </a:r>
          </a:p>
        </p:txBody>
      </p:sp>
      <p:sp>
        <p:nvSpPr>
          <p:cNvPr id="34" name="Rectangle 33">
            <a:extLst>
              <a:ext uri="{FF2B5EF4-FFF2-40B4-BE49-F238E27FC236}">
                <a16:creationId xmlns:a16="http://schemas.microsoft.com/office/drawing/2014/main" id="{31D4223B-7032-4E6B-B526-B6D02EDEA9B5}"/>
              </a:ext>
            </a:extLst>
          </p:cNvPr>
          <p:cNvSpPr/>
          <p:nvPr/>
        </p:nvSpPr>
        <p:spPr>
          <a:xfrm>
            <a:off x="4482820" y="1745190"/>
            <a:ext cx="7199456" cy="415537"/>
          </a:xfrm>
          <a:prstGeom prst="rect">
            <a:avLst/>
          </a:prstGeom>
          <a:solidFill>
            <a:srgbClr val="0097A9"/>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a:noAutofit/>
          </a:bodyPr>
          <a:lstStyle/>
          <a:p>
            <a:pPr lvl="0" algn="ctr">
              <a:defRPr/>
            </a:pPr>
            <a:r>
              <a:rPr lang="ro-RO" sz="2200" b="1" dirty="0">
                <a:solidFill>
                  <a:schemeClr val="bg1"/>
                </a:solidFill>
                <a:latin typeface="Calibri Light" panose="020F0302020204030204" pitchFamily="34" charset="0"/>
                <a:cs typeface="Calibri Light" panose="020F0302020204030204" pitchFamily="34" charset="0"/>
              </a:rPr>
              <a:t>Modernizarea instituțiilor pieței muncii</a:t>
            </a:r>
            <a:endParaRPr kumimoji="0" lang="ro-RO" sz="2200" b="1" u="none" strike="noStrike" kern="1200" cap="none" spc="0" normalizeH="0" baseline="0" dirty="0">
              <a:ln>
                <a:noFill/>
              </a:ln>
              <a:solidFill>
                <a:schemeClr val="bg1"/>
              </a:solidFill>
              <a:effectLst/>
              <a:uLnTx/>
              <a:uFillTx/>
              <a:latin typeface="Calibri Light" panose="020F0302020204030204" pitchFamily="34" charset="0"/>
              <a:cs typeface="Calibri Light" panose="020F0302020204030204" pitchFamily="34" charset="0"/>
            </a:endParaRPr>
          </a:p>
        </p:txBody>
      </p:sp>
      <p:sp>
        <p:nvSpPr>
          <p:cNvPr id="35" name="Rectangle 34">
            <a:extLst>
              <a:ext uri="{FF2B5EF4-FFF2-40B4-BE49-F238E27FC236}">
                <a16:creationId xmlns:a16="http://schemas.microsoft.com/office/drawing/2014/main" id="{85CB8F2D-B506-429C-BD7A-145D4EFA4187}"/>
              </a:ext>
            </a:extLst>
          </p:cNvPr>
          <p:cNvSpPr/>
          <p:nvPr/>
        </p:nvSpPr>
        <p:spPr>
          <a:xfrm>
            <a:off x="4538445" y="2539358"/>
            <a:ext cx="7072598" cy="599614"/>
          </a:xfrm>
          <a:prstGeom prst="rect">
            <a:avLst/>
          </a:prstGeom>
          <a:solidFill>
            <a:srgbClr val="0097A9"/>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a:noAutofit/>
          </a:bodyPr>
          <a:lstStyle/>
          <a:p>
            <a:pPr lvl="0" algn="ctr">
              <a:lnSpc>
                <a:spcPct val="150000"/>
              </a:lnSpc>
              <a:defRPr/>
            </a:pPr>
            <a:r>
              <a:rPr lang="it-IT" sz="2200" b="1" dirty="0">
                <a:solidFill>
                  <a:schemeClr val="bg1"/>
                </a:solidFill>
                <a:latin typeface="Calibri Light" panose="020F0302020204030204" pitchFamily="34" charset="0"/>
                <a:cs typeface="Calibri Light" panose="020F0302020204030204" pitchFamily="34" charset="0"/>
              </a:rPr>
              <a:t>Valorificarea potențialului tinerilor pe piața muncii</a:t>
            </a:r>
            <a:endParaRPr kumimoji="0" lang="en-US" sz="2200" b="1" u="none" strike="noStrike" kern="1200" cap="none" spc="0" normalizeH="0" baseline="0" noProof="0" dirty="0">
              <a:ln>
                <a:noFill/>
              </a:ln>
              <a:solidFill>
                <a:schemeClr val="bg1"/>
              </a:solidFill>
              <a:effectLst/>
              <a:uLnTx/>
              <a:uFillTx/>
              <a:latin typeface="Calibri Light" panose="020F0302020204030204" pitchFamily="34" charset="0"/>
              <a:cs typeface="Calibri Light" panose="020F0302020204030204" pitchFamily="34" charset="0"/>
            </a:endParaRPr>
          </a:p>
        </p:txBody>
      </p:sp>
      <p:sp>
        <p:nvSpPr>
          <p:cNvPr id="36" name="Rectangle 35">
            <a:extLst>
              <a:ext uri="{FF2B5EF4-FFF2-40B4-BE49-F238E27FC236}">
                <a16:creationId xmlns:a16="http://schemas.microsoft.com/office/drawing/2014/main" id="{445A6725-9C4C-4645-9360-E1AE50D89409}"/>
              </a:ext>
            </a:extLst>
          </p:cNvPr>
          <p:cNvSpPr/>
          <p:nvPr/>
        </p:nvSpPr>
        <p:spPr>
          <a:xfrm>
            <a:off x="4475017" y="3552748"/>
            <a:ext cx="6974354" cy="539918"/>
          </a:xfrm>
          <a:prstGeom prst="rect">
            <a:avLst/>
          </a:prstGeom>
          <a:solidFill>
            <a:srgbClr val="0097A9"/>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a:noAutofit/>
          </a:bodyPr>
          <a:lstStyle/>
          <a:p>
            <a:pPr lvl="0" algn="ctr">
              <a:defRPr/>
            </a:pPr>
            <a:r>
              <a:rPr lang="ro-RO" sz="2200" b="1" dirty="0">
                <a:solidFill>
                  <a:schemeClr val="bg1"/>
                </a:solidFill>
                <a:latin typeface="Calibri Light" panose="020F0302020204030204" pitchFamily="34" charset="0"/>
                <a:cs typeface="Calibri Light" panose="020F0302020204030204" pitchFamily="34" charset="0"/>
              </a:rPr>
              <a:t>   Creșterea accesului pe piața muncii pentru toți</a:t>
            </a:r>
            <a:endParaRPr kumimoji="0" lang="ro-RO" sz="2200" b="1" u="none" strike="noStrike" kern="1200" cap="none" spc="0" normalizeH="0" baseline="0" dirty="0">
              <a:ln>
                <a:noFill/>
              </a:ln>
              <a:solidFill>
                <a:schemeClr val="bg1"/>
              </a:solidFill>
              <a:effectLst/>
              <a:uLnTx/>
              <a:uFillTx/>
              <a:latin typeface="Calibri Light" panose="020F0302020204030204" pitchFamily="34" charset="0"/>
              <a:cs typeface="Calibri Light" panose="020F0302020204030204" pitchFamily="34" charset="0"/>
            </a:endParaRPr>
          </a:p>
        </p:txBody>
      </p:sp>
      <p:sp>
        <p:nvSpPr>
          <p:cNvPr id="37" name="Rectangle 36">
            <a:extLst>
              <a:ext uri="{FF2B5EF4-FFF2-40B4-BE49-F238E27FC236}">
                <a16:creationId xmlns:a16="http://schemas.microsoft.com/office/drawing/2014/main" id="{532DACD1-5879-43FD-B6AD-A287D06224A4}"/>
              </a:ext>
            </a:extLst>
          </p:cNvPr>
          <p:cNvSpPr/>
          <p:nvPr/>
        </p:nvSpPr>
        <p:spPr>
          <a:xfrm>
            <a:off x="4796183" y="4455858"/>
            <a:ext cx="6557123" cy="597848"/>
          </a:xfrm>
          <a:prstGeom prst="rect">
            <a:avLst/>
          </a:prstGeom>
          <a:solidFill>
            <a:srgbClr val="0097A9"/>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a:noAutofit/>
          </a:bodyPr>
          <a:lstStyle/>
          <a:p>
            <a:pPr lvl="0" algn="ctr">
              <a:defRPr/>
            </a:pPr>
            <a:r>
              <a:rPr lang="ro-RO" sz="2200" b="1" dirty="0" err="1">
                <a:solidFill>
                  <a:schemeClr val="bg1"/>
                </a:solidFill>
                <a:latin typeface="Calibri Light" panose="020F0302020204030204" pitchFamily="34" charset="0"/>
                <a:cs typeface="Calibri Light" panose="020F0302020204030204" pitchFamily="34" charset="0"/>
              </a:rPr>
              <a:t>Antreprenoriat</a:t>
            </a:r>
            <a:r>
              <a:rPr lang="ro-RO" sz="2200" b="1" dirty="0">
                <a:solidFill>
                  <a:schemeClr val="bg1"/>
                </a:solidFill>
                <a:latin typeface="Calibri Light" panose="020F0302020204030204" pitchFamily="34" charset="0"/>
                <a:cs typeface="Calibri Light" panose="020F0302020204030204" pitchFamily="34" charset="0"/>
              </a:rPr>
              <a:t> și economie socială</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o-RO" sz="2400" b="1" i="1" u="none" strike="noStrike" kern="1200" cap="none" spc="0" normalizeH="0" baseline="0" dirty="0">
              <a:ln>
                <a:noFill/>
              </a:ln>
              <a:solidFill>
                <a:schemeClr val="bg1"/>
              </a:solidFill>
              <a:effectLst/>
              <a:uLnTx/>
              <a:uFillTx/>
              <a:latin typeface="Calibri Light" panose="020F0302020204030204" pitchFamily="34" charset="0"/>
              <a:cs typeface="Calibri Light" panose="020F0302020204030204" pitchFamily="34" charset="0"/>
            </a:endParaRPr>
          </a:p>
        </p:txBody>
      </p:sp>
      <p:sp>
        <p:nvSpPr>
          <p:cNvPr id="38" name="Rectangle 37">
            <a:extLst>
              <a:ext uri="{FF2B5EF4-FFF2-40B4-BE49-F238E27FC236}">
                <a16:creationId xmlns:a16="http://schemas.microsoft.com/office/drawing/2014/main" id="{BEDA7E91-99E2-4F44-9135-05B8D561A318}"/>
              </a:ext>
            </a:extLst>
          </p:cNvPr>
          <p:cNvSpPr/>
          <p:nvPr/>
        </p:nvSpPr>
        <p:spPr>
          <a:xfrm>
            <a:off x="4959621" y="5287282"/>
            <a:ext cx="6580106" cy="757169"/>
          </a:xfrm>
          <a:prstGeom prst="rect">
            <a:avLst/>
          </a:prstGeom>
          <a:solidFill>
            <a:srgbClr val="0097A9"/>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a:noAutofit/>
          </a:bodyPr>
          <a:lstStyle/>
          <a:p>
            <a:pPr lvl="0" algn="ctr">
              <a:defRPr/>
            </a:pPr>
            <a:r>
              <a:rPr lang="ro-RO" sz="2200" b="1" dirty="0">
                <a:solidFill>
                  <a:schemeClr val="bg1"/>
                </a:solidFill>
                <a:latin typeface="Calibri Light" panose="020F0302020204030204" pitchFamily="34" charset="0"/>
                <a:cs typeface="Calibri Light" panose="020F0302020204030204" pitchFamily="34" charset="0"/>
              </a:rPr>
              <a:t>Îmbunătățirea participării copiilor la educația </a:t>
            </a:r>
            <a:r>
              <a:rPr lang="ro-RO" sz="2200" b="1" dirty="0" err="1">
                <a:solidFill>
                  <a:schemeClr val="bg1"/>
                </a:solidFill>
                <a:latin typeface="Calibri Light" panose="020F0302020204030204" pitchFamily="34" charset="0"/>
                <a:cs typeface="Calibri Light" panose="020F0302020204030204" pitchFamily="34" charset="0"/>
              </a:rPr>
              <a:t>antepreșcolară</a:t>
            </a:r>
            <a:r>
              <a:rPr lang="ro-RO" sz="2200" b="1" dirty="0">
                <a:solidFill>
                  <a:schemeClr val="bg1"/>
                </a:solidFill>
                <a:latin typeface="Calibri Light" panose="020F0302020204030204" pitchFamily="34" charset="0"/>
                <a:cs typeface="Calibri Light" panose="020F0302020204030204" pitchFamily="34" charset="0"/>
              </a:rPr>
              <a:t> și preșcolară</a:t>
            </a:r>
          </a:p>
        </p:txBody>
      </p:sp>
      <p:sp>
        <p:nvSpPr>
          <p:cNvPr id="16" name="Pentagon 9">
            <a:extLst>
              <a:ext uri="{FF2B5EF4-FFF2-40B4-BE49-F238E27FC236}">
                <a16:creationId xmlns:a16="http://schemas.microsoft.com/office/drawing/2014/main" id="{B8F0C2AB-83ED-4BC6-879A-0823E58C56A1}"/>
              </a:ext>
            </a:extLst>
          </p:cNvPr>
          <p:cNvSpPr/>
          <p:nvPr/>
        </p:nvSpPr>
        <p:spPr>
          <a:xfrm>
            <a:off x="868528" y="2465899"/>
            <a:ext cx="2480143" cy="833437"/>
          </a:xfrm>
          <a:custGeom>
            <a:avLst/>
            <a:gdLst>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8662" h="833437">
                <a:moveTo>
                  <a:pt x="0" y="0"/>
                </a:moveTo>
                <a:lnTo>
                  <a:pt x="1330487" y="0"/>
                </a:lnTo>
                <a:cubicBezTo>
                  <a:pt x="1576072" y="9366"/>
                  <a:pt x="1768317" y="453073"/>
                  <a:pt x="1998662" y="416719"/>
                </a:cubicBezTo>
                <a:cubicBezTo>
                  <a:pt x="1775937" y="555625"/>
                  <a:pt x="1614172" y="793591"/>
                  <a:pt x="1330487" y="833437"/>
                </a:cubicBezTo>
                <a:lnTo>
                  <a:pt x="0" y="833437"/>
                </a:lnTo>
                <a:lnTo>
                  <a:pt x="0" y="0"/>
                </a:lnTo>
                <a:close/>
              </a:path>
            </a:pathLst>
          </a:custGeom>
          <a:solidFill>
            <a:srgbClr val="0076A8"/>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lIns="91440" tIns="91440" rIns="91440" bIns="9144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chemeClr val="bg1"/>
              </a:solidFill>
              <a:effectLst/>
              <a:uLnTx/>
              <a:uFillTx/>
              <a:ea typeface="+mn-ea"/>
              <a:cs typeface="+mn-cs"/>
            </a:endParaRPr>
          </a:p>
        </p:txBody>
      </p:sp>
      <p:sp>
        <p:nvSpPr>
          <p:cNvPr id="18" name="Pentagon 9">
            <a:extLst>
              <a:ext uri="{FF2B5EF4-FFF2-40B4-BE49-F238E27FC236}">
                <a16:creationId xmlns:a16="http://schemas.microsoft.com/office/drawing/2014/main" id="{628E0D0B-11A2-4348-8771-DBC4B4768317}"/>
              </a:ext>
            </a:extLst>
          </p:cNvPr>
          <p:cNvSpPr/>
          <p:nvPr/>
        </p:nvSpPr>
        <p:spPr>
          <a:xfrm>
            <a:off x="868529" y="3399551"/>
            <a:ext cx="2480143" cy="833437"/>
          </a:xfrm>
          <a:custGeom>
            <a:avLst/>
            <a:gdLst>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8662" h="833437">
                <a:moveTo>
                  <a:pt x="0" y="0"/>
                </a:moveTo>
                <a:lnTo>
                  <a:pt x="1330487" y="0"/>
                </a:lnTo>
                <a:cubicBezTo>
                  <a:pt x="1576072" y="9366"/>
                  <a:pt x="1768317" y="453073"/>
                  <a:pt x="1998662" y="416719"/>
                </a:cubicBezTo>
                <a:cubicBezTo>
                  <a:pt x="1775937" y="555625"/>
                  <a:pt x="1614172" y="793591"/>
                  <a:pt x="1330487" y="833437"/>
                </a:cubicBezTo>
                <a:lnTo>
                  <a:pt x="0" y="833437"/>
                </a:lnTo>
                <a:lnTo>
                  <a:pt x="0" y="0"/>
                </a:lnTo>
                <a:close/>
              </a:path>
            </a:pathLst>
          </a:custGeom>
          <a:solidFill>
            <a:srgbClr val="0076A8"/>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lIns="91440" tIns="91440" rIns="91440" bIns="9144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err="1">
              <a:ln>
                <a:noFill/>
              </a:ln>
              <a:solidFill>
                <a:schemeClr val="bg1"/>
              </a:solidFill>
              <a:effectLst/>
              <a:uLnTx/>
              <a:uFillTx/>
              <a:ea typeface="+mn-ea"/>
              <a:cs typeface="+mn-cs"/>
            </a:endParaRPr>
          </a:p>
        </p:txBody>
      </p:sp>
      <p:sp>
        <p:nvSpPr>
          <p:cNvPr id="20" name="Pentagon 9">
            <a:extLst>
              <a:ext uri="{FF2B5EF4-FFF2-40B4-BE49-F238E27FC236}">
                <a16:creationId xmlns:a16="http://schemas.microsoft.com/office/drawing/2014/main" id="{37ED032B-F0DF-4A99-9C97-597FBF4E000F}"/>
              </a:ext>
            </a:extLst>
          </p:cNvPr>
          <p:cNvSpPr/>
          <p:nvPr/>
        </p:nvSpPr>
        <p:spPr>
          <a:xfrm>
            <a:off x="868528" y="4375976"/>
            <a:ext cx="2480143" cy="833437"/>
          </a:xfrm>
          <a:custGeom>
            <a:avLst/>
            <a:gdLst>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8662" h="833437">
                <a:moveTo>
                  <a:pt x="0" y="0"/>
                </a:moveTo>
                <a:lnTo>
                  <a:pt x="1330487" y="0"/>
                </a:lnTo>
                <a:cubicBezTo>
                  <a:pt x="1576072" y="9366"/>
                  <a:pt x="1768317" y="453073"/>
                  <a:pt x="1998662" y="416719"/>
                </a:cubicBezTo>
                <a:cubicBezTo>
                  <a:pt x="1775937" y="555625"/>
                  <a:pt x="1614172" y="793591"/>
                  <a:pt x="1330487" y="833437"/>
                </a:cubicBezTo>
                <a:lnTo>
                  <a:pt x="0" y="833437"/>
                </a:lnTo>
                <a:lnTo>
                  <a:pt x="0" y="0"/>
                </a:lnTo>
                <a:close/>
              </a:path>
            </a:pathLst>
          </a:custGeom>
          <a:solidFill>
            <a:srgbClr val="0076A8"/>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lIns="91440" tIns="91440" rIns="91440" bIns="9144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err="1">
              <a:ln>
                <a:noFill/>
              </a:ln>
              <a:solidFill>
                <a:schemeClr val="bg1"/>
              </a:solidFill>
              <a:effectLst/>
              <a:uLnTx/>
              <a:uFillTx/>
              <a:ea typeface="+mn-ea"/>
              <a:cs typeface="+mn-cs"/>
            </a:endParaRPr>
          </a:p>
        </p:txBody>
      </p:sp>
      <p:sp>
        <p:nvSpPr>
          <p:cNvPr id="22" name="Pentagon 9">
            <a:extLst>
              <a:ext uri="{FF2B5EF4-FFF2-40B4-BE49-F238E27FC236}">
                <a16:creationId xmlns:a16="http://schemas.microsoft.com/office/drawing/2014/main" id="{57909D84-F013-4417-A5D9-A8D9782C6E86}"/>
              </a:ext>
            </a:extLst>
          </p:cNvPr>
          <p:cNvSpPr/>
          <p:nvPr/>
        </p:nvSpPr>
        <p:spPr>
          <a:xfrm>
            <a:off x="887245" y="5321917"/>
            <a:ext cx="2595048" cy="833437"/>
          </a:xfrm>
          <a:custGeom>
            <a:avLst/>
            <a:gdLst>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8662" h="833437">
                <a:moveTo>
                  <a:pt x="0" y="0"/>
                </a:moveTo>
                <a:lnTo>
                  <a:pt x="1330487" y="0"/>
                </a:lnTo>
                <a:cubicBezTo>
                  <a:pt x="1576072" y="9366"/>
                  <a:pt x="1768317" y="453073"/>
                  <a:pt x="1998662" y="416719"/>
                </a:cubicBezTo>
                <a:cubicBezTo>
                  <a:pt x="1775937" y="555625"/>
                  <a:pt x="1614172" y="793591"/>
                  <a:pt x="1330487" y="833437"/>
                </a:cubicBezTo>
                <a:lnTo>
                  <a:pt x="0" y="833437"/>
                </a:lnTo>
                <a:lnTo>
                  <a:pt x="0" y="0"/>
                </a:lnTo>
                <a:close/>
              </a:path>
            </a:pathLst>
          </a:custGeom>
          <a:solidFill>
            <a:srgbClr val="0076A8"/>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lIns="91440" tIns="91440" rIns="91440" bIns="9144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err="1">
              <a:ln>
                <a:noFill/>
              </a:ln>
              <a:solidFill>
                <a:schemeClr val="bg1"/>
              </a:solidFill>
              <a:effectLst/>
              <a:uLnTx/>
              <a:uFillTx/>
              <a:ea typeface="+mn-ea"/>
              <a:cs typeface="+mn-cs"/>
            </a:endParaRPr>
          </a:p>
        </p:txBody>
      </p:sp>
      <p:sp>
        <p:nvSpPr>
          <p:cNvPr id="39" name="TextBox 38">
            <a:extLst>
              <a:ext uri="{FF2B5EF4-FFF2-40B4-BE49-F238E27FC236}">
                <a16:creationId xmlns:a16="http://schemas.microsoft.com/office/drawing/2014/main" id="{E6F4BC25-3738-4C56-8EC3-4C03D542BC6E}"/>
              </a:ext>
            </a:extLst>
          </p:cNvPr>
          <p:cNvSpPr txBox="1"/>
          <p:nvPr/>
        </p:nvSpPr>
        <p:spPr>
          <a:xfrm>
            <a:off x="950929" y="2689804"/>
            <a:ext cx="1724366" cy="425334"/>
          </a:xfrm>
          <a:prstGeom prst="rect">
            <a:avLst/>
          </a:prstGeom>
          <a:solidFill>
            <a:srgbClr val="0076A8"/>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o-RO" sz="2200" b="1" dirty="0">
                <a:solidFill>
                  <a:schemeClr val="bg1"/>
                </a:solidFill>
                <a:latin typeface="Calibri Light" panose="020F0302020204030204" pitchFamily="34" charset="0"/>
                <a:cs typeface="Calibri Light" panose="020F0302020204030204" pitchFamily="34" charset="0"/>
              </a:rPr>
              <a:t>Prioritatea</a:t>
            </a:r>
            <a:r>
              <a:rPr lang="ro-RO" sz="2400" b="1" dirty="0">
                <a:solidFill>
                  <a:schemeClr val="bg1"/>
                </a:solidFill>
                <a:latin typeface="Calibri Light" panose="020F0302020204030204" pitchFamily="34" charset="0"/>
                <a:cs typeface="Calibri Light" panose="020F0302020204030204" pitchFamily="34" charset="0"/>
              </a:rPr>
              <a:t> </a:t>
            </a:r>
            <a:r>
              <a:rPr kumimoji="0" lang="en-US" sz="2400" b="1" i="0" u="none" strike="noStrike" kern="1200" cap="none" spc="0" normalizeH="0" baseline="0" noProof="0" dirty="0">
                <a:ln>
                  <a:noFill/>
                </a:ln>
                <a:solidFill>
                  <a:schemeClr val="bg1"/>
                </a:solidFill>
                <a:effectLst/>
                <a:uLnTx/>
                <a:uFillTx/>
                <a:latin typeface="Calibri Light" panose="020F0302020204030204" pitchFamily="34" charset="0"/>
                <a:cs typeface="Calibri Light" panose="020F0302020204030204" pitchFamily="34" charset="0"/>
              </a:rPr>
              <a:t>2</a:t>
            </a:r>
          </a:p>
        </p:txBody>
      </p:sp>
      <p:sp>
        <p:nvSpPr>
          <p:cNvPr id="40" name="TextBox 39">
            <a:extLst>
              <a:ext uri="{FF2B5EF4-FFF2-40B4-BE49-F238E27FC236}">
                <a16:creationId xmlns:a16="http://schemas.microsoft.com/office/drawing/2014/main" id="{B5F133E3-EBC1-436D-977E-43C23DB7DFF1}"/>
              </a:ext>
            </a:extLst>
          </p:cNvPr>
          <p:cNvSpPr txBox="1"/>
          <p:nvPr/>
        </p:nvSpPr>
        <p:spPr>
          <a:xfrm>
            <a:off x="950929" y="3588705"/>
            <a:ext cx="1724366" cy="425334"/>
          </a:xfrm>
          <a:prstGeom prst="rect">
            <a:avLst/>
          </a:prstGeom>
          <a:solidFill>
            <a:srgbClr val="0076A8"/>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o-RO" sz="2200" b="1" dirty="0">
                <a:solidFill>
                  <a:schemeClr val="bg1"/>
                </a:solidFill>
                <a:latin typeface="Calibri Light" panose="020F0302020204030204" pitchFamily="34" charset="0"/>
                <a:cs typeface="Calibri Light" panose="020F0302020204030204" pitchFamily="34" charset="0"/>
              </a:rPr>
              <a:t>Prioritatea</a:t>
            </a:r>
            <a:r>
              <a:rPr lang="ro-RO" sz="2400" b="1" dirty="0">
                <a:solidFill>
                  <a:schemeClr val="bg1"/>
                </a:solidFill>
                <a:latin typeface="Calibri Light" panose="020F0302020204030204" pitchFamily="34" charset="0"/>
                <a:cs typeface="Calibri Light" panose="020F0302020204030204" pitchFamily="34" charset="0"/>
              </a:rPr>
              <a:t> </a:t>
            </a:r>
            <a:r>
              <a:rPr kumimoji="0" lang="en-US" sz="2400" b="1" i="0" u="none" strike="noStrike" kern="1200" cap="none" spc="0" normalizeH="0" baseline="0" noProof="0" dirty="0">
                <a:ln>
                  <a:noFill/>
                </a:ln>
                <a:solidFill>
                  <a:schemeClr val="bg1"/>
                </a:solidFill>
                <a:effectLst/>
                <a:uLnTx/>
                <a:uFillTx/>
                <a:latin typeface="Calibri Light" panose="020F0302020204030204" pitchFamily="34" charset="0"/>
                <a:cs typeface="Calibri Light" panose="020F0302020204030204" pitchFamily="34" charset="0"/>
              </a:rPr>
              <a:t>3</a:t>
            </a:r>
          </a:p>
        </p:txBody>
      </p:sp>
      <p:sp>
        <p:nvSpPr>
          <p:cNvPr id="41" name="TextBox 40">
            <a:extLst>
              <a:ext uri="{FF2B5EF4-FFF2-40B4-BE49-F238E27FC236}">
                <a16:creationId xmlns:a16="http://schemas.microsoft.com/office/drawing/2014/main" id="{FCC07502-DE55-4585-8A95-63C3D200D10D}"/>
              </a:ext>
            </a:extLst>
          </p:cNvPr>
          <p:cNvSpPr txBox="1"/>
          <p:nvPr/>
        </p:nvSpPr>
        <p:spPr>
          <a:xfrm>
            <a:off x="950929" y="4508469"/>
            <a:ext cx="1724366" cy="425334"/>
          </a:xfrm>
          <a:prstGeom prst="rect">
            <a:avLst/>
          </a:prstGeom>
          <a:solidFill>
            <a:srgbClr val="0076A8"/>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o-RO" sz="2200" b="1" dirty="0">
                <a:solidFill>
                  <a:schemeClr val="bg1"/>
                </a:solidFill>
                <a:latin typeface="Calibri Light" panose="020F0302020204030204" pitchFamily="34" charset="0"/>
                <a:cs typeface="Calibri Light" panose="020F0302020204030204" pitchFamily="34" charset="0"/>
              </a:rPr>
              <a:t>Prioritatea</a:t>
            </a:r>
            <a:r>
              <a:rPr lang="ro-RO" sz="2400" b="1" dirty="0">
                <a:solidFill>
                  <a:schemeClr val="bg1"/>
                </a:solidFill>
                <a:latin typeface="Calibri Light" panose="020F0302020204030204" pitchFamily="34" charset="0"/>
                <a:cs typeface="Calibri Light" panose="020F0302020204030204" pitchFamily="34" charset="0"/>
              </a:rPr>
              <a:t> 4</a:t>
            </a:r>
            <a:endParaRPr kumimoji="0" lang="en-US" sz="2400" b="1" i="0" u="none" strike="noStrike" kern="1200" cap="none" spc="0" normalizeH="0" baseline="0" noProof="0" dirty="0">
              <a:ln>
                <a:noFill/>
              </a:ln>
              <a:solidFill>
                <a:schemeClr val="bg1"/>
              </a:solidFill>
              <a:effectLst/>
              <a:uLnTx/>
              <a:uFillTx/>
              <a:latin typeface="Calibri Light" panose="020F0302020204030204" pitchFamily="34" charset="0"/>
              <a:cs typeface="Calibri Light" panose="020F0302020204030204" pitchFamily="34" charset="0"/>
            </a:endParaRPr>
          </a:p>
        </p:txBody>
      </p:sp>
      <p:sp>
        <p:nvSpPr>
          <p:cNvPr id="42" name="TextBox 41">
            <a:extLst>
              <a:ext uri="{FF2B5EF4-FFF2-40B4-BE49-F238E27FC236}">
                <a16:creationId xmlns:a16="http://schemas.microsoft.com/office/drawing/2014/main" id="{D4029AE5-836C-4FAE-BE6B-486BE6B11FA4}"/>
              </a:ext>
            </a:extLst>
          </p:cNvPr>
          <p:cNvSpPr txBox="1"/>
          <p:nvPr/>
        </p:nvSpPr>
        <p:spPr>
          <a:xfrm>
            <a:off x="950929" y="5560292"/>
            <a:ext cx="1724366" cy="425334"/>
          </a:xfrm>
          <a:prstGeom prst="rect">
            <a:avLst/>
          </a:prstGeom>
          <a:solidFill>
            <a:srgbClr val="0076A8"/>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o-RO" sz="2200" b="1" dirty="0">
                <a:solidFill>
                  <a:schemeClr val="bg1"/>
                </a:solidFill>
                <a:latin typeface="Calibri Light" panose="020F0302020204030204" pitchFamily="34" charset="0"/>
                <a:cs typeface="Calibri Light" panose="020F0302020204030204" pitchFamily="34" charset="0"/>
              </a:rPr>
              <a:t>Prioritatea </a:t>
            </a:r>
            <a:r>
              <a:rPr kumimoji="0" lang="en-US" sz="2200" b="1" i="0" u="none" strike="noStrike" kern="1200" cap="none" spc="0" normalizeH="0" baseline="0" noProof="0" dirty="0">
                <a:ln>
                  <a:noFill/>
                </a:ln>
                <a:solidFill>
                  <a:schemeClr val="bg1"/>
                </a:solidFill>
                <a:effectLst/>
                <a:uLnTx/>
                <a:uFillTx/>
                <a:latin typeface="Calibri Light" panose="020F0302020204030204" pitchFamily="34" charset="0"/>
                <a:cs typeface="Calibri Light" panose="020F0302020204030204" pitchFamily="34" charset="0"/>
              </a:rPr>
              <a:t>5</a:t>
            </a:r>
          </a:p>
        </p:txBody>
      </p:sp>
      <p:pic>
        <p:nvPicPr>
          <p:cNvPr id="47" name="Picture 46"/>
          <p:cNvPicPr/>
          <p:nvPr/>
        </p:nvPicPr>
        <p:blipFill>
          <a:blip r:embed="rId3">
            <a:extLst>
              <a:ext uri="{28A0092B-C50C-407E-A947-70E740481C1C}">
                <a14:useLocalDpi xmlns:a14="http://schemas.microsoft.com/office/drawing/2010/main" val="0"/>
              </a:ext>
            </a:extLst>
          </a:blip>
          <a:srcRect/>
          <a:stretch>
            <a:fillRect/>
          </a:stretch>
        </p:blipFill>
        <p:spPr bwMode="auto">
          <a:xfrm>
            <a:off x="817416" y="354228"/>
            <a:ext cx="4142205" cy="590550"/>
          </a:xfrm>
          <a:prstGeom prst="rect">
            <a:avLst/>
          </a:prstGeom>
          <a:noFill/>
          <a:ln>
            <a:noFill/>
          </a:ln>
        </p:spPr>
      </p:pic>
      <p:pic>
        <p:nvPicPr>
          <p:cNvPr id="3" name="Imagine 2">
            <a:extLst>
              <a:ext uri="{FF2B5EF4-FFF2-40B4-BE49-F238E27FC236}">
                <a16:creationId xmlns:a16="http://schemas.microsoft.com/office/drawing/2014/main" id="{C5F2D359-DCC8-8F69-5366-A89A090CE576}"/>
              </a:ext>
            </a:extLst>
          </p:cNvPr>
          <p:cNvPicPr>
            <a:picLocks noChangeAspect="1"/>
          </p:cNvPicPr>
          <p:nvPr/>
        </p:nvPicPr>
        <p:blipFill>
          <a:blip r:embed="rId4"/>
          <a:stretch>
            <a:fillRect/>
          </a:stretch>
        </p:blipFill>
        <p:spPr>
          <a:xfrm>
            <a:off x="10475650" y="66144"/>
            <a:ext cx="898934" cy="957401"/>
          </a:xfrm>
          <a:prstGeom prst="rect">
            <a:avLst/>
          </a:prstGeom>
        </p:spPr>
      </p:pic>
      <p:pic>
        <p:nvPicPr>
          <p:cNvPr id="4" name="Imagine 3">
            <a:extLst>
              <a:ext uri="{FF2B5EF4-FFF2-40B4-BE49-F238E27FC236}">
                <a16:creationId xmlns:a16="http://schemas.microsoft.com/office/drawing/2014/main" id="{10412563-7FF5-71BB-E738-0959FF0B723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5918" y="-9210"/>
            <a:ext cx="2928707" cy="1221061"/>
          </a:xfrm>
          <a:prstGeom prst="rect">
            <a:avLst/>
          </a:prstGeom>
        </p:spPr>
      </p:pic>
    </p:spTree>
    <p:extLst>
      <p:ext uri="{BB962C8B-B14F-4D97-AF65-F5344CB8AC3E}">
        <p14:creationId xmlns:p14="http://schemas.microsoft.com/office/powerpoint/2010/main" val="3976950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Rectangle: Top Corners One Rounded and One Snipped 12">
            <a:extLst>
              <a:ext uri="{FF2B5EF4-FFF2-40B4-BE49-F238E27FC236}">
                <a16:creationId xmlns:a16="http://schemas.microsoft.com/office/drawing/2014/main" id="{0ED8AAB3-C4B9-4150-9BE4-BAF0CF887882}"/>
              </a:ext>
            </a:extLst>
          </p:cNvPr>
          <p:cNvSpPr/>
          <p:nvPr/>
        </p:nvSpPr>
        <p:spPr bwMode="gray">
          <a:xfrm>
            <a:off x="542371" y="1212634"/>
            <a:ext cx="11272149" cy="503784"/>
          </a:xfrm>
          <a:prstGeom prst="snipRoundRect">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wrap="square" lIns="88900" tIns="88900" rIns="88900" bIns="88900" rtlCol="0" anchor="ctr"/>
          <a:lstStyle/>
          <a:p>
            <a:pPr algn="ctr">
              <a:lnSpc>
                <a:spcPct val="106000"/>
              </a:lnSpc>
              <a:buFont typeface="Wingdings 2" pitchFamily="18" charset="2"/>
              <a:buNone/>
            </a:pPr>
            <a:r>
              <a:rPr lang="ro-RO" b="1" dirty="0">
                <a:solidFill>
                  <a:schemeClr val="bg1"/>
                </a:solidFill>
              </a:rPr>
              <a:t>Prioritatea  8  Creșterea accesibilității, atractivității și calității învățământului profesional și tehnic</a:t>
            </a:r>
            <a:endParaRPr lang="en-US" b="1" dirty="0">
              <a:solidFill>
                <a:schemeClr val="bg1"/>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672973116"/>
              </p:ext>
            </p:extLst>
          </p:nvPr>
        </p:nvGraphicFramePr>
        <p:xfrm>
          <a:off x="542371" y="1831875"/>
          <a:ext cx="11272148" cy="4900342"/>
        </p:xfrm>
        <a:graphic>
          <a:graphicData uri="http://schemas.openxmlformats.org/drawingml/2006/table">
            <a:tbl>
              <a:tblPr firstRow="1" bandRow="1">
                <a:tableStyleId>{93296810-A885-4BE3-A3E7-6D5BEEA58F35}</a:tableStyleId>
              </a:tblPr>
              <a:tblGrid>
                <a:gridCol w="2558365">
                  <a:extLst>
                    <a:ext uri="{9D8B030D-6E8A-4147-A177-3AD203B41FA5}">
                      <a16:colId xmlns:a16="http://schemas.microsoft.com/office/drawing/2014/main" val="20000"/>
                    </a:ext>
                  </a:extLst>
                </a:gridCol>
                <a:gridCol w="4468037">
                  <a:extLst>
                    <a:ext uri="{9D8B030D-6E8A-4147-A177-3AD203B41FA5}">
                      <a16:colId xmlns:a16="http://schemas.microsoft.com/office/drawing/2014/main" val="20001"/>
                    </a:ext>
                  </a:extLst>
                </a:gridCol>
                <a:gridCol w="2122873">
                  <a:extLst>
                    <a:ext uri="{9D8B030D-6E8A-4147-A177-3AD203B41FA5}">
                      <a16:colId xmlns:a16="http://schemas.microsoft.com/office/drawing/2014/main" val="20002"/>
                    </a:ext>
                  </a:extLst>
                </a:gridCol>
                <a:gridCol w="2122873">
                  <a:extLst>
                    <a:ext uri="{9D8B030D-6E8A-4147-A177-3AD203B41FA5}">
                      <a16:colId xmlns:a16="http://schemas.microsoft.com/office/drawing/2014/main" val="3624880356"/>
                    </a:ext>
                  </a:extLst>
                </a:gridCol>
              </a:tblGrid>
              <a:tr h="465677">
                <a:tc>
                  <a:txBody>
                    <a:bodyPr/>
                    <a:lstStyle/>
                    <a:p>
                      <a:pPr algn="ctr"/>
                      <a:r>
                        <a:rPr lang="ro-RO" sz="1500" b="1" noProof="0" dirty="0"/>
                        <a:t>Acțiune</a:t>
                      </a:r>
                    </a:p>
                  </a:txBody>
                  <a:tcPr anchor="ctr"/>
                </a:tc>
                <a:tc>
                  <a:txBody>
                    <a:bodyPr/>
                    <a:lstStyle/>
                    <a:p>
                      <a:pPr algn="ctr"/>
                      <a:r>
                        <a:rPr lang="ro-RO" sz="1500" b="1" noProof="0"/>
                        <a:t>Exemple de investiții vizate</a:t>
                      </a:r>
                    </a:p>
                  </a:txBody>
                  <a:tcPr anchor="ctr"/>
                </a:tc>
                <a:tc>
                  <a:txBody>
                    <a:bodyPr/>
                    <a:lstStyle/>
                    <a:p>
                      <a:pPr algn="ctr"/>
                      <a:r>
                        <a:rPr lang="ro-RO" sz="1500" b="1" noProof="0" dirty="0"/>
                        <a:t>Categorii de beneficiari/</a:t>
                      </a:r>
                    </a:p>
                    <a:p>
                      <a:pPr algn="ctr"/>
                      <a:r>
                        <a:rPr lang="ro-RO" sz="1500" b="1" noProof="0" dirty="0"/>
                        <a:t> grup țintă</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o-RO" sz="1500" b="1" noProof="0" dirty="0"/>
                        <a:t>Alocare financiară</a:t>
                      </a:r>
                    </a:p>
                    <a:p>
                      <a:pPr algn="ctr"/>
                      <a:endParaRPr lang="ro-RO" sz="1500" b="1" noProof="0" dirty="0"/>
                    </a:p>
                  </a:txBody>
                  <a:tcPr anchor="ctr"/>
                </a:tc>
                <a:extLst>
                  <a:ext uri="{0D108BD9-81ED-4DB2-BD59-A6C34878D82A}">
                    <a16:rowId xmlns:a16="http://schemas.microsoft.com/office/drawing/2014/main" val="10000"/>
                  </a:ext>
                </a:extLst>
              </a:tr>
              <a:tr h="1047773">
                <a:tc>
                  <a:txBody>
                    <a:bodyPr/>
                    <a:lstStyle/>
                    <a:p>
                      <a:r>
                        <a:rPr lang="ro-RO" sz="1500" b="0" noProof="0"/>
                        <a:t>8.e.5. Adaptare servicii educaționale ÎPT</a:t>
                      </a:r>
                    </a:p>
                    <a:p>
                      <a:endParaRPr lang="ro-RO" sz="1500" b="0" noProof="0"/>
                    </a:p>
                  </a:txBody>
                  <a:tcPr anchor="ctr"/>
                </a:tc>
                <a:tc>
                  <a:txBody>
                    <a:bodyPr/>
                    <a:lstStyle/>
                    <a:p>
                      <a:pPr marL="285750" indent="-285750">
                        <a:buFont typeface="Arial" panose="020B0604020202020204" pitchFamily="34" charset="0"/>
                        <a:buChar char="•"/>
                      </a:pPr>
                      <a:r>
                        <a:rPr lang="ro-RO" sz="1500" b="0" noProof="0" dirty="0"/>
                        <a:t>Formare cadre didactice pentru actualizare competențe;</a:t>
                      </a:r>
                    </a:p>
                    <a:p>
                      <a:pPr marL="285750" indent="-285750">
                        <a:buFont typeface="Arial" panose="020B0604020202020204" pitchFamily="34" charset="0"/>
                        <a:buChar char="•"/>
                      </a:pPr>
                      <a:r>
                        <a:rPr lang="ro-RO" sz="1500" b="0" noProof="0" dirty="0"/>
                        <a:t>Competențe antreprenoriale</a:t>
                      </a:r>
                      <a:r>
                        <a:rPr lang="ro-RO" sz="1500" b="0" baseline="0" noProof="0" dirty="0"/>
                        <a:t> / </a:t>
                      </a:r>
                      <a:r>
                        <a:rPr lang="ro-RO" sz="1500" b="0" noProof="0" dirty="0"/>
                        <a:t>Stagii de practică;</a:t>
                      </a:r>
                    </a:p>
                    <a:p>
                      <a:pPr marL="285750" indent="-285750">
                        <a:buFont typeface="Arial" panose="020B0604020202020204" pitchFamily="34" charset="0"/>
                        <a:buChar char="•"/>
                      </a:pPr>
                      <a:r>
                        <a:rPr lang="ro-RO" sz="1500" b="0" noProof="0" dirty="0"/>
                        <a:t>Finanțarea costurilor asociate certificării calificărilor;</a:t>
                      </a:r>
                    </a:p>
                    <a:p>
                      <a:pPr marL="285750" indent="-285750">
                        <a:buFont typeface="Arial" panose="020B0604020202020204" pitchFamily="34" charset="0"/>
                        <a:buChar char="•"/>
                      </a:pPr>
                      <a:r>
                        <a:rPr lang="ro-RO" sz="1500" b="0" noProof="0" dirty="0"/>
                        <a:t>Servicii de consiliere.</a:t>
                      </a:r>
                    </a:p>
                  </a:txBody>
                  <a:tcPr anchor="ctr"/>
                </a:tc>
                <a:tc rowSpan="4">
                  <a:txBody>
                    <a:bodyPr/>
                    <a:lstStyle/>
                    <a:p>
                      <a:pPr marL="285750" indent="-285750" algn="just">
                        <a:buFont typeface="Arial" panose="020B0604020202020204" pitchFamily="34" charset="0"/>
                        <a:buChar char="•"/>
                      </a:pPr>
                      <a:r>
                        <a:rPr lang="ro-RO" sz="1400" b="0" noProof="0" dirty="0"/>
                        <a:t>Unități și instituții de învățământ ce oferă servicii educaționale (ÎPT);</a:t>
                      </a:r>
                    </a:p>
                    <a:p>
                      <a:pPr marL="285750" indent="-285750" algn="just">
                        <a:buFont typeface="Arial" panose="020B0604020202020204" pitchFamily="34" charset="0"/>
                        <a:buChar char="•"/>
                      </a:pPr>
                      <a:r>
                        <a:rPr lang="ro-RO" sz="1400" b="0" noProof="0" dirty="0"/>
                        <a:t>Elevi din învățământul profesional și tehnic;</a:t>
                      </a:r>
                    </a:p>
                    <a:p>
                      <a:pPr marL="285750" indent="-285750" algn="just">
                        <a:buFont typeface="Arial" panose="020B0604020202020204" pitchFamily="34" charset="0"/>
                        <a:buChar char="•"/>
                      </a:pPr>
                      <a:r>
                        <a:rPr lang="ro-RO" sz="1400" b="0" noProof="0" dirty="0"/>
                        <a:t>Elevi de gimnaziu;</a:t>
                      </a:r>
                    </a:p>
                    <a:p>
                      <a:pPr marL="285750" indent="-285750" algn="just">
                        <a:buFont typeface="Arial" panose="020B0604020202020204" pitchFamily="34" charset="0"/>
                        <a:buChar char="•"/>
                      </a:pPr>
                      <a:r>
                        <a:rPr lang="ro-RO" sz="1400" b="0" noProof="0" dirty="0"/>
                        <a:t>Cursanți din învățământul dual;</a:t>
                      </a:r>
                    </a:p>
                    <a:p>
                      <a:pPr marL="285750" indent="-285750" algn="just">
                        <a:buFont typeface="Arial" panose="020B0604020202020204" pitchFamily="34" charset="0"/>
                        <a:buChar char="•"/>
                      </a:pPr>
                      <a:r>
                        <a:rPr lang="ro-RO" sz="1400" b="0" noProof="0" dirty="0"/>
                        <a:t>Personal didactic din învățământul profesional și tehnic;</a:t>
                      </a:r>
                    </a:p>
                    <a:p>
                      <a:pPr marL="285750" indent="-285750" algn="just">
                        <a:buFont typeface="Arial" panose="020B0604020202020204" pitchFamily="34" charset="0"/>
                        <a:buChar char="•"/>
                      </a:pPr>
                      <a:r>
                        <a:rPr lang="ro-RO" sz="1400" b="0" noProof="0" dirty="0"/>
                        <a:t>Personal cu atribuții în domeniul educației, altul decât cel didactic</a:t>
                      </a:r>
                    </a:p>
                    <a:p>
                      <a:endParaRPr lang="ro-RO" sz="1500" b="0" noProof="0" dirty="0"/>
                    </a:p>
                  </a:txBody>
                  <a:tcPr anchor="ctr"/>
                </a:tc>
                <a:tc>
                  <a:txBody>
                    <a:bodyPr/>
                    <a:lstStyle/>
                    <a:p>
                      <a:pPr marL="285750" indent="-285750" algn="l" defTabSz="914400" rtl="0" eaLnBrk="1" latinLnBrk="0" hangingPunct="1">
                        <a:buFont typeface="Arial" panose="020B0604020202020204" pitchFamily="34" charset="0"/>
                        <a:buChar char="•"/>
                      </a:pPr>
                      <a:r>
                        <a:rPr lang="ro-RO" sz="1500" b="0" kern="1200" noProof="0" dirty="0">
                          <a:solidFill>
                            <a:schemeClr val="dk1"/>
                          </a:solidFill>
                          <a:latin typeface="+mn-lt"/>
                          <a:ea typeface="+mn-ea"/>
                          <a:cs typeface="+mn-cs"/>
                        </a:rPr>
                        <a:t>92,35 mil euro alocare FSE+</a:t>
                      </a:r>
                    </a:p>
                    <a:p>
                      <a:pPr marL="285750" indent="-285750" algn="l" defTabSz="914400" rtl="0" eaLnBrk="1" latinLnBrk="0" hangingPunct="1">
                        <a:buFont typeface="Arial" panose="020B0604020202020204" pitchFamily="34" charset="0"/>
                        <a:buChar char="•"/>
                      </a:pPr>
                      <a:r>
                        <a:rPr lang="ro-RO" sz="1500" b="0" kern="1200" noProof="0" dirty="0">
                          <a:solidFill>
                            <a:schemeClr val="dk1"/>
                          </a:solidFill>
                          <a:latin typeface="+mn-lt"/>
                          <a:ea typeface="+mn-ea"/>
                          <a:cs typeface="+mn-cs"/>
                        </a:rPr>
                        <a:t>22,46 mil euro alocare buget de stat</a:t>
                      </a:r>
                    </a:p>
                  </a:txBody>
                  <a:tcPr anchor="ctr"/>
                </a:tc>
                <a:extLst>
                  <a:ext uri="{0D108BD9-81ED-4DB2-BD59-A6C34878D82A}">
                    <a16:rowId xmlns:a16="http://schemas.microsoft.com/office/drawing/2014/main" val="10001"/>
                  </a:ext>
                </a:extLst>
              </a:tr>
              <a:tr h="853741">
                <a:tc>
                  <a:txBody>
                    <a:bodyPr/>
                    <a:lstStyle/>
                    <a:p>
                      <a:r>
                        <a:rPr lang="ro-RO" sz="1500" b="0" noProof="0"/>
                        <a:t>8.e.6. Dezvoltarea capacității de informare și consiliere profesională </a:t>
                      </a:r>
                    </a:p>
                  </a:txBody>
                  <a:tcPr anchor="ctr"/>
                </a:tc>
                <a:tc>
                  <a:txBody>
                    <a:bodyPr/>
                    <a:lstStyle/>
                    <a:p>
                      <a:pPr marL="285750" indent="-285750">
                        <a:buFont typeface="Arial" panose="020B0604020202020204" pitchFamily="34" charset="0"/>
                        <a:buChar char="•"/>
                      </a:pPr>
                      <a:r>
                        <a:rPr lang="ro-RO" sz="1500" b="0" noProof="0" dirty="0"/>
                        <a:t>Formarea personalului implicat;</a:t>
                      </a:r>
                    </a:p>
                    <a:p>
                      <a:pPr marL="285750" indent="-285750">
                        <a:buFont typeface="Arial" panose="020B0604020202020204" pitchFamily="34" charset="0"/>
                        <a:buChar char="•"/>
                      </a:pPr>
                      <a:r>
                        <a:rPr lang="ro-RO" sz="1500" b="0" noProof="0" dirty="0"/>
                        <a:t>Campanii naționale de informare-conștientizare;</a:t>
                      </a:r>
                    </a:p>
                    <a:p>
                      <a:pPr marL="285750" indent="-285750">
                        <a:buFont typeface="Arial" panose="020B0604020202020204" pitchFamily="34" charset="0"/>
                        <a:buChar char="•"/>
                      </a:pPr>
                      <a:r>
                        <a:rPr lang="ro-RO" sz="1500" b="0" noProof="0" dirty="0"/>
                        <a:t>Susținerea furnizării serviciilor de consiliere în carieră.</a:t>
                      </a:r>
                    </a:p>
                  </a:txBody>
                  <a:tcPr anchor="ctr"/>
                </a:tc>
                <a:tc vMerge="1">
                  <a:txBody>
                    <a:bodyPr/>
                    <a:lstStyle/>
                    <a:p>
                      <a:endParaRPr lang="en-US"/>
                    </a:p>
                  </a:txBody>
                  <a:tcPr/>
                </a:tc>
                <a:tc rowSpan="2">
                  <a:txBody>
                    <a:bodyPr/>
                    <a:lstStyle/>
                    <a:p>
                      <a:pPr marL="285750" indent="-285750" algn="l" defTabSz="914400" rtl="0" eaLnBrk="1" latinLnBrk="0" hangingPunct="1">
                        <a:buFont typeface="Arial" panose="020B0604020202020204" pitchFamily="34" charset="0"/>
                        <a:buChar char="•"/>
                      </a:pPr>
                      <a:r>
                        <a:rPr lang="ro-RO" sz="1500" b="0" kern="1200" dirty="0">
                          <a:solidFill>
                            <a:schemeClr val="dk1"/>
                          </a:solidFill>
                          <a:latin typeface="+mn-lt"/>
                          <a:ea typeface="+mn-ea"/>
                          <a:cs typeface="+mn-cs"/>
                        </a:rPr>
                        <a:t>7,5 mil euro alocare FSE+</a:t>
                      </a:r>
                    </a:p>
                    <a:p>
                      <a:pPr marL="285750" indent="-285750" algn="l" defTabSz="914400" rtl="0" eaLnBrk="1" latinLnBrk="0" hangingPunct="1">
                        <a:buFont typeface="Arial" panose="020B0604020202020204" pitchFamily="34" charset="0"/>
                        <a:buChar char="•"/>
                      </a:pPr>
                      <a:r>
                        <a:rPr lang="ro-RO" sz="1500" b="0" kern="1200" dirty="0">
                          <a:solidFill>
                            <a:schemeClr val="dk1"/>
                          </a:solidFill>
                          <a:latin typeface="+mn-lt"/>
                          <a:ea typeface="+mn-ea"/>
                          <a:cs typeface="+mn-cs"/>
                        </a:rPr>
                        <a:t>1,82 mil euro alocare buget de stat</a:t>
                      </a:r>
                      <a:endParaRPr lang="en-US" sz="1500" b="0" kern="1200" dirty="0">
                        <a:solidFill>
                          <a:schemeClr val="dk1"/>
                        </a:solidFill>
                        <a:latin typeface="+mn-lt"/>
                        <a:ea typeface="+mn-ea"/>
                        <a:cs typeface="+mn-cs"/>
                      </a:endParaRPr>
                    </a:p>
                  </a:txBody>
                  <a:tcPr anchor="ctr"/>
                </a:tc>
                <a:extLst>
                  <a:ext uri="{0D108BD9-81ED-4DB2-BD59-A6C34878D82A}">
                    <a16:rowId xmlns:a16="http://schemas.microsoft.com/office/drawing/2014/main" val="10002"/>
                  </a:ext>
                </a:extLst>
              </a:tr>
              <a:tr h="529121">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o-RO" sz="1500" b="0" noProof="0" dirty="0"/>
                        <a:t>8.e.7. Mobilitate internațională Erasmus+ în</a:t>
                      </a:r>
                      <a:r>
                        <a:rPr lang="ro-RO" sz="1500" b="0" baseline="0" noProof="0" dirty="0"/>
                        <a:t> ÎPT</a:t>
                      </a:r>
                      <a:endParaRPr lang="ro-RO" sz="1500" b="0" noProof="0" dirty="0"/>
                    </a:p>
                    <a:p>
                      <a:endParaRPr lang="ro-RO" sz="1500" b="0" noProof="0" dirty="0"/>
                    </a:p>
                  </a:txBody>
                  <a:tcPr anchor="ctr"/>
                </a:tc>
                <a:tc rowSpan="2">
                  <a:txBody>
                    <a:bodyPr/>
                    <a:lstStyle/>
                    <a:p>
                      <a:pPr marL="285750" indent="-285750" algn="just">
                        <a:buFont typeface="Arial" panose="020B0604020202020204" pitchFamily="34" charset="0"/>
                        <a:buChar char="•"/>
                      </a:pPr>
                      <a:r>
                        <a:rPr lang="en-US" sz="1500" b="0" kern="1200" dirty="0" err="1">
                          <a:solidFill>
                            <a:schemeClr val="dk1"/>
                          </a:solidFill>
                          <a:latin typeface="+mn-lt"/>
                          <a:ea typeface="+mn-ea"/>
                          <a:cs typeface="+mn-cs"/>
                        </a:rPr>
                        <a:t>asigurarea</a:t>
                      </a:r>
                      <a:r>
                        <a:rPr lang="en-US" sz="1500" b="0" kern="1200" dirty="0">
                          <a:solidFill>
                            <a:schemeClr val="dk1"/>
                          </a:solidFill>
                          <a:latin typeface="+mn-lt"/>
                          <a:ea typeface="+mn-ea"/>
                          <a:cs typeface="+mn-cs"/>
                        </a:rPr>
                        <a:t> </a:t>
                      </a:r>
                      <a:r>
                        <a:rPr lang="en-US" sz="1500" b="0" kern="1200" dirty="0" err="1">
                          <a:solidFill>
                            <a:schemeClr val="dk1"/>
                          </a:solidFill>
                          <a:latin typeface="+mn-lt"/>
                          <a:ea typeface="+mn-ea"/>
                          <a:cs typeface="+mn-cs"/>
                        </a:rPr>
                        <a:t>unui</a:t>
                      </a:r>
                      <a:r>
                        <a:rPr lang="en-US" sz="1500" b="0" kern="1200" dirty="0">
                          <a:solidFill>
                            <a:schemeClr val="dk1"/>
                          </a:solidFill>
                          <a:latin typeface="+mn-lt"/>
                          <a:ea typeface="+mn-ea"/>
                          <a:cs typeface="+mn-cs"/>
                        </a:rPr>
                        <a:t> </a:t>
                      </a:r>
                      <a:r>
                        <a:rPr lang="en-US" sz="1500" b="0" kern="1200" dirty="0" err="1">
                          <a:solidFill>
                            <a:schemeClr val="dk1"/>
                          </a:solidFill>
                          <a:latin typeface="+mn-lt"/>
                          <a:ea typeface="+mn-ea"/>
                          <a:cs typeface="+mn-cs"/>
                        </a:rPr>
                        <a:t>sprijin</a:t>
                      </a:r>
                      <a:r>
                        <a:rPr lang="en-US" sz="1500" b="0" kern="1200" dirty="0">
                          <a:solidFill>
                            <a:schemeClr val="dk1"/>
                          </a:solidFill>
                          <a:latin typeface="+mn-lt"/>
                          <a:ea typeface="+mn-ea"/>
                          <a:cs typeface="+mn-cs"/>
                        </a:rPr>
                        <a:t> </a:t>
                      </a:r>
                      <a:r>
                        <a:rPr lang="en-US" sz="1500" b="0" kern="1200" dirty="0" err="1">
                          <a:solidFill>
                            <a:schemeClr val="dk1"/>
                          </a:solidFill>
                          <a:latin typeface="+mn-lt"/>
                          <a:ea typeface="+mn-ea"/>
                          <a:cs typeface="+mn-cs"/>
                        </a:rPr>
                        <a:t>financiar</a:t>
                      </a:r>
                      <a:r>
                        <a:rPr lang="en-US" sz="1500" b="0" kern="1200" dirty="0">
                          <a:solidFill>
                            <a:schemeClr val="dk1"/>
                          </a:solidFill>
                          <a:latin typeface="+mn-lt"/>
                          <a:ea typeface="+mn-ea"/>
                          <a:cs typeface="+mn-cs"/>
                        </a:rPr>
                        <a:t> </a:t>
                      </a:r>
                      <a:r>
                        <a:rPr lang="en-US" sz="1500" b="0" kern="1200" dirty="0" err="1">
                          <a:solidFill>
                            <a:schemeClr val="dk1"/>
                          </a:solidFill>
                          <a:latin typeface="+mn-lt"/>
                          <a:ea typeface="+mn-ea"/>
                          <a:cs typeface="+mn-cs"/>
                        </a:rPr>
                        <a:t>suplimentar</a:t>
                      </a:r>
                      <a:r>
                        <a:rPr lang="en-US" sz="1500" b="0" kern="1200" dirty="0">
                          <a:solidFill>
                            <a:schemeClr val="dk1"/>
                          </a:solidFill>
                          <a:latin typeface="+mn-lt"/>
                          <a:ea typeface="+mn-ea"/>
                          <a:cs typeface="+mn-cs"/>
                        </a:rPr>
                        <a:t> </a:t>
                      </a:r>
                      <a:r>
                        <a:rPr lang="en-US" sz="1500" b="0" kern="1200" dirty="0" err="1">
                          <a:solidFill>
                            <a:schemeClr val="dk1"/>
                          </a:solidFill>
                          <a:latin typeface="+mn-lt"/>
                          <a:ea typeface="+mn-ea"/>
                          <a:cs typeface="+mn-cs"/>
                        </a:rPr>
                        <a:t>față</a:t>
                      </a:r>
                      <a:r>
                        <a:rPr lang="en-US" sz="1500" b="0" kern="1200" dirty="0">
                          <a:solidFill>
                            <a:schemeClr val="dk1"/>
                          </a:solidFill>
                          <a:latin typeface="+mn-lt"/>
                          <a:ea typeface="+mn-ea"/>
                          <a:cs typeface="+mn-cs"/>
                        </a:rPr>
                        <a:t> de </a:t>
                      </a:r>
                      <a:r>
                        <a:rPr lang="en-US" sz="1500" b="0" kern="1200" dirty="0" err="1">
                          <a:solidFill>
                            <a:schemeClr val="dk1"/>
                          </a:solidFill>
                          <a:latin typeface="+mn-lt"/>
                          <a:ea typeface="+mn-ea"/>
                          <a:cs typeface="+mn-cs"/>
                        </a:rPr>
                        <a:t>grantul</a:t>
                      </a:r>
                      <a:r>
                        <a:rPr lang="en-US" sz="1500" b="0" kern="1200" dirty="0">
                          <a:solidFill>
                            <a:schemeClr val="dk1"/>
                          </a:solidFill>
                          <a:latin typeface="+mn-lt"/>
                          <a:ea typeface="+mn-ea"/>
                          <a:cs typeface="+mn-cs"/>
                        </a:rPr>
                        <a:t> Erasmus+ </a:t>
                      </a:r>
                      <a:r>
                        <a:rPr lang="en-US" sz="1500" b="0" kern="1200" dirty="0" err="1">
                          <a:solidFill>
                            <a:schemeClr val="dk1"/>
                          </a:solidFill>
                          <a:latin typeface="+mn-lt"/>
                          <a:ea typeface="+mn-ea"/>
                          <a:cs typeface="+mn-cs"/>
                        </a:rPr>
                        <a:t>pentru</a:t>
                      </a:r>
                      <a:r>
                        <a:rPr lang="en-US" sz="1500" b="0" kern="1200" dirty="0">
                          <a:solidFill>
                            <a:schemeClr val="dk1"/>
                          </a:solidFill>
                          <a:latin typeface="+mn-lt"/>
                          <a:ea typeface="+mn-ea"/>
                          <a:cs typeface="+mn-cs"/>
                        </a:rPr>
                        <a:t> </a:t>
                      </a:r>
                      <a:r>
                        <a:rPr lang="en-US" sz="1500" b="0" kern="1200" dirty="0" err="1">
                          <a:solidFill>
                            <a:schemeClr val="dk1"/>
                          </a:solidFill>
                          <a:latin typeface="+mn-lt"/>
                          <a:ea typeface="+mn-ea"/>
                          <a:cs typeface="+mn-cs"/>
                        </a:rPr>
                        <a:t>instituțiile</a:t>
                      </a:r>
                      <a:r>
                        <a:rPr lang="en-US" sz="1500" b="0" kern="1200" dirty="0">
                          <a:solidFill>
                            <a:schemeClr val="dk1"/>
                          </a:solidFill>
                          <a:latin typeface="+mn-lt"/>
                          <a:ea typeface="+mn-ea"/>
                          <a:cs typeface="+mn-cs"/>
                        </a:rPr>
                        <a:t> </a:t>
                      </a:r>
                      <a:r>
                        <a:rPr lang="en-US" sz="1500" b="0" kern="1200" dirty="0" err="1">
                          <a:solidFill>
                            <a:schemeClr val="dk1"/>
                          </a:solidFill>
                          <a:latin typeface="+mn-lt"/>
                          <a:ea typeface="+mn-ea"/>
                          <a:cs typeface="+mn-cs"/>
                        </a:rPr>
                        <a:t>acreditate</a:t>
                      </a:r>
                      <a:r>
                        <a:rPr lang="en-US" sz="1500" b="0" kern="1200" dirty="0">
                          <a:solidFill>
                            <a:schemeClr val="dk1"/>
                          </a:solidFill>
                          <a:latin typeface="+mn-lt"/>
                          <a:ea typeface="+mn-ea"/>
                          <a:cs typeface="+mn-cs"/>
                        </a:rPr>
                        <a:t> Erasmus, </a:t>
                      </a:r>
                      <a:r>
                        <a:rPr lang="en-US" sz="1500" b="0" kern="1200" dirty="0" err="1">
                          <a:solidFill>
                            <a:schemeClr val="dk1"/>
                          </a:solidFill>
                          <a:latin typeface="+mn-lt"/>
                          <a:ea typeface="+mn-ea"/>
                          <a:cs typeface="+mn-cs"/>
                        </a:rPr>
                        <a:t>în</a:t>
                      </a:r>
                      <a:r>
                        <a:rPr lang="en-US" sz="1500" b="0" kern="1200" dirty="0">
                          <a:solidFill>
                            <a:schemeClr val="dk1"/>
                          </a:solidFill>
                          <a:latin typeface="+mn-lt"/>
                          <a:ea typeface="+mn-ea"/>
                          <a:cs typeface="+mn-cs"/>
                        </a:rPr>
                        <a:t> </a:t>
                      </a:r>
                      <a:r>
                        <a:rPr lang="en-US" sz="1500" b="0" kern="1200" dirty="0" err="1">
                          <a:solidFill>
                            <a:schemeClr val="dk1"/>
                          </a:solidFill>
                          <a:latin typeface="+mn-lt"/>
                          <a:ea typeface="+mn-ea"/>
                          <a:cs typeface="+mn-cs"/>
                        </a:rPr>
                        <a:t>vederea</a:t>
                      </a:r>
                      <a:r>
                        <a:rPr lang="en-US" sz="1500" b="0" kern="1200" dirty="0">
                          <a:solidFill>
                            <a:schemeClr val="dk1"/>
                          </a:solidFill>
                          <a:latin typeface="+mn-lt"/>
                          <a:ea typeface="+mn-ea"/>
                          <a:cs typeface="+mn-cs"/>
                        </a:rPr>
                        <a:t> </a:t>
                      </a:r>
                      <a:r>
                        <a:rPr lang="en-US" sz="1500" b="0" kern="1200" dirty="0" err="1">
                          <a:solidFill>
                            <a:schemeClr val="dk1"/>
                          </a:solidFill>
                          <a:latin typeface="+mn-lt"/>
                          <a:ea typeface="+mn-ea"/>
                          <a:cs typeface="+mn-cs"/>
                        </a:rPr>
                        <a:t>suplimentării</a:t>
                      </a:r>
                      <a:r>
                        <a:rPr lang="en-US" sz="1500" b="0" kern="1200" dirty="0">
                          <a:solidFill>
                            <a:schemeClr val="dk1"/>
                          </a:solidFill>
                          <a:latin typeface="+mn-lt"/>
                          <a:ea typeface="+mn-ea"/>
                          <a:cs typeface="+mn-cs"/>
                        </a:rPr>
                        <a:t> </a:t>
                      </a:r>
                      <a:r>
                        <a:rPr lang="en-US" sz="1500" b="0" kern="1200" dirty="0" err="1">
                          <a:solidFill>
                            <a:schemeClr val="dk1"/>
                          </a:solidFill>
                          <a:latin typeface="+mn-lt"/>
                          <a:ea typeface="+mn-ea"/>
                          <a:cs typeface="+mn-cs"/>
                        </a:rPr>
                        <a:t>granturilor</a:t>
                      </a:r>
                      <a:r>
                        <a:rPr lang="ro-RO" sz="1500" b="0" kern="1200" dirty="0">
                          <a:solidFill>
                            <a:schemeClr val="dk1"/>
                          </a:solidFill>
                          <a:latin typeface="+mn-lt"/>
                          <a:ea typeface="+mn-ea"/>
                          <a:cs typeface="+mn-cs"/>
                        </a:rPr>
                        <a:t> </a:t>
                      </a:r>
                      <a:r>
                        <a:rPr lang="en-US" sz="1500" b="0" kern="1200" dirty="0" err="1">
                          <a:solidFill>
                            <a:schemeClr val="dk1"/>
                          </a:solidFill>
                          <a:latin typeface="+mn-lt"/>
                          <a:ea typeface="+mn-ea"/>
                          <a:cs typeface="+mn-cs"/>
                        </a:rPr>
                        <a:t>pentru</a:t>
                      </a:r>
                      <a:r>
                        <a:rPr lang="en-US" sz="1500" b="0" kern="1200" dirty="0">
                          <a:solidFill>
                            <a:schemeClr val="dk1"/>
                          </a:solidFill>
                          <a:latin typeface="+mn-lt"/>
                          <a:ea typeface="+mn-ea"/>
                          <a:cs typeface="+mn-cs"/>
                        </a:rPr>
                        <a:t> </a:t>
                      </a:r>
                      <a:r>
                        <a:rPr lang="en-US" sz="1500" b="0" kern="1200" dirty="0" err="1">
                          <a:solidFill>
                            <a:schemeClr val="dk1"/>
                          </a:solidFill>
                          <a:latin typeface="+mn-lt"/>
                          <a:ea typeface="+mn-ea"/>
                          <a:cs typeface="+mn-cs"/>
                        </a:rPr>
                        <a:t>elevii</a:t>
                      </a:r>
                      <a:r>
                        <a:rPr lang="en-US" sz="1500" b="0" kern="1200" dirty="0">
                          <a:solidFill>
                            <a:schemeClr val="dk1"/>
                          </a:solidFill>
                          <a:latin typeface="+mn-lt"/>
                          <a:ea typeface="+mn-ea"/>
                          <a:cs typeface="+mn-cs"/>
                        </a:rPr>
                        <a:t> cu </a:t>
                      </a:r>
                      <a:r>
                        <a:rPr lang="en-US" sz="1500" b="0" kern="1200" dirty="0" err="1">
                          <a:solidFill>
                            <a:schemeClr val="dk1"/>
                          </a:solidFill>
                          <a:latin typeface="+mn-lt"/>
                          <a:ea typeface="+mn-ea"/>
                          <a:cs typeface="+mn-cs"/>
                        </a:rPr>
                        <a:t>oportunități</a:t>
                      </a:r>
                      <a:r>
                        <a:rPr lang="en-US" sz="1500" b="0" kern="1200" dirty="0">
                          <a:solidFill>
                            <a:schemeClr val="dk1"/>
                          </a:solidFill>
                          <a:latin typeface="+mn-lt"/>
                          <a:ea typeface="+mn-ea"/>
                          <a:cs typeface="+mn-cs"/>
                        </a:rPr>
                        <a:t> </a:t>
                      </a:r>
                      <a:r>
                        <a:rPr lang="en-US" sz="1500" b="0" kern="1200" dirty="0" err="1">
                          <a:solidFill>
                            <a:schemeClr val="dk1"/>
                          </a:solidFill>
                          <a:latin typeface="+mn-lt"/>
                          <a:ea typeface="+mn-ea"/>
                          <a:cs typeface="+mn-cs"/>
                        </a:rPr>
                        <a:t>reduse</a:t>
                      </a:r>
                      <a:endParaRPr lang="ro-RO" sz="1500" b="0" kern="1200" dirty="0">
                        <a:solidFill>
                          <a:schemeClr val="dk1"/>
                        </a:solidFill>
                        <a:latin typeface="+mn-lt"/>
                        <a:ea typeface="+mn-ea"/>
                        <a:cs typeface="+mn-cs"/>
                      </a:endParaRPr>
                    </a:p>
                    <a:p>
                      <a:pPr marL="285750" indent="-285750" algn="just">
                        <a:buFont typeface="Arial" panose="020B0604020202020204" pitchFamily="34" charset="0"/>
                        <a:buChar char="•"/>
                      </a:pPr>
                      <a:r>
                        <a:rPr lang="en-US" sz="1500" b="0" kern="1200" dirty="0" err="1">
                          <a:solidFill>
                            <a:schemeClr val="dk1"/>
                          </a:solidFill>
                          <a:latin typeface="+mn-lt"/>
                          <a:ea typeface="+mn-ea"/>
                          <a:cs typeface="+mn-cs"/>
                        </a:rPr>
                        <a:t>creșterea</a:t>
                      </a:r>
                      <a:r>
                        <a:rPr lang="en-US" sz="1500" b="0" kern="1200" dirty="0">
                          <a:solidFill>
                            <a:schemeClr val="dk1"/>
                          </a:solidFill>
                          <a:latin typeface="+mn-lt"/>
                          <a:ea typeface="+mn-ea"/>
                          <a:cs typeface="+mn-cs"/>
                        </a:rPr>
                        <a:t> </a:t>
                      </a:r>
                      <a:r>
                        <a:rPr lang="en-US" sz="1500" b="0" kern="1200" dirty="0" err="1">
                          <a:solidFill>
                            <a:schemeClr val="dk1"/>
                          </a:solidFill>
                          <a:latin typeface="+mn-lt"/>
                          <a:ea typeface="+mn-ea"/>
                          <a:cs typeface="+mn-cs"/>
                        </a:rPr>
                        <a:t>numărului</a:t>
                      </a:r>
                      <a:r>
                        <a:rPr lang="en-US" sz="1500" b="0" kern="1200" dirty="0">
                          <a:solidFill>
                            <a:schemeClr val="dk1"/>
                          </a:solidFill>
                          <a:latin typeface="+mn-lt"/>
                          <a:ea typeface="+mn-ea"/>
                          <a:cs typeface="+mn-cs"/>
                        </a:rPr>
                        <a:t> de </a:t>
                      </a:r>
                      <a:r>
                        <a:rPr lang="en-US" sz="1500" b="0" kern="1200" dirty="0" err="1">
                          <a:solidFill>
                            <a:schemeClr val="dk1"/>
                          </a:solidFill>
                          <a:latin typeface="+mn-lt"/>
                          <a:ea typeface="+mn-ea"/>
                          <a:cs typeface="+mn-cs"/>
                        </a:rPr>
                        <a:t>mobilități</a:t>
                      </a:r>
                      <a:r>
                        <a:rPr lang="en-US" sz="1500" b="0" kern="1200" dirty="0">
                          <a:solidFill>
                            <a:schemeClr val="dk1"/>
                          </a:solidFill>
                          <a:latin typeface="+mn-lt"/>
                          <a:ea typeface="+mn-ea"/>
                          <a:cs typeface="+mn-cs"/>
                        </a:rPr>
                        <a:t>, </a:t>
                      </a:r>
                      <a:r>
                        <a:rPr lang="en-US" sz="1500" b="0" kern="1200" dirty="0" err="1">
                          <a:solidFill>
                            <a:schemeClr val="dk1"/>
                          </a:solidFill>
                          <a:latin typeface="+mn-lt"/>
                          <a:ea typeface="+mn-ea"/>
                          <a:cs typeface="+mn-cs"/>
                        </a:rPr>
                        <a:t>prin</a:t>
                      </a:r>
                      <a:r>
                        <a:rPr lang="en-US" sz="1500" b="0" kern="1200" dirty="0">
                          <a:solidFill>
                            <a:schemeClr val="dk1"/>
                          </a:solidFill>
                          <a:latin typeface="+mn-lt"/>
                          <a:ea typeface="+mn-ea"/>
                          <a:cs typeface="+mn-cs"/>
                        </a:rPr>
                        <a:t> </a:t>
                      </a:r>
                      <a:r>
                        <a:rPr lang="en-US" sz="1500" b="0" kern="1200" dirty="0" err="1">
                          <a:solidFill>
                            <a:schemeClr val="dk1"/>
                          </a:solidFill>
                          <a:latin typeface="+mn-lt"/>
                          <a:ea typeface="+mn-ea"/>
                          <a:cs typeface="+mn-cs"/>
                        </a:rPr>
                        <a:t>finanțarea</a:t>
                      </a:r>
                      <a:r>
                        <a:rPr lang="en-US" sz="1500" b="0" kern="1200" dirty="0">
                          <a:solidFill>
                            <a:schemeClr val="dk1"/>
                          </a:solidFill>
                          <a:latin typeface="+mn-lt"/>
                          <a:ea typeface="+mn-ea"/>
                          <a:cs typeface="+mn-cs"/>
                        </a:rPr>
                        <a:t> </a:t>
                      </a:r>
                      <a:r>
                        <a:rPr lang="en-US" sz="1500" b="0" kern="1200" dirty="0" err="1">
                          <a:solidFill>
                            <a:schemeClr val="dk1"/>
                          </a:solidFill>
                          <a:latin typeface="+mn-lt"/>
                          <a:ea typeface="+mn-ea"/>
                          <a:cs typeface="+mn-cs"/>
                        </a:rPr>
                        <a:t>proiectelor</a:t>
                      </a:r>
                      <a:r>
                        <a:rPr lang="en-US" sz="1500" b="0" kern="1200" dirty="0">
                          <a:solidFill>
                            <a:schemeClr val="dk1"/>
                          </a:solidFill>
                          <a:latin typeface="+mn-lt"/>
                          <a:ea typeface="+mn-ea"/>
                          <a:cs typeface="+mn-cs"/>
                        </a:rPr>
                        <a:t> de </a:t>
                      </a:r>
                      <a:r>
                        <a:rPr lang="en-US" sz="1500" b="0" kern="1200" dirty="0" err="1">
                          <a:solidFill>
                            <a:schemeClr val="dk1"/>
                          </a:solidFill>
                          <a:latin typeface="+mn-lt"/>
                          <a:ea typeface="+mn-ea"/>
                          <a:cs typeface="+mn-cs"/>
                        </a:rPr>
                        <a:t>mobilitate</a:t>
                      </a:r>
                      <a:r>
                        <a:rPr lang="en-US" sz="1500" b="0" kern="1200" dirty="0">
                          <a:solidFill>
                            <a:schemeClr val="dk1"/>
                          </a:solidFill>
                          <a:latin typeface="+mn-lt"/>
                          <a:ea typeface="+mn-ea"/>
                          <a:cs typeface="+mn-cs"/>
                        </a:rPr>
                        <a:t> care au </a:t>
                      </a:r>
                      <a:r>
                        <a:rPr lang="en-US" sz="1500" b="0" kern="1200" dirty="0" err="1">
                          <a:solidFill>
                            <a:schemeClr val="dk1"/>
                          </a:solidFill>
                          <a:latin typeface="+mn-lt"/>
                          <a:ea typeface="+mn-ea"/>
                          <a:cs typeface="+mn-cs"/>
                        </a:rPr>
                        <a:t>obținut</a:t>
                      </a:r>
                      <a:r>
                        <a:rPr lang="en-US" sz="1500" b="0" kern="1200" dirty="0">
                          <a:solidFill>
                            <a:schemeClr val="dk1"/>
                          </a:solidFill>
                          <a:latin typeface="+mn-lt"/>
                          <a:ea typeface="+mn-ea"/>
                          <a:cs typeface="+mn-cs"/>
                        </a:rPr>
                        <a:t> </a:t>
                      </a:r>
                      <a:r>
                        <a:rPr lang="en-US" sz="1500" b="0" kern="1200" dirty="0" err="1">
                          <a:solidFill>
                            <a:schemeClr val="dk1"/>
                          </a:solidFill>
                          <a:latin typeface="+mn-lt"/>
                          <a:ea typeface="+mn-ea"/>
                          <a:cs typeface="+mn-cs"/>
                        </a:rPr>
                        <a:t>punctajul</a:t>
                      </a:r>
                      <a:r>
                        <a:rPr lang="en-US" sz="1500" b="0" kern="1200" dirty="0">
                          <a:solidFill>
                            <a:schemeClr val="dk1"/>
                          </a:solidFill>
                          <a:latin typeface="+mn-lt"/>
                          <a:ea typeface="+mn-ea"/>
                          <a:cs typeface="+mn-cs"/>
                        </a:rPr>
                        <a:t> minim </a:t>
                      </a:r>
                      <a:r>
                        <a:rPr lang="en-US" sz="1500" b="0" kern="1200" dirty="0" err="1">
                          <a:solidFill>
                            <a:schemeClr val="dk1"/>
                          </a:solidFill>
                          <a:latin typeface="+mn-lt"/>
                          <a:ea typeface="+mn-ea"/>
                          <a:cs typeface="+mn-cs"/>
                        </a:rPr>
                        <a:t>necesar</a:t>
                      </a:r>
                      <a:r>
                        <a:rPr lang="en-US" sz="1500" b="0" kern="1200" dirty="0">
                          <a:solidFill>
                            <a:schemeClr val="dk1"/>
                          </a:solidFill>
                          <a:latin typeface="+mn-lt"/>
                          <a:ea typeface="+mn-ea"/>
                          <a:cs typeface="+mn-cs"/>
                        </a:rPr>
                        <a:t> (minimum quality </a:t>
                      </a:r>
                      <a:r>
                        <a:rPr lang="en-US" sz="1500" b="0" kern="1200" dirty="0" err="1">
                          <a:solidFill>
                            <a:schemeClr val="dk1"/>
                          </a:solidFill>
                          <a:latin typeface="+mn-lt"/>
                          <a:ea typeface="+mn-ea"/>
                          <a:cs typeface="+mn-cs"/>
                        </a:rPr>
                        <a:t>treshold</a:t>
                      </a:r>
                      <a:r>
                        <a:rPr lang="en-US" sz="1500" b="0" kern="1200" dirty="0">
                          <a:solidFill>
                            <a:schemeClr val="dk1"/>
                          </a:solidFill>
                          <a:latin typeface="+mn-lt"/>
                          <a:ea typeface="+mn-ea"/>
                          <a:cs typeface="+mn-cs"/>
                        </a:rPr>
                        <a:t>)</a:t>
                      </a:r>
                      <a:endParaRPr lang="ro-RO" sz="1500" b="0" kern="1200" noProof="0" dirty="0">
                        <a:solidFill>
                          <a:schemeClr val="dk1"/>
                        </a:solidFill>
                        <a:latin typeface="+mn-lt"/>
                        <a:ea typeface="+mn-ea"/>
                        <a:cs typeface="+mn-cs"/>
                      </a:endParaRPr>
                    </a:p>
                  </a:txBody>
                  <a:tcPr anchor="ctr"/>
                </a:tc>
                <a:tc vMerge="1">
                  <a:txBody>
                    <a:bodyPr/>
                    <a:lstStyle/>
                    <a:p>
                      <a:endParaRPr lang="en-US"/>
                    </a:p>
                  </a:txBody>
                  <a:tcPr/>
                </a:tc>
                <a:tc vMerge="1">
                  <a:txBody>
                    <a:bodyPr/>
                    <a:lstStyle/>
                    <a:p>
                      <a:pPr marL="285750" indent="-285750" algn="l" defTabSz="914400" rtl="0" eaLnBrk="1" latinLnBrk="0" hangingPunct="1">
                        <a:buFont typeface="Arial" panose="020B0604020202020204" pitchFamily="34" charset="0"/>
                        <a:buChar char="•"/>
                      </a:pPr>
                      <a:endParaRPr lang="en-US" sz="1500" b="0" kern="1200" dirty="0">
                        <a:solidFill>
                          <a:schemeClr val="dk1"/>
                        </a:solidFill>
                        <a:latin typeface="+mn-lt"/>
                        <a:ea typeface="+mn-ea"/>
                        <a:cs typeface="+mn-cs"/>
                      </a:endParaRPr>
                    </a:p>
                  </a:txBody>
                  <a:tcPr anchor="ctr"/>
                </a:tc>
                <a:extLst>
                  <a:ext uri="{0D108BD9-81ED-4DB2-BD59-A6C34878D82A}">
                    <a16:rowId xmlns:a16="http://schemas.microsoft.com/office/drawing/2014/main" val="3630292164"/>
                  </a:ext>
                </a:extLst>
              </a:tr>
              <a:tr h="1582301">
                <a:tc vMerge="1">
                  <a:txBody>
                    <a:bodyPr/>
                    <a:lstStyle/>
                    <a:p>
                      <a:endParaRPr lang="ro-RO" sz="1500" b="0" noProof="0"/>
                    </a:p>
                  </a:txBody>
                  <a:tcPr anchor="ctr"/>
                </a:tc>
                <a:tc vMerge="1">
                  <a:txBody>
                    <a:bodyPr/>
                    <a:lstStyle/>
                    <a:p>
                      <a:pPr marL="285750" indent="-285750">
                        <a:buFont typeface="Arial" panose="020B0604020202020204" pitchFamily="34" charset="0"/>
                        <a:buChar char="•"/>
                      </a:pPr>
                      <a:endParaRPr lang="ro-RO" sz="1500" b="0" noProof="0" dirty="0"/>
                    </a:p>
                  </a:txBody>
                  <a:tcPr anchor="ctr"/>
                </a:tc>
                <a:tc vMerge="1">
                  <a:txBody>
                    <a:bodyPr/>
                    <a:lstStyle/>
                    <a:p>
                      <a:endParaRPr lang="ro-RO" sz="1500" b="0" noProof="0" dirty="0"/>
                    </a:p>
                  </a:txBody>
                  <a:tcPr anchor="ctr"/>
                </a:tc>
                <a:tc>
                  <a:txBody>
                    <a:bodyPr/>
                    <a:lstStyle/>
                    <a:p>
                      <a:pPr marL="285750" indent="-285750">
                        <a:buFont typeface="Arial" panose="020B0604020202020204" pitchFamily="34" charset="0"/>
                        <a:buChar char="•"/>
                      </a:pPr>
                      <a:r>
                        <a:rPr lang="ro-RO" sz="1500" b="0" kern="1200">
                          <a:solidFill>
                            <a:schemeClr val="dk1"/>
                          </a:solidFill>
                          <a:latin typeface="+mn-lt"/>
                          <a:ea typeface="+mn-ea"/>
                          <a:cs typeface="+mn-cs"/>
                        </a:rPr>
                        <a:t>15 mil euro alocare FSE+</a:t>
                      </a:r>
                    </a:p>
                    <a:p>
                      <a:pPr marL="285750" indent="-285750">
                        <a:buFont typeface="Arial" panose="020B0604020202020204" pitchFamily="34" charset="0"/>
                        <a:buChar char="•"/>
                      </a:pPr>
                      <a:r>
                        <a:rPr lang="ro-RO" sz="1500" b="0" kern="1200">
                          <a:solidFill>
                            <a:schemeClr val="dk1"/>
                          </a:solidFill>
                          <a:latin typeface="+mn-lt"/>
                          <a:ea typeface="+mn-ea"/>
                          <a:cs typeface="+mn-cs"/>
                        </a:rPr>
                        <a:t>3,64 mil euro alocare buget de stat</a:t>
                      </a:r>
                      <a:endParaRPr lang="en-US" sz="1500" b="0" kern="1200">
                        <a:solidFill>
                          <a:schemeClr val="dk1"/>
                        </a:solidFill>
                        <a:latin typeface="+mn-lt"/>
                        <a:ea typeface="+mn-ea"/>
                        <a:cs typeface="+mn-cs"/>
                      </a:endParaRPr>
                    </a:p>
                  </a:txBody>
                  <a:tcPr anchor="ctr"/>
                </a:tc>
                <a:extLst>
                  <a:ext uri="{0D108BD9-81ED-4DB2-BD59-A6C34878D82A}">
                    <a16:rowId xmlns:a16="http://schemas.microsoft.com/office/drawing/2014/main" val="3543835824"/>
                  </a:ext>
                </a:extLst>
              </a:tr>
            </a:tbl>
          </a:graphicData>
        </a:graphic>
      </p:graphicFrame>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817416" y="354228"/>
            <a:ext cx="4142205" cy="590550"/>
          </a:xfrm>
          <a:prstGeom prst="rect">
            <a:avLst/>
          </a:prstGeom>
          <a:noFill/>
          <a:ln>
            <a:noFill/>
          </a:ln>
        </p:spPr>
      </p:pic>
      <p:pic>
        <p:nvPicPr>
          <p:cNvPr id="9" name="Imagine 8">
            <a:extLst>
              <a:ext uri="{FF2B5EF4-FFF2-40B4-BE49-F238E27FC236}">
                <a16:creationId xmlns:a16="http://schemas.microsoft.com/office/drawing/2014/main" id="{5B4E4553-BCFD-20E8-992F-C7B17657DDAD}"/>
              </a:ext>
            </a:extLst>
          </p:cNvPr>
          <p:cNvPicPr>
            <a:picLocks noChangeAspect="1"/>
          </p:cNvPicPr>
          <p:nvPr/>
        </p:nvPicPr>
        <p:blipFill>
          <a:blip r:embed="rId4"/>
          <a:stretch>
            <a:fillRect/>
          </a:stretch>
        </p:blipFill>
        <p:spPr>
          <a:xfrm>
            <a:off x="10475650" y="66144"/>
            <a:ext cx="898934" cy="957401"/>
          </a:xfrm>
          <a:prstGeom prst="rect">
            <a:avLst/>
          </a:prstGeom>
        </p:spPr>
      </p:pic>
      <p:pic>
        <p:nvPicPr>
          <p:cNvPr id="5" name="Imagine 4">
            <a:extLst>
              <a:ext uri="{FF2B5EF4-FFF2-40B4-BE49-F238E27FC236}">
                <a16:creationId xmlns:a16="http://schemas.microsoft.com/office/drawing/2014/main" id="{3834EB39-B9DA-F4A7-F146-22341530EDA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5918" y="-9210"/>
            <a:ext cx="2928707" cy="1221844"/>
          </a:xfrm>
          <a:prstGeom prst="rect">
            <a:avLst/>
          </a:prstGeom>
        </p:spPr>
      </p:pic>
    </p:spTree>
    <p:extLst>
      <p:ext uri="{BB962C8B-B14F-4D97-AF65-F5344CB8AC3E}">
        <p14:creationId xmlns:p14="http://schemas.microsoft.com/office/powerpoint/2010/main" val="22061369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Rectangle: Top Corners One Rounded and One Snipped 12">
            <a:extLst>
              <a:ext uri="{FF2B5EF4-FFF2-40B4-BE49-F238E27FC236}">
                <a16:creationId xmlns:a16="http://schemas.microsoft.com/office/drawing/2014/main" id="{0ED8AAB3-C4B9-4150-9BE4-BAF0CF887882}"/>
              </a:ext>
            </a:extLst>
          </p:cNvPr>
          <p:cNvSpPr/>
          <p:nvPr/>
        </p:nvSpPr>
        <p:spPr bwMode="gray">
          <a:xfrm>
            <a:off x="542371" y="1212634"/>
            <a:ext cx="11272149" cy="503784"/>
          </a:xfrm>
          <a:prstGeom prst="snipRoundRect">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wrap="square" lIns="88900" tIns="88900" rIns="88900" bIns="88900" rtlCol="0" anchor="ctr"/>
          <a:lstStyle/>
          <a:p>
            <a:pPr algn="ctr">
              <a:lnSpc>
                <a:spcPct val="106000"/>
              </a:lnSpc>
              <a:buFont typeface="Wingdings 2" pitchFamily="18" charset="2"/>
              <a:buNone/>
            </a:pPr>
            <a:r>
              <a:rPr lang="ro-RO" b="1" dirty="0">
                <a:solidFill>
                  <a:schemeClr val="bg1"/>
                </a:solidFill>
              </a:rPr>
              <a:t>Prioritatea  8  Creșterea accesibilității, atractivității și calității învățământului profesional și tehnic</a:t>
            </a:r>
            <a:endParaRPr lang="en-US" b="1" dirty="0">
              <a:solidFill>
                <a:schemeClr val="bg1"/>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2292839727"/>
              </p:ext>
            </p:extLst>
          </p:nvPr>
        </p:nvGraphicFramePr>
        <p:xfrm>
          <a:off x="542371" y="1831875"/>
          <a:ext cx="11272148" cy="5235072"/>
        </p:xfrm>
        <a:graphic>
          <a:graphicData uri="http://schemas.openxmlformats.org/drawingml/2006/table">
            <a:tbl>
              <a:tblPr firstRow="1" bandRow="1">
                <a:tableStyleId>{93296810-A885-4BE3-A3E7-6D5BEEA58F35}</a:tableStyleId>
              </a:tblPr>
              <a:tblGrid>
                <a:gridCol w="2558365">
                  <a:extLst>
                    <a:ext uri="{9D8B030D-6E8A-4147-A177-3AD203B41FA5}">
                      <a16:colId xmlns:a16="http://schemas.microsoft.com/office/drawing/2014/main" val="20000"/>
                    </a:ext>
                  </a:extLst>
                </a:gridCol>
                <a:gridCol w="4468037">
                  <a:extLst>
                    <a:ext uri="{9D8B030D-6E8A-4147-A177-3AD203B41FA5}">
                      <a16:colId xmlns:a16="http://schemas.microsoft.com/office/drawing/2014/main" val="20001"/>
                    </a:ext>
                  </a:extLst>
                </a:gridCol>
                <a:gridCol w="2128383">
                  <a:extLst>
                    <a:ext uri="{9D8B030D-6E8A-4147-A177-3AD203B41FA5}">
                      <a16:colId xmlns:a16="http://schemas.microsoft.com/office/drawing/2014/main" val="20002"/>
                    </a:ext>
                  </a:extLst>
                </a:gridCol>
                <a:gridCol w="2117363">
                  <a:extLst>
                    <a:ext uri="{9D8B030D-6E8A-4147-A177-3AD203B41FA5}">
                      <a16:colId xmlns:a16="http://schemas.microsoft.com/office/drawing/2014/main" val="3624880356"/>
                    </a:ext>
                  </a:extLst>
                </a:gridCol>
              </a:tblGrid>
              <a:tr h="571632">
                <a:tc>
                  <a:txBody>
                    <a:bodyPr/>
                    <a:lstStyle/>
                    <a:p>
                      <a:pPr algn="ctr"/>
                      <a:r>
                        <a:rPr lang="ro-RO" sz="1500" b="1" noProof="0" dirty="0"/>
                        <a:t>Acțiune</a:t>
                      </a:r>
                    </a:p>
                  </a:txBody>
                  <a:tcPr anchor="ctr"/>
                </a:tc>
                <a:tc>
                  <a:txBody>
                    <a:bodyPr/>
                    <a:lstStyle/>
                    <a:p>
                      <a:pPr algn="ctr"/>
                      <a:r>
                        <a:rPr lang="ro-RO" sz="1500" b="1" noProof="0"/>
                        <a:t>Exemple de investiții vizate</a:t>
                      </a:r>
                    </a:p>
                  </a:txBody>
                  <a:tcPr anchor="ctr"/>
                </a:tc>
                <a:tc>
                  <a:txBody>
                    <a:bodyPr/>
                    <a:lstStyle/>
                    <a:p>
                      <a:pPr algn="ctr"/>
                      <a:r>
                        <a:rPr lang="ro-RO" sz="1500" b="1" noProof="0" dirty="0"/>
                        <a:t>Categorii de beneficiari/</a:t>
                      </a:r>
                    </a:p>
                    <a:p>
                      <a:pPr algn="ctr"/>
                      <a:r>
                        <a:rPr lang="ro-RO" sz="1500" b="1" noProof="0" dirty="0"/>
                        <a:t> grup țintă</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o-RO" sz="1500" b="1" noProof="0" dirty="0"/>
                        <a:t>Alocare financiară</a:t>
                      </a:r>
                    </a:p>
                    <a:p>
                      <a:pPr algn="ctr"/>
                      <a:endParaRPr lang="ro-RO" sz="1500" b="1" noProof="0" dirty="0"/>
                    </a:p>
                  </a:txBody>
                  <a:tcPr anchor="ctr"/>
                </a:tc>
                <a:extLst>
                  <a:ext uri="{0D108BD9-81ED-4DB2-BD59-A6C34878D82A}">
                    <a16:rowId xmlns:a16="http://schemas.microsoft.com/office/drawing/2014/main" val="10000"/>
                  </a:ext>
                </a:extLst>
              </a:tr>
              <a:tr h="3017520">
                <a:tc>
                  <a:txBody>
                    <a:bodyPr/>
                    <a:lstStyle/>
                    <a:p>
                      <a:r>
                        <a:rPr lang="ro-RO" sz="1500" b="0" noProof="0" dirty="0"/>
                        <a:t>8.f.1. Facilitare acces și prevenire abandon</a:t>
                      </a:r>
                      <a:r>
                        <a:rPr lang="ro-RO" sz="1500" b="0" baseline="0" noProof="0" dirty="0"/>
                        <a:t> </a:t>
                      </a:r>
                      <a:r>
                        <a:rPr lang="ro-RO" sz="1500" b="0" noProof="0" dirty="0"/>
                        <a:t>la nivelul ÎPT</a:t>
                      </a:r>
                    </a:p>
                  </a:txBody>
                  <a:tcPr anchor="ctr"/>
                </a:tc>
                <a:tc>
                  <a:txBody>
                    <a:bodyPr/>
                    <a:lstStyle/>
                    <a:p>
                      <a:pPr marL="285750" indent="-285750">
                        <a:buFont typeface="Arial" panose="020B0604020202020204" pitchFamily="34" charset="0"/>
                        <a:buChar char="•"/>
                      </a:pPr>
                      <a:r>
                        <a:rPr lang="ro-RO" sz="1500" b="0" noProof="0" dirty="0"/>
                        <a:t>Acompaniament elevi grupuri defavorizate (sprijin financiar cazare, masă, transport).</a:t>
                      </a:r>
                    </a:p>
                  </a:txBody>
                  <a:tcPr anchor="ctr"/>
                </a:tc>
                <a:tc>
                  <a:txBody>
                    <a:bodyPr/>
                    <a:lstStyle/>
                    <a:p>
                      <a:pPr marL="285750" indent="-285750" algn="just">
                        <a:buFont typeface="Arial" panose="020B0604020202020204" pitchFamily="34" charset="0"/>
                        <a:buChar char="•"/>
                      </a:pPr>
                      <a:r>
                        <a:rPr lang="en-US" sz="1500" b="0" kern="1200" dirty="0" err="1">
                          <a:solidFill>
                            <a:schemeClr val="dk1"/>
                          </a:solidFill>
                          <a:latin typeface="+mn-lt"/>
                          <a:ea typeface="+mn-ea"/>
                          <a:cs typeface="+mn-cs"/>
                        </a:rPr>
                        <a:t>Elevi</a:t>
                      </a:r>
                      <a:r>
                        <a:rPr lang="en-US" sz="1500" b="0" kern="1200" dirty="0">
                          <a:solidFill>
                            <a:schemeClr val="dk1"/>
                          </a:solidFill>
                          <a:latin typeface="+mn-lt"/>
                          <a:ea typeface="+mn-ea"/>
                          <a:cs typeface="+mn-cs"/>
                        </a:rPr>
                        <a:t> din ÎPT</a:t>
                      </a:r>
                    </a:p>
                    <a:p>
                      <a:pPr marL="285750" indent="-285750" algn="just">
                        <a:buFont typeface="Arial" panose="020B0604020202020204" pitchFamily="34" charset="0"/>
                        <a:buChar char="•"/>
                      </a:pPr>
                      <a:r>
                        <a:rPr lang="en-US" sz="1500" b="0" kern="1200" dirty="0" err="1">
                          <a:solidFill>
                            <a:schemeClr val="dk1"/>
                          </a:solidFill>
                          <a:latin typeface="+mn-lt"/>
                          <a:ea typeface="+mn-ea"/>
                          <a:cs typeface="+mn-cs"/>
                        </a:rPr>
                        <a:t>Elevi</a:t>
                      </a:r>
                      <a:r>
                        <a:rPr lang="en-US" sz="1500" b="0" kern="1200" dirty="0">
                          <a:solidFill>
                            <a:schemeClr val="dk1"/>
                          </a:solidFill>
                          <a:latin typeface="+mn-lt"/>
                          <a:ea typeface="+mn-ea"/>
                          <a:cs typeface="+mn-cs"/>
                        </a:rPr>
                        <a:t> din ÎPT din </a:t>
                      </a:r>
                      <a:r>
                        <a:rPr lang="en-US" sz="1500" b="0" kern="1200" dirty="0" err="1">
                          <a:solidFill>
                            <a:schemeClr val="dk1"/>
                          </a:solidFill>
                          <a:latin typeface="+mn-lt"/>
                          <a:ea typeface="+mn-ea"/>
                          <a:cs typeface="+mn-cs"/>
                        </a:rPr>
                        <a:t>grupuri</a:t>
                      </a:r>
                      <a:r>
                        <a:rPr lang="en-US" sz="1500" b="0" kern="1200" dirty="0">
                          <a:solidFill>
                            <a:schemeClr val="dk1"/>
                          </a:solidFill>
                          <a:latin typeface="+mn-lt"/>
                          <a:ea typeface="+mn-ea"/>
                          <a:cs typeface="+mn-cs"/>
                        </a:rPr>
                        <a:t> </a:t>
                      </a:r>
                      <a:r>
                        <a:rPr lang="en-US" sz="1500" b="0" kern="1200" dirty="0" err="1">
                          <a:solidFill>
                            <a:schemeClr val="dk1"/>
                          </a:solidFill>
                          <a:latin typeface="+mn-lt"/>
                          <a:ea typeface="+mn-ea"/>
                          <a:cs typeface="+mn-cs"/>
                        </a:rPr>
                        <a:t>sau</a:t>
                      </a:r>
                      <a:r>
                        <a:rPr lang="en-US" sz="1500" b="0" kern="1200" dirty="0">
                          <a:solidFill>
                            <a:schemeClr val="dk1"/>
                          </a:solidFill>
                          <a:latin typeface="+mn-lt"/>
                          <a:ea typeface="+mn-ea"/>
                          <a:cs typeface="+mn-cs"/>
                        </a:rPr>
                        <a:t> </a:t>
                      </a:r>
                      <a:r>
                        <a:rPr lang="en-US" sz="1500" b="0" kern="1200" dirty="0" err="1">
                          <a:solidFill>
                            <a:schemeClr val="dk1"/>
                          </a:solidFill>
                          <a:latin typeface="+mn-lt"/>
                          <a:ea typeface="+mn-ea"/>
                          <a:cs typeface="+mn-cs"/>
                        </a:rPr>
                        <a:t>medii</a:t>
                      </a:r>
                      <a:r>
                        <a:rPr lang="en-US" sz="1500" b="0" kern="1200" dirty="0">
                          <a:solidFill>
                            <a:schemeClr val="dk1"/>
                          </a:solidFill>
                          <a:latin typeface="+mn-lt"/>
                          <a:ea typeface="+mn-ea"/>
                          <a:cs typeface="+mn-cs"/>
                        </a:rPr>
                        <a:t> </a:t>
                      </a:r>
                      <a:r>
                        <a:rPr lang="en-US" sz="1500" b="0" kern="1200" dirty="0" err="1">
                          <a:solidFill>
                            <a:schemeClr val="dk1"/>
                          </a:solidFill>
                          <a:latin typeface="+mn-lt"/>
                          <a:ea typeface="+mn-ea"/>
                          <a:cs typeface="+mn-cs"/>
                        </a:rPr>
                        <a:t>dezavantajate</a:t>
                      </a:r>
                      <a:r>
                        <a:rPr lang="en-US" sz="1500" b="0" kern="1200" dirty="0">
                          <a:solidFill>
                            <a:schemeClr val="dk1"/>
                          </a:solidFill>
                          <a:latin typeface="+mn-lt"/>
                          <a:ea typeface="+mn-ea"/>
                          <a:cs typeface="+mn-cs"/>
                        </a:rPr>
                        <a:t> (</a:t>
                      </a:r>
                      <a:r>
                        <a:rPr lang="en-US" sz="1500" b="0" kern="1200" dirty="0" err="1">
                          <a:solidFill>
                            <a:schemeClr val="dk1"/>
                          </a:solidFill>
                          <a:latin typeface="+mn-lt"/>
                          <a:ea typeface="+mn-ea"/>
                          <a:cs typeface="+mn-cs"/>
                        </a:rPr>
                        <a:t>elevi</a:t>
                      </a:r>
                      <a:r>
                        <a:rPr lang="en-US" sz="1500" b="0" kern="1200" dirty="0">
                          <a:solidFill>
                            <a:schemeClr val="dk1"/>
                          </a:solidFill>
                          <a:latin typeface="+mn-lt"/>
                          <a:ea typeface="+mn-ea"/>
                          <a:cs typeface="+mn-cs"/>
                        </a:rPr>
                        <a:t> cu </a:t>
                      </a:r>
                      <a:r>
                        <a:rPr lang="en-US" sz="1500" b="0" kern="1200" dirty="0" err="1">
                          <a:solidFill>
                            <a:schemeClr val="dk1"/>
                          </a:solidFill>
                          <a:latin typeface="+mn-lt"/>
                          <a:ea typeface="+mn-ea"/>
                          <a:cs typeface="+mn-cs"/>
                        </a:rPr>
                        <a:t>dizabilități</a:t>
                      </a:r>
                      <a:r>
                        <a:rPr lang="en-US" sz="1500" b="0" kern="1200" dirty="0">
                          <a:solidFill>
                            <a:schemeClr val="dk1"/>
                          </a:solidFill>
                          <a:latin typeface="+mn-lt"/>
                          <a:ea typeface="+mn-ea"/>
                          <a:cs typeface="+mn-cs"/>
                        </a:rPr>
                        <a:t>/CES, </a:t>
                      </a:r>
                      <a:r>
                        <a:rPr lang="en-US" sz="1500" b="0" kern="1200" dirty="0" err="1">
                          <a:solidFill>
                            <a:schemeClr val="dk1"/>
                          </a:solidFill>
                          <a:latin typeface="+mn-lt"/>
                          <a:ea typeface="+mn-ea"/>
                          <a:cs typeface="+mn-cs"/>
                        </a:rPr>
                        <a:t>aparținând</a:t>
                      </a:r>
                      <a:r>
                        <a:rPr lang="en-US" sz="1500" b="0" kern="1200" dirty="0">
                          <a:solidFill>
                            <a:schemeClr val="dk1"/>
                          </a:solidFill>
                          <a:latin typeface="+mn-lt"/>
                          <a:ea typeface="+mn-ea"/>
                          <a:cs typeface="+mn-cs"/>
                        </a:rPr>
                        <a:t> </a:t>
                      </a:r>
                      <a:r>
                        <a:rPr lang="en-US" sz="1500" b="0" kern="1200" dirty="0" err="1">
                          <a:solidFill>
                            <a:schemeClr val="dk1"/>
                          </a:solidFill>
                          <a:latin typeface="+mn-lt"/>
                          <a:ea typeface="+mn-ea"/>
                          <a:cs typeface="+mn-cs"/>
                        </a:rPr>
                        <a:t>etniei</a:t>
                      </a:r>
                      <a:r>
                        <a:rPr lang="en-US" sz="1500" b="0" kern="1200" dirty="0">
                          <a:solidFill>
                            <a:schemeClr val="dk1"/>
                          </a:solidFill>
                          <a:latin typeface="+mn-lt"/>
                          <a:ea typeface="+mn-ea"/>
                          <a:cs typeface="+mn-cs"/>
                        </a:rPr>
                        <a:t> </a:t>
                      </a:r>
                      <a:r>
                        <a:rPr lang="en-US" sz="1500" b="0" kern="1200" dirty="0" err="1">
                          <a:solidFill>
                            <a:schemeClr val="dk1"/>
                          </a:solidFill>
                          <a:latin typeface="+mn-lt"/>
                          <a:ea typeface="+mn-ea"/>
                          <a:cs typeface="+mn-cs"/>
                        </a:rPr>
                        <a:t>roma</a:t>
                      </a:r>
                      <a:r>
                        <a:rPr lang="en-US" sz="1500" b="0" kern="1200" dirty="0">
                          <a:solidFill>
                            <a:schemeClr val="dk1"/>
                          </a:solidFill>
                          <a:latin typeface="+mn-lt"/>
                          <a:ea typeface="+mn-ea"/>
                          <a:cs typeface="+mn-cs"/>
                        </a:rPr>
                        <a:t>, din </a:t>
                      </a:r>
                      <a:r>
                        <a:rPr lang="en-US" sz="1500" b="0" kern="1200" dirty="0" err="1">
                          <a:solidFill>
                            <a:schemeClr val="dk1"/>
                          </a:solidFill>
                          <a:latin typeface="+mn-lt"/>
                          <a:ea typeface="+mn-ea"/>
                          <a:cs typeface="+mn-cs"/>
                        </a:rPr>
                        <a:t>mediul</a:t>
                      </a:r>
                      <a:r>
                        <a:rPr lang="en-US" sz="1500" b="0" kern="1200" dirty="0">
                          <a:solidFill>
                            <a:schemeClr val="dk1"/>
                          </a:solidFill>
                          <a:latin typeface="+mn-lt"/>
                          <a:ea typeface="+mn-ea"/>
                          <a:cs typeface="+mn-cs"/>
                        </a:rPr>
                        <a:t> rural, urban mic </a:t>
                      </a:r>
                      <a:r>
                        <a:rPr lang="en-US" sz="1500" b="0" kern="1200" dirty="0" err="1">
                          <a:solidFill>
                            <a:schemeClr val="dk1"/>
                          </a:solidFill>
                          <a:latin typeface="+mn-lt"/>
                          <a:ea typeface="+mn-ea"/>
                          <a:cs typeface="+mn-cs"/>
                        </a:rPr>
                        <a:t>etc</a:t>
                      </a:r>
                      <a:r>
                        <a:rPr lang="en-US" sz="1500" b="0" kern="1200" dirty="0">
                          <a:solidFill>
                            <a:schemeClr val="dk1"/>
                          </a:solidFill>
                          <a:latin typeface="+mn-lt"/>
                          <a:ea typeface="+mn-ea"/>
                          <a:cs typeface="+mn-cs"/>
                        </a:rPr>
                        <a:t>)</a:t>
                      </a:r>
                    </a:p>
                    <a:p>
                      <a:pPr marL="285750" indent="-285750" algn="just">
                        <a:buFont typeface="Arial" panose="020B0604020202020204" pitchFamily="34" charset="0"/>
                        <a:buChar char="•"/>
                      </a:pPr>
                      <a:r>
                        <a:rPr lang="it-IT" sz="1500" b="0" kern="1200" dirty="0">
                          <a:solidFill>
                            <a:schemeClr val="dk1"/>
                          </a:solidFill>
                          <a:latin typeface="+mn-lt"/>
                          <a:ea typeface="+mn-ea"/>
                          <a:cs typeface="+mn-cs"/>
                        </a:rPr>
                        <a:t>Elevi din clasa a IX-a IPT</a:t>
                      </a:r>
                    </a:p>
                    <a:p>
                      <a:pPr marL="285750" indent="-285750" algn="just">
                        <a:buFont typeface="Arial" panose="020B0604020202020204" pitchFamily="34" charset="0"/>
                        <a:buChar char="•"/>
                      </a:pPr>
                      <a:r>
                        <a:rPr lang="en-US" sz="1500" b="0" kern="1200" dirty="0">
                          <a:solidFill>
                            <a:schemeClr val="dk1"/>
                          </a:solidFill>
                          <a:latin typeface="+mn-lt"/>
                          <a:ea typeface="+mn-ea"/>
                          <a:cs typeface="+mn-cs"/>
                        </a:rPr>
                        <a:t>Personal didactic de </a:t>
                      </a:r>
                      <a:r>
                        <a:rPr lang="en-US" sz="1500" b="0" kern="1200" dirty="0" err="1">
                          <a:solidFill>
                            <a:schemeClr val="dk1"/>
                          </a:solidFill>
                          <a:latin typeface="+mn-lt"/>
                          <a:ea typeface="+mn-ea"/>
                          <a:cs typeface="+mn-cs"/>
                        </a:rPr>
                        <a:t>predare</a:t>
                      </a:r>
                      <a:r>
                        <a:rPr lang="en-US" sz="1500" b="0" kern="1200" dirty="0">
                          <a:solidFill>
                            <a:schemeClr val="dk1"/>
                          </a:solidFill>
                          <a:latin typeface="+mn-lt"/>
                          <a:ea typeface="+mn-ea"/>
                          <a:cs typeface="+mn-cs"/>
                        </a:rPr>
                        <a:t>, auxiliar </a:t>
                      </a:r>
                      <a:r>
                        <a:rPr lang="en-US" sz="1500" b="0" kern="1200" dirty="0" err="1">
                          <a:solidFill>
                            <a:schemeClr val="dk1"/>
                          </a:solidFill>
                          <a:latin typeface="+mn-lt"/>
                          <a:ea typeface="+mn-ea"/>
                          <a:cs typeface="+mn-cs"/>
                        </a:rPr>
                        <a:t>şi</a:t>
                      </a:r>
                      <a:r>
                        <a:rPr lang="en-US" sz="1500" b="0" kern="1200" dirty="0">
                          <a:solidFill>
                            <a:schemeClr val="dk1"/>
                          </a:solidFill>
                          <a:latin typeface="+mn-lt"/>
                          <a:ea typeface="+mn-ea"/>
                          <a:cs typeface="+mn-cs"/>
                        </a:rPr>
                        <a:t> de </a:t>
                      </a:r>
                      <a:r>
                        <a:rPr lang="en-US" sz="1500" b="0" kern="1200" dirty="0" err="1">
                          <a:solidFill>
                            <a:schemeClr val="dk1"/>
                          </a:solidFill>
                          <a:latin typeface="+mn-lt"/>
                          <a:ea typeface="+mn-ea"/>
                          <a:cs typeface="+mn-cs"/>
                        </a:rPr>
                        <a:t>conducere</a:t>
                      </a:r>
                      <a:r>
                        <a:rPr lang="en-US" sz="1500" b="0" kern="1200" dirty="0">
                          <a:solidFill>
                            <a:schemeClr val="dk1"/>
                          </a:solidFill>
                          <a:latin typeface="+mn-lt"/>
                          <a:ea typeface="+mn-ea"/>
                          <a:cs typeface="+mn-cs"/>
                        </a:rPr>
                        <a:t>, de </a:t>
                      </a:r>
                      <a:r>
                        <a:rPr lang="en-US" sz="1500" b="0" kern="1200" dirty="0" err="1">
                          <a:solidFill>
                            <a:schemeClr val="dk1"/>
                          </a:solidFill>
                          <a:latin typeface="+mn-lt"/>
                          <a:ea typeface="+mn-ea"/>
                          <a:cs typeface="+mn-cs"/>
                        </a:rPr>
                        <a:t>îndrumare</a:t>
                      </a:r>
                      <a:r>
                        <a:rPr lang="en-US" sz="1500" b="0" kern="1200" dirty="0">
                          <a:solidFill>
                            <a:schemeClr val="dk1"/>
                          </a:solidFill>
                          <a:latin typeface="+mn-lt"/>
                          <a:ea typeface="+mn-ea"/>
                          <a:cs typeface="+mn-cs"/>
                        </a:rPr>
                        <a:t> </a:t>
                      </a:r>
                      <a:r>
                        <a:rPr lang="en-US" sz="1500" b="0" kern="1200" dirty="0" err="1">
                          <a:solidFill>
                            <a:schemeClr val="dk1"/>
                          </a:solidFill>
                          <a:latin typeface="+mn-lt"/>
                          <a:ea typeface="+mn-ea"/>
                          <a:cs typeface="+mn-cs"/>
                        </a:rPr>
                        <a:t>şi</a:t>
                      </a:r>
                      <a:r>
                        <a:rPr lang="en-US" sz="1500" b="0" kern="1200" dirty="0">
                          <a:solidFill>
                            <a:schemeClr val="dk1"/>
                          </a:solidFill>
                          <a:latin typeface="+mn-lt"/>
                          <a:ea typeface="+mn-ea"/>
                          <a:cs typeface="+mn-cs"/>
                        </a:rPr>
                        <a:t> control) din IPT;</a:t>
                      </a:r>
                      <a:endParaRPr lang="ro-RO" sz="1500" b="0" kern="1200" dirty="0">
                        <a:solidFill>
                          <a:schemeClr val="dk1"/>
                        </a:solidFill>
                        <a:latin typeface="+mn-lt"/>
                        <a:ea typeface="+mn-ea"/>
                        <a:cs typeface="+mn-cs"/>
                      </a:endParaRPr>
                    </a:p>
                    <a:p>
                      <a:pPr marL="285750" indent="-285750" algn="just">
                        <a:buFont typeface="Arial" panose="020B0604020202020204" pitchFamily="34" charset="0"/>
                        <a:buChar char="•"/>
                      </a:pPr>
                      <a:r>
                        <a:rPr lang="en-US" sz="1500" b="0" kern="1200" dirty="0">
                          <a:solidFill>
                            <a:schemeClr val="dk1"/>
                          </a:solidFill>
                          <a:latin typeface="+mn-lt"/>
                          <a:ea typeface="+mn-ea"/>
                          <a:cs typeface="+mn-cs"/>
                        </a:rPr>
                        <a:t>Personal cu </a:t>
                      </a:r>
                      <a:r>
                        <a:rPr lang="en-US" sz="1500" b="0" kern="1200" dirty="0" err="1">
                          <a:solidFill>
                            <a:schemeClr val="dk1"/>
                          </a:solidFill>
                          <a:latin typeface="+mn-lt"/>
                          <a:ea typeface="+mn-ea"/>
                          <a:cs typeface="+mn-cs"/>
                        </a:rPr>
                        <a:t>atribuții</a:t>
                      </a:r>
                      <a:r>
                        <a:rPr lang="en-US" sz="1500" b="0" kern="1200" dirty="0">
                          <a:solidFill>
                            <a:schemeClr val="dk1"/>
                          </a:solidFill>
                          <a:latin typeface="+mn-lt"/>
                          <a:ea typeface="+mn-ea"/>
                          <a:cs typeface="+mn-cs"/>
                        </a:rPr>
                        <a:t> </a:t>
                      </a:r>
                      <a:r>
                        <a:rPr lang="en-US" sz="1500" b="0" kern="1200" dirty="0" err="1">
                          <a:solidFill>
                            <a:schemeClr val="dk1"/>
                          </a:solidFill>
                          <a:latin typeface="+mn-lt"/>
                          <a:ea typeface="+mn-ea"/>
                          <a:cs typeface="+mn-cs"/>
                        </a:rPr>
                        <a:t>în</a:t>
                      </a:r>
                      <a:r>
                        <a:rPr lang="en-US" sz="1500" b="0" kern="1200" dirty="0">
                          <a:solidFill>
                            <a:schemeClr val="dk1"/>
                          </a:solidFill>
                          <a:latin typeface="+mn-lt"/>
                          <a:ea typeface="+mn-ea"/>
                          <a:cs typeface="+mn-cs"/>
                        </a:rPr>
                        <a:t> </a:t>
                      </a:r>
                      <a:r>
                        <a:rPr lang="en-US" sz="1500" b="0" kern="1200" dirty="0" err="1">
                          <a:solidFill>
                            <a:schemeClr val="dk1"/>
                          </a:solidFill>
                          <a:latin typeface="+mn-lt"/>
                          <a:ea typeface="+mn-ea"/>
                          <a:cs typeface="+mn-cs"/>
                        </a:rPr>
                        <a:t>domeniul</a:t>
                      </a:r>
                      <a:r>
                        <a:rPr lang="en-US" sz="1500" b="0" kern="1200" dirty="0">
                          <a:solidFill>
                            <a:schemeClr val="dk1"/>
                          </a:solidFill>
                          <a:latin typeface="+mn-lt"/>
                          <a:ea typeface="+mn-ea"/>
                          <a:cs typeface="+mn-cs"/>
                        </a:rPr>
                        <a:t> </a:t>
                      </a:r>
                      <a:r>
                        <a:rPr lang="en-US" sz="1500" b="0" kern="1200" dirty="0" err="1">
                          <a:solidFill>
                            <a:schemeClr val="dk1"/>
                          </a:solidFill>
                          <a:latin typeface="+mn-lt"/>
                          <a:ea typeface="+mn-ea"/>
                          <a:cs typeface="+mn-cs"/>
                        </a:rPr>
                        <a:t>educației</a:t>
                      </a:r>
                      <a:r>
                        <a:rPr lang="en-US" sz="1500" b="0" kern="1200" dirty="0">
                          <a:solidFill>
                            <a:schemeClr val="dk1"/>
                          </a:solidFill>
                          <a:latin typeface="+mn-lt"/>
                          <a:ea typeface="+mn-ea"/>
                          <a:cs typeface="+mn-cs"/>
                        </a:rPr>
                        <a:t>, </a:t>
                      </a:r>
                      <a:endParaRPr lang="ro-RO" sz="1500" b="0" kern="1200" dirty="0">
                        <a:solidFill>
                          <a:schemeClr val="dk1"/>
                        </a:solidFill>
                        <a:latin typeface="+mn-lt"/>
                        <a:ea typeface="+mn-ea"/>
                        <a:cs typeface="+mn-cs"/>
                      </a:endParaRPr>
                    </a:p>
                    <a:p>
                      <a:pPr marL="285750" indent="-285750" algn="just">
                        <a:buFont typeface="Arial" panose="020B0604020202020204" pitchFamily="34" charset="0"/>
                        <a:buChar char="•"/>
                      </a:pPr>
                      <a:r>
                        <a:rPr lang="en-US" sz="1500" b="0" kern="1200" dirty="0" err="1">
                          <a:solidFill>
                            <a:schemeClr val="dk1"/>
                          </a:solidFill>
                          <a:latin typeface="+mn-lt"/>
                          <a:ea typeface="+mn-ea"/>
                          <a:cs typeface="+mn-cs"/>
                        </a:rPr>
                        <a:t>Părinți</a:t>
                      </a:r>
                      <a:r>
                        <a:rPr lang="en-US" sz="1500" b="0" kern="1200" dirty="0">
                          <a:solidFill>
                            <a:schemeClr val="dk1"/>
                          </a:solidFill>
                          <a:latin typeface="+mn-lt"/>
                          <a:ea typeface="+mn-ea"/>
                          <a:cs typeface="+mn-cs"/>
                        </a:rPr>
                        <a:t>/ </a:t>
                      </a:r>
                      <a:r>
                        <a:rPr lang="en-US" sz="1500" b="0" kern="1200" dirty="0" err="1">
                          <a:solidFill>
                            <a:schemeClr val="dk1"/>
                          </a:solidFill>
                          <a:latin typeface="+mn-lt"/>
                          <a:ea typeface="+mn-ea"/>
                          <a:cs typeface="+mn-cs"/>
                        </a:rPr>
                        <a:t>reprezentanți</a:t>
                      </a:r>
                      <a:r>
                        <a:rPr lang="en-US" sz="1500" b="0" kern="1200" dirty="0">
                          <a:solidFill>
                            <a:schemeClr val="dk1"/>
                          </a:solidFill>
                          <a:latin typeface="+mn-lt"/>
                          <a:ea typeface="+mn-ea"/>
                          <a:cs typeface="+mn-cs"/>
                        </a:rPr>
                        <a:t> </a:t>
                      </a:r>
                      <a:r>
                        <a:rPr lang="en-US" sz="1500" b="0" kern="1200" dirty="0" err="1">
                          <a:solidFill>
                            <a:schemeClr val="dk1"/>
                          </a:solidFill>
                          <a:latin typeface="+mn-lt"/>
                          <a:ea typeface="+mn-ea"/>
                          <a:cs typeface="+mn-cs"/>
                        </a:rPr>
                        <a:t>legali</a:t>
                      </a:r>
                      <a:r>
                        <a:rPr lang="en-US" sz="1500" b="0" kern="1200" dirty="0">
                          <a:solidFill>
                            <a:schemeClr val="dk1"/>
                          </a:solidFill>
                          <a:latin typeface="+mn-lt"/>
                          <a:ea typeface="+mn-ea"/>
                          <a:cs typeface="+mn-cs"/>
                        </a:rPr>
                        <a:t>/ </a:t>
                      </a:r>
                      <a:r>
                        <a:rPr lang="en-US" sz="1500" b="0" kern="1200" dirty="0" err="1">
                          <a:solidFill>
                            <a:schemeClr val="dk1"/>
                          </a:solidFill>
                          <a:latin typeface="+mn-lt"/>
                          <a:ea typeface="+mn-ea"/>
                          <a:cs typeface="+mn-cs"/>
                        </a:rPr>
                        <a:t>tutori</a:t>
                      </a:r>
                      <a:endParaRPr lang="en-US" sz="1500" b="0" kern="1200" dirty="0">
                        <a:solidFill>
                          <a:schemeClr val="dk1"/>
                        </a:solidFill>
                        <a:latin typeface="+mn-lt"/>
                        <a:ea typeface="+mn-ea"/>
                        <a:cs typeface="+mn-cs"/>
                      </a:endParaRPr>
                    </a:p>
                  </a:txBody>
                  <a:tcPr/>
                </a:tc>
                <a:tc>
                  <a:txBody>
                    <a:bodyPr/>
                    <a:lstStyle/>
                    <a:p>
                      <a:pPr marL="285750" indent="-285750">
                        <a:buFont typeface="Arial" panose="020B0604020202020204" pitchFamily="34" charset="0"/>
                        <a:buChar char="•"/>
                      </a:pPr>
                      <a:r>
                        <a:rPr lang="ro-RO" sz="1500" b="0" kern="1200" dirty="0">
                          <a:solidFill>
                            <a:schemeClr val="dk1"/>
                          </a:solidFill>
                          <a:latin typeface="+mn-lt"/>
                          <a:ea typeface="+mn-ea"/>
                          <a:cs typeface="+mn-cs"/>
                        </a:rPr>
                        <a:t>60 mil euro alocare FSE+</a:t>
                      </a:r>
                    </a:p>
                    <a:p>
                      <a:pPr marL="285750" indent="-285750">
                        <a:buFont typeface="Arial" panose="020B0604020202020204" pitchFamily="34" charset="0"/>
                        <a:buChar char="•"/>
                      </a:pPr>
                      <a:r>
                        <a:rPr lang="ro-RO" sz="1500" b="0" kern="1200" dirty="0">
                          <a:solidFill>
                            <a:schemeClr val="dk1"/>
                          </a:solidFill>
                          <a:latin typeface="+mn-lt"/>
                          <a:ea typeface="+mn-ea"/>
                          <a:cs typeface="+mn-cs"/>
                        </a:rPr>
                        <a:t>10,59 mil euro alocare buget de stat</a:t>
                      </a:r>
                      <a:endParaRPr lang="en-US" sz="1500" b="0" kern="1200" dirty="0">
                        <a:solidFill>
                          <a:schemeClr val="dk1"/>
                        </a:solidFill>
                        <a:latin typeface="+mn-lt"/>
                        <a:ea typeface="+mn-ea"/>
                        <a:cs typeface="+mn-cs"/>
                      </a:endParaRPr>
                    </a:p>
                  </a:txBody>
                  <a:tcPr/>
                </a:tc>
                <a:extLst>
                  <a:ext uri="{0D108BD9-81ED-4DB2-BD59-A6C34878D82A}">
                    <a16:rowId xmlns:a16="http://schemas.microsoft.com/office/drawing/2014/main" val="10004"/>
                  </a:ext>
                </a:extLst>
              </a:tr>
            </a:tbl>
          </a:graphicData>
        </a:graphic>
      </p:graphicFrame>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817416" y="354228"/>
            <a:ext cx="4142205" cy="590550"/>
          </a:xfrm>
          <a:prstGeom prst="rect">
            <a:avLst/>
          </a:prstGeom>
          <a:noFill/>
          <a:ln>
            <a:noFill/>
          </a:ln>
        </p:spPr>
      </p:pic>
      <p:pic>
        <p:nvPicPr>
          <p:cNvPr id="9" name="Imagine 8">
            <a:extLst>
              <a:ext uri="{FF2B5EF4-FFF2-40B4-BE49-F238E27FC236}">
                <a16:creationId xmlns:a16="http://schemas.microsoft.com/office/drawing/2014/main" id="{5B4E4553-BCFD-20E8-992F-C7B17657DDAD}"/>
              </a:ext>
            </a:extLst>
          </p:cNvPr>
          <p:cNvPicPr>
            <a:picLocks noChangeAspect="1"/>
          </p:cNvPicPr>
          <p:nvPr/>
        </p:nvPicPr>
        <p:blipFill>
          <a:blip r:embed="rId4"/>
          <a:stretch>
            <a:fillRect/>
          </a:stretch>
        </p:blipFill>
        <p:spPr>
          <a:xfrm>
            <a:off x="10475650" y="66144"/>
            <a:ext cx="898934" cy="957401"/>
          </a:xfrm>
          <a:prstGeom prst="rect">
            <a:avLst/>
          </a:prstGeom>
        </p:spPr>
      </p:pic>
      <p:pic>
        <p:nvPicPr>
          <p:cNvPr id="5" name="Imagine 4">
            <a:extLst>
              <a:ext uri="{FF2B5EF4-FFF2-40B4-BE49-F238E27FC236}">
                <a16:creationId xmlns:a16="http://schemas.microsoft.com/office/drawing/2014/main" id="{3834EB39-B9DA-F4A7-F146-22341530EDA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5918" y="-9210"/>
            <a:ext cx="2928707" cy="1221844"/>
          </a:xfrm>
          <a:prstGeom prst="rect">
            <a:avLst/>
          </a:prstGeom>
        </p:spPr>
      </p:pic>
    </p:spTree>
    <p:extLst>
      <p:ext uri="{BB962C8B-B14F-4D97-AF65-F5344CB8AC3E}">
        <p14:creationId xmlns:p14="http://schemas.microsoft.com/office/powerpoint/2010/main" val="23667221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Rectangle: Top Corners One Rounded and One Snipped 12">
            <a:extLst>
              <a:ext uri="{FF2B5EF4-FFF2-40B4-BE49-F238E27FC236}">
                <a16:creationId xmlns:a16="http://schemas.microsoft.com/office/drawing/2014/main" id="{0ED8AAB3-C4B9-4150-9BE4-BAF0CF887882}"/>
              </a:ext>
            </a:extLst>
          </p:cNvPr>
          <p:cNvSpPr/>
          <p:nvPr/>
        </p:nvSpPr>
        <p:spPr bwMode="gray">
          <a:xfrm>
            <a:off x="542371" y="1212634"/>
            <a:ext cx="11272149" cy="503784"/>
          </a:xfrm>
          <a:prstGeom prst="snipRoundRect">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wrap="square" lIns="88900" tIns="88900" rIns="88900" bIns="88900" rtlCol="0" anchor="ctr"/>
          <a:lstStyle/>
          <a:p>
            <a:pPr algn="ctr">
              <a:lnSpc>
                <a:spcPct val="106000"/>
              </a:lnSpc>
              <a:buFont typeface="Wingdings 2" pitchFamily="18" charset="2"/>
              <a:buNone/>
            </a:pPr>
            <a:r>
              <a:rPr lang="ro-RO" b="1" dirty="0">
                <a:solidFill>
                  <a:schemeClr val="bg1"/>
                </a:solidFill>
              </a:rPr>
              <a:t>Prioritatea  8  Creșterea accesibilității, atractivității și calității învățământului profesional și tehnic</a:t>
            </a:r>
            <a:endParaRPr lang="en-US" b="1" dirty="0">
              <a:solidFill>
                <a:schemeClr val="bg1"/>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1527207455"/>
              </p:ext>
            </p:extLst>
          </p:nvPr>
        </p:nvGraphicFramePr>
        <p:xfrm>
          <a:off x="542371" y="1831875"/>
          <a:ext cx="11272148" cy="4846394"/>
        </p:xfrm>
        <a:graphic>
          <a:graphicData uri="http://schemas.openxmlformats.org/drawingml/2006/table">
            <a:tbl>
              <a:tblPr firstRow="1" bandRow="1">
                <a:tableStyleId>{93296810-A885-4BE3-A3E7-6D5BEEA58F35}</a:tableStyleId>
              </a:tblPr>
              <a:tblGrid>
                <a:gridCol w="2558365">
                  <a:extLst>
                    <a:ext uri="{9D8B030D-6E8A-4147-A177-3AD203B41FA5}">
                      <a16:colId xmlns:a16="http://schemas.microsoft.com/office/drawing/2014/main" val="20000"/>
                    </a:ext>
                  </a:extLst>
                </a:gridCol>
                <a:gridCol w="3650020">
                  <a:extLst>
                    <a:ext uri="{9D8B030D-6E8A-4147-A177-3AD203B41FA5}">
                      <a16:colId xmlns:a16="http://schemas.microsoft.com/office/drawing/2014/main" val="20001"/>
                    </a:ext>
                  </a:extLst>
                </a:gridCol>
                <a:gridCol w="2940890">
                  <a:extLst>
                    <a:ext uri="{9D8B030D-6E8A-4147-A177-3AD203B41FA5}">
                      <a16:colId xmlns:a16="http://schemas.microsoft.com/office/drawing/2014/main" val="20002"/>
                    </a:ext>
                  </a:extLst>
                </a:gridCol>
                <a:gridCol w="2122873">
                  <a:extLst>
                    <a:ext uri="{9D8B030D-6E8A-4147-A177-3AD203B41FA5}">
                      <a16:colId xmlns:a16="http://schemas.microsoft.com/office/drawing/2014/main" val="3624880356"/>
                    </a:ext>
                  </a:extLst>
                </a:gridCol>
              </a:tblGrid>
              <a:tr h="544569">
                <a:tc>
                  <a:txBody>
                    <a:bodyPr/>
                    <a:lstStyle/>
                    <a:p>
                      <a:pPr algn="ctr"/>
                      <a:r>
                        <a:rPr lang="ro-RO" sz="1500" b="1" noProof="0" dirty="0"/>
                        <a:t>Acțiune</a:t>
                      </a:r>
                    </a:p>
                  </a:txBody>
                  <a:tcPr anchor="ctr"/>
                </a:tc>
                <a:tc>
                  <a:txBody>
                    <a:bodyPr/>
                    <a:lstStyle/>
                    <a:p>
                      <a:pPr algn="ctr"/>
                      <a:r>
                        <a:rPr lang="ro-RO" sz="1500" b="1" noProof="0"/>
                        <a:t>Exemple de investiții vizate</a:t>
                      </a:r>
                    </a:p>
                  </a:txBody>
                  <a:tcPr anchor="ctr"/>
                </a:tc>
                <a:tc>
                  <a:txBody>
                    <a:bodyPr/>
                    <a:lstStyle/>
                    <a:p>
                      <a:pPr algn="ctr"/>
                      <a:r>
                        <a:rPr lang="ro-RO" sz="1500" b="1" noProof="0" dirty="0"/>
                        <a:t>Categorii de beneficiari/</a:t>
                      </a:r>
                    </a:p>
                    <a:p>
                      <a:pPr algn="ctr"/>
                      <a:r>
                        <a:rPr lang="ro-RO" sz="1500" b="1" noProof="0" dirty="0"/>
                        <a:t> grup țintă</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o-RO" sz="1500" b="1" noProof="0" dirty="0"/>
                        <a:t>Alocare financiară</a:t>
                      </a:r>
                    </a:p>
                    <a:p>
                      <a:pPr algn="ctr"/>
                      <a:endParaRPr lang="ro-RO" sz="1500" b="1" noProof="0" dirty="0"/>
                    </a:p>
                  </a:txBody>
                  <a:tcPr anchor="ctr"/>
                </a:tc>
                <a:extLst>
                  <a:ext uri="{0D108BD9-81ED-4DB2-BD59-A6C34878D82A}">
                    <a16:rowId xmlns:a16="http://schemas.microsoft.com/office/drawing/2014/main" val="10000"/>
                  </a:ext>
                </a:extLst>
              </a:tr>
              <a:tr h="958220">
                <a:tc>
                  <a:txBody>
                    <a:bodyPr/>
                    <a:lstStyle/>
                    <a:p>
                      <a:r>
                        <a:rPr lang="ro-RO" sz="1500" b="0" noProof="0"/>
                        <a:t>8.f.2. Programe de informare pentru părinți și comunitate</a:t>
                      </a:r>
                    </a:p>
                  </a:txBody>
                  <a:tcPr anchor="ctr"/>
                </a:tc>
                <a:tc>
                  <a:txBody>
                    <a:bodyPr/>
                    <a:lstStyle/>
                    <a:p>
                      <a:pPr marL="285750" indent="-285750">
                        <a:buFont typeface="Arial" panose="020B0604020202020204" pitchFamily="34" charset="0"/>
                        <a:buChar char="•"/>
                      </a:pPr>
                      <a:r>
                        <a:rPr lang="ro-RO" sz="1500" b="0" noProof="0" dirty="0"/>
                        <a:t>Campanii conștientizare;</a:t>
                      </a:r>
                    </a:p>
                    <a:p>
                      <a:pPr marL="285750" indent="-285750">
                        <a:buFont typeface="Arial" panose="020B0604020202020204" pitchFamily="34" charset="0"/>
                        <a:buChar char="•"/>
                      </a:pPr>
                      <a:r>
                        <a:rPr lang="ro-RO" sz="1500" b="0" noProof="0" dirty="0"/>
                        <a:t>Educație parentală;</a:t>
                      </a:r>
                    </a:p>
                  </a:txBody>
                  <a:tcPr anchor="ctr"/>
                </a:tc>
                <a:tc rowSpan="2">
                  <a:txBody>
                    <a:bodyPr/>
                    <a:lstStyle/>
                    <a:p>
                      <a:pPr marL="285750" indent="-285750" algn="just">
                        <a:buFont typeface="Arial" panose="020B0604020202020204" pitchFamily="34" charset="0"/>
                        <a:buChar char="•"/>
                      </a:pPr>
                      <a:r>
                        <a:rPr lang="en-US" sz="1500" b="0" kern="1200" dirty="0" err="1">
                          <a:solidFill>
                            <a:schemeClr val="dk1"/>
                          </a:solidFill>
                          <a:latin typeface="+mn-lt"/>
                          <a:ea typeface="+mn-ea"/>
                          <a:cs typeface="+mn-cs"/>
                        </a:rPr>
                        <a:t>Elevi</a:t>
                      </a:r>
                      <a:r>
                        <a:rPr lang="en-US" sz="1500" b="0" kern="1200" dirty="0">
                          <a:solidFill>
                            <a:schemeClr val="dk1"/>
                          </a:solidFill>
                          <a:latin typeface="+mn-lt"/>
                          <a:ea typeface="+mn-ea"/>
                          <a:cs typeface="+mn-cs"/>
                        </a:rPr>
                        <a:t> din ÎPT</a:t>
                      </a:r>
                    </a:p>
                    <a:p>
                      <a:pPr marL="285750" indent="-285750" algn="just">
                        <a:buFont typeface="Arial" panose="020B0604020202020204" pitchFamily="34" charset="0"/>
                        <a:buChar char="•"/>
                      </a:pPr>
                      <a:r>
                        <a:rPr lang="en-US" sz="1500" b="0" kern="1200" dirty="0" err="1">
                          <a:solidFill>
                            <a:schemeClr val="dk1"/>
                          </a:solidFill>
                          <a:latin typeface="+mn-lt"/>
                          <a:ea typeface="+mn-ea"/>
                          <a:cs typeface="+mn-cs"/>
                        </a:rPr>
                        <a:t>Elevi</a:t>
                      </a:r>
                      <a:r>
                        <a:rPr lang="en-US" sz="1500" b="0" kern="1200" dirty="0">
                          <a:solidFill>
                            <a:schemeClr val="dk1"/>
                          </a:solidFill>
                          <a:latin typeface="+mn-lt"/>
                          <a:ea typeface="+mn-ea"/>
                          <a:cs typeface="+mn-cs"/>
                        </a:rPr>
                        <a:t> din ÎPT din </a:t>
                      </a:r>
                      <a:r>
                        <a:rPr lang="en-US" sz="1500" b="0" kern="1200" dirty="0" err="1">
                          <a:solidFill>
                            <a:schemeClr val="dk1"/>
                          </a:solidFill>
                          <a:latin typeface="+mn-lt"/>
                          <a:ea typeface="+mn-ea"/>
                          <a:cs typeface="+mn-cs"/>
                        </a:rPr>
                        <a:t>grupuri</a:t>
                      </a:r>
                      <a:r>
                        <a:rPr lang="en-US" sz="1500" b="0" kern="1200" dirty="0">
                          <a:solidFill>
                            <a:schemeClr val="dk1"/>
                          </a:solidFill>
                          <a:latin typeface="+mn-lt"/>
                          <a:ea typeface="+mn-ea"/>
                          <a:cs typeface="+mn-cs"/>
                        </a:rPr>
                        <a:t> </a:t>
                      </a:r>
                      <a:r>
                        <a:rPr lang="en-US" sz="1500" b="0" kern="1200" dirty="0" err="1">
                          <a:solidFill>
                            <a:schemeClr val="dk1"/>
                          </a:solidFill>
                          <a:latin typeface="+mn-lt"/>
                          <a:ea typeface="+mn-ea"/>
                          <a:cs typeface="+mn-cs"/>
                        </a:rPr>
                        <a:t>sau</a:t>
                      </a:r>
                      <a:r>
                        <a:rPr lang="en-US" sz="1500" b="0" kern="1200" dirty="0">
                          <a:solidFill>
                            <a:schemeClr val="dk1"/>
                          </a:solidFill>
                          <a:latin typeface="+mn-lt"/>
                          <a:ea typeface="+mn-ea"/>
                          <a:cs typeface="+mn-cs"/>
                        </a:rPr>
                        <a:t> </a:t>
                      </a:r>
                      <a:r>
                        <a:rPr lang="en-US" sz="1500" b="0" kern="1200" dirty="0" err="1">
                          <a:solidFill>
                            <a:schemeClr val="dk1"/>
                          </a:solidFill>
                          <a:latin typeface="+mn-lt"/>
                          <a:ea typeface="+mn-ea"/>
                          <a:cs typeface="+mn-cs"/>
                        </a:rPr>
                        <a:t>medii</a:t>
                      </a:r>
                      <a:r>
                        <a:rPr lang="en-US" sz="1500" b="0" kern="1200" dirty="0">
                          <a:solidFill>
                            <a:schemeClr val="dk1"/>
                          </a:solidFill>
                          <a:latin typeface="+mn-lt"/>
                          <a:ea typeface="+mn-ea"/>
                          <a:cs typeface="+mn-cs"/>
                        </a:rPr>
                        <a:t> </a:t>
                      </a:r>
                      <a:r>
                        <a:rPr lang="en-US" sz="1500" b="0" kern="1200" dirty="0" err="1">
                          <a:solidFill>
                            <a:schemeClr val="dk1"/>
                          </a:solidFill>
                          <a:latin typeface="+mn-lt"/>
                          <a:ea typeface="+mn-ea"/>
                          <a:cs typeface="+mn-cs"/>
                        </a:rPr>
                        <a:t>dezavantajate</a:t>
                      </a:r>
                      <a:r>
                        <a:rPr lang="en-US" sz="1500" b="0" kern="1200" dirty="0">
                          <a:solidFill>
                            <a:schemeClr val="dk1"/>
                          </a:solidFill>
                          <a:latin typeface="+mn-lt"/>
                          <a:ea typeface="+mn-ea"/>
                          <a:cs typeface="+mn-cs"/>
                        </a:rPr>
                        <a:t> (</a:t>
                      </a:r>
                      <a:r>
                        <a:rPr lang="en-US" sz="1500" b="0" kern="1200" dirty="0" err="1">
                          <a:solidFill>
                            <a:schemeClr val="dk1"/>
                          </a:solidFill>
                          <a:latin typeface="+mn-lt"/>
                          <a:ea typeface="+mn-ea"/>
                          <a:cs typeface="+mn-cs"/>
                        </a:rPr>
                        <a:t>elevi</a:t>
                      </a:r>
                      <a:r>
                        <a:rPr lang="en-US" sz="1500" b="0" kern="1200" dirty="0">
                          <a:solidFill>
                            <a:schemeClr val="dk1"/>
                          </a:solidFill>
                          <a:latin typeface="+mn-lt"/>
                          <a:ea typeface="+mn-ea"/>
                          <a:cs typeface="+mn-cs"/>
                        </a:rPr>
                        <a:t> cu </a:t>
                      </a:r>
                      <a:r>
                        <a:rPr lang="en-US" sz="1500" b="0" kern="1200" dirty="0" err="1">
                          <a:solidFill>
                            <a:schemeClr val="dk1"/>
                          </a:solidFill>
                          <a:latin typeface="+mn-lt"/>
                          <a:ea typeface="+mn-ea"/>
                          <a:cs typeface="+mn-cs"/>
                        </a:rPr>
                        <a:t>dizabilități</a:t>
                      </a:r>
                      <a:r>
                        <a:rPr lang="en-US" sz="1500" b="0" kern="1200" dirty="0">
                          <a:solidFill>
                            <a:schemeClr val="dk1"/>
                          </a:solidFill>
                          <a:latin typeface="+mn-lt"/>
                          <a:ea typeface="+mn-ea"/>
                          <a:cs typeface="+mn-cs"/>
                        </a:rPr>
                        <a:t>/CES, </a:t>
                      </a:r>
                      <a:r>
                        <a:rPr lang="en-US" sz="1500" b="0" kern="1200" dirty="0" err="1">
                          <a:solidFill>
                            <a:schemeClr val="dk1"/>
                          </a:solidFill>
                          <a:latin typeface="+mn-lt"/>
                          <a:ea typeface="+mn-ea"/>
                          <a:cs typeface="+mn-cs"/>
                        </a:rPr>
                        <a:t>aparținând</a:t>
                      </a:r>
                      <a:r>
                        <a:rPr lang="en-US" sz="1500" b="0" kern="1200" dirty="0">
                          <a:solidFill>
                            <a:schemeClr val="dk1"/>
                          </a:solidFill>
                          <a:latin typeface="+mn-lt"/>
                          <a:ea typeface="+mn-ea"/>
                          <a:cs typeface="+mn-cs"/>
                        </a:rPr>
                        <a:t> </a:t>
                      </a:r>
                      <a:r>
                        <a:rPr lang="en-US" sz="1500" b="0" kern="1200" dirty="0" err="1">
                          <a:solidFill>
                            <a:schemeClr val="dk1"/>
                          </a:solidFill>
                          <a:latin typeface="+mn-lt"/>
                          <a:ea typeface="+mn-ea"/>
                          <a:cs typeface="+mn-cs"/>
                        </a:rPr>
                        <a:t>etniei</a:t>
                      </a:r>
                      <a:r>
                        <a:rPr lang="en-US" sz="1500" b="0" kern="1200" dirty="0">
                          <a:solidFill>
                            <a:schemeClr val="dk1"/>
                          </a:solidFill>
                          <a:latin typeface="+mn-lt"/>
                          <a:ea typeface="+mn-ea"/>
                          <a:cs typeface="+mn-cs"/>
                        </a:rPr>
                        <a:t> </a:t>
                      </a:r>
                      <a:r>
                        <a:rPr lang="en-US" sz="1500" b="0" kern="1200" dirty="0" err="1">
                          <a:solidFill>
                            <a:schemeClr val="dk1"/>
                          </a:solidFill>
                          <a:latin typeface="+mn-lt"/>
                          <a:ea typeface="+mn-ea"/>
                          <a:cs typeface="+mn-cs"/>
                        </a:rPr>
                        <a:t>roma</a:t>
                      </a:r>
                      <a:r>
                        <a:rPr lang="en-US" sz="1500" b="0" kern="1200" dirty="0">
                          <a:solidFill>
                            <a:schemeClr val="dk1"/>
                          </a:solidFill>
                          <a:latin typeface="+mn-lt"/>
                          <a:ea typeface="+mn-ea"/>
                          <a:cs typeface="+mn-cs"/>
                        </a:rPr>
                        <a:t>, din </a:t>
                      </a:r>
                      <a:r>
                        <a:rPr lang="en-US" sz="1500" b="0" kern="1200" dirty="0" err="1">
                          <a:solidFill>
                            <a:schemeClr val="dk1"/>
                          </a:solidFill>
                          <a:latin typeface="+mn-lt"/>
                          <a:ea typeface="+mn-ea"/>
                          <a:cs typeface="+mn-cs"/>
                        </a:rPr>
                        <a:t>mediul</a:t>
                      </a:r>
                      <a:r>
                        <a:rPr lang="en-US" sz="1500" b="0" kern="1200" dirty="0">
                          <a:solidFill>
                            <a:schemeClr val="dk1"/>
                          </a:solidFill>
                          <a:latin typeface="+mn-lt"/>
                          <a:ea typeface="+mn-ea"/>
                          <a:cs typeface="+mn-cs"/>
                        </a:rPr>
                        <a:t> rural, urban mic </a:t>
                      </a:r>
                      <a:r>
                        <a:rPr lang="en-US" sz="1500" b="0" kern="1200" dirty="0" err="1">
                          <a:solidFill>
                            <a:schemeClr val="dk1"/>
                          </a:solidFill>
                          <a:latin typeface="+mn-lt"/>
                          <a:ea typeface="+mn-ea"/>
                          <a:cs typeface="+mn-cs"/>
                        </a:rPr>
                        <a:t>etc</a:t>
                      </a:r>
                      <a:r>
                        <a:rPr lang="en-US" sz="1500" b="0" kern="1200" dirty="0">
                          <a:solidFill>
                            <a:schemeClr val="dk1"/>
                          </a:solidFill>
                          <a:latin typeface="+mn-lt"/>
                          <a:ea typeface="+mn-ea"/>
                          <a:cs typeface="+mn-cs"/>
                        </a:rPr>
                        <a:t>)</a:t>
                      </a:r>
                    </a:p>
                    <a:p>
                      <a:pPr marL="285750" indent="-285750" algn="just">
                        <a:buFont typeface="Arial" panose="020B0604020202020204" pitchFamily="34" charset="0"/>
                        <a:buChar char="•"/>
                      </a:pPr>
                      <a:r>
                        <a:rPr lang="it-IT" sz="1500" b="0" kern="1200" dirty="0">
                          <a:solidFill>
                            <a:schemeClr val="dk1"/>
                          </a:solidFill>
                          <a:latin typeface="+mn-lt"/>
                          <a:ea typeface="+mn-ea"/>
                          <a:cs typeface="+mn-cs"/>
                        </a:rPr>
                        <a:t>Elevi din clasa a IX-a IPT</a:t>
                      </a:r>
                    </a:p>
                    <a:p>
                      <a:pPr marL="285750" indent="-285750" algn="just">
                        <a:buFont typeface="Arial" panose="020B0604020202020204" pitchFamily="34" charset="0"/>
                        <a:buChar char="•"/>
                      </a:pPr>
                      <a:r>
                        <a:rPr lang="en-US" sz="1500" b="0" kern="1200" dirty="0">
                          <a:solidFill>
                            <a:schemeClr val="dk1"/>
                          </a:solidFill>
                          <a:latin typeface="+mn-lt"/>
                          <a:ea typeface="+mn-ea"/>
                          <a:cs typeface="+mn-cs"/>
                        </a:rPr>
                        <a:t>Personal didactic de </a:t>
                      </a:r>
                      <a:r>
                        <a:rPr lang="en-US" sz="1500" b="0" kern="1200" dirty="0" err="1">
                          <a:solidFill>
                            <a:schemeClr val="dk1"/>
                          </a:solidFill>
                          <a:latin typeface="+mn-lt"/>
                          <a:ea typeface="+mn-ea"/>
                          <a:cs typeface="+mn-cs"/>
                        </a:rPr>
                        <a:t>predare</a:t>
                      </a:r>
                      <a:r>
                        <a:rPr lang="en-US" sz="1500" b="0" kern="1200" dirty="0">
                          <a:solidFill>
                            <a:schemeClr val="dk1"/>
                          </a:solidFill>
                          <a:latin typeface="+mn-lt"/>
                          <a:ea typeface="+mn-ea"/>
                          <a:cs typeface="+mn-cs"/>
                        </a:rPr>
                        <a:t>, auxiliar </a:t>
                      </a:r>
                      <a:r>
                        <a:rPr lang="en-US" sz="1500" b="0" kern="1200" dirty="0" err="1">
                          <a:solidFill>
                            <a:schemeClr val="dk1"/>
                          </a:solidFill>
                          <a:latin typeface="+mn-lt"/>
                          <a:ea typeface="+mn-ea"/>
                          <a:cs typeface="+mn-cs"/>
                        </a:rPr>
                        <a:t>şi</a:t>
                      </a:r>
                      <a:r>
                        <a:rPr lang="en-US" sz="1500" b="0" kern="1200" dirty="0">
                          <a:solidFill>
                            <a:schemeClr val="dk1"/>
                          </a:solidFill>
                          <a:latin typeface="+mn-lt"/>
                          <a:ea typeface="+mn-ea"/>
                          <a:cs typeface="+mn-cs"/>
                        </a:rPr>
                        <a:t> de </a:t>
                      </a:r>
                      <a:r>
                        <a:rPr lang="en-US" sz="1500" b="0" kern="1200" dirty="0" err="1">
                          <a:solidFill>
                            <a:schemeClr val="dk1"/>
                          </a:solidFill>
                          <a:latin typeface="+mn-lt"/>
                          <a:ea typeface="+mn-ea"/>
                          <a:cs typeface="+mn-cs"/>
                        </a:rPr>
                        <a:t>conducere</a:t>
                      </a:r>
                      <a:r>
                        <a:rPr lang="en-US" sz="1500" b="0" kern="1200" dirty="0">
                          <a:solidFill>
                            <a:schemeClr val="dk1"/>
                          </a:solidFill>
                          <a:latin typeface="+mn-lt"/>
                          <a:ea typeface="+mn-ea"/>
                          <a:cs typeface="+mn-cs"/>
                        </a:rPr>
                        <a:t>, de </a:t>
                      </a:r>
                      <a:r>
                        <a:rPr lang="en-US" sz="1500" b="0" kern="1200" dirty="0" err="1">
                          <a:solidFill>
                            <a:schemeClr val="dk1"/>
                          </a:solidFill>
                          <a:latin typeface="+mn-lt"/>
                          <a:ea typeface="+mn-ea"/>
                          <a:cs typeface="+mn-cs"/>
                        </a:rPr>
                        <a:t>îndrumare</a:t>
                      </a:r>
                      <a:r>
                        <a:rPr lang="en-US" sz="1500" b="0" kern="1200" dirty="0">
                          <a:solidFill>
                            <a:schemeClr val="dk1"/>
                          </a:solidFill>
                          <a:latin typeface="+mn-lt"/>
                          <a:ea typeface="+mn-ea"/>
                          <a:cs typeface="+mn-cs"/>
                        </a:rPr>
                        <a:t> </a:t>
                      </a:r>
                      <a:r>
                        <a:rPr lang="en-US" sz="1500" b="0" kern="1200" dirty="0" err="1">
                          <a:solidFill>
                            <a:schemeClr val="dk1"/>
                          </a:solidFill>
                          <a:latin typeface="+mn-lt"/>
                          <a:ea typeface="+mn-ea"/>
                          <a:cs typeface="+mn-cs"/>
                        </a:rPr>
                        <a:t>şi</a:t>
                      </a:r>
                      <a:r>
                        <a:rPr lang="en-US" sz="1500" b="0" kern="1200" dirty="0">
                          <a:solidFill>
                            <a:schemeClr val="dk1"/>
                          </a:solidFill>
                          <a:latin typeface="+mn-lt"/>
                          <a:ea typeface="+mn-ea"/>
                          <a:cs typeface="+mn-cs"/>
                        </a:rPr>
                        <a:t> control) din IPT;</a:t>
                      </a:r>
                      <a:endParaRPr lang="ro-RO" sz="1500" b="0" kern="1200" dirty="0">
                        <a:solidFill>
                          <a:schemeClr val="dk1"/>
                        </a:solidFill>
                        <a:latin typeface="+mn-lt"/>
                        <a:ea typeface="+mn-ea"/>
                        <a:cs typeface="+mn-cs"/>
                      </a:endParaRPr>
                    </a:p>
                    <a:p>
                      <a:pPr marL="285750" indent="-285750" algn="just">
                        <a:buFont typeface="Arial" panose="020B0604020202020204" pitchFamily="34" charset="0"/>
                        <a:buChar char="•"/>
                      </a:pPr>
                      <a:r>
                        <a:rPr lang="en-US" sz="1500" b="0" kern="1200" dirty="0">
                          <a:solidFill>
                            <a:schemeClr val="dk1"/>
                          </a:solidFill>
                          <a:latin typeface="+mn-lt"/>
                          <a:ea typeface="+mn-ea"/>
                          <a:cs typeface="+mn-cs"/>
                        </a:rPr>
                        <a:t>Personal cu </a:t>
                      </a:r>
                      <a:r>
                        <a:rPr lang="en-US" sz="1500" b="0" kern="1200" dirty="0" err="1">
                          <a:solidFill>
                            <a:schemeClr val="dk1"/>
                          </a:solidFill>
                          <a:latin typeface="+mn-lt"/>
                          <a:ea typeface="+mn-ea"/>
                          <a:cs typeface="+mn-cs"/>
                        </a:rPr>
                        <a:t>atribuții</a:t>
                      </a:r>
                      <a:r>
                        <a:rPr lang="en-US" sz="1500" b="0" kern="1200" dirty="0">
                          <a:solidFill>
                            <a:schemeClr val="dk1"/>
                          </a:solidFill>
                          <a:latin typeface="+mn-lt"/>
                          <a:ea typeface="+mn-ea"/>
                          <a:cs typeface="+mn-cs"/>
                        </a:rPr>
                        <a:t> </a:t>
                      </a:r>
                      <a:r>
                        <a:rPr lang="en-US" sz="1500" b="0" kern="1200" dirty="0" err="1">
                          <a:solidFill>
                            <a:schemeClr val="dk1"/>
                          </a:solidFill>
                          <a:latin typeface="+mn-lt"/>
                          <a:ea typeface="+mn-ea"/>
                          <a:cs typeface="+mn-cs"/>
                        </a:rPr>
                        <a:t>în</a:t>
                      </a:r>
                      <a:r>
                        <a:rPr lang="en-US" sz="1500" b="0" kern="1200" dirty="0">
                          <a:solidFill>
                            <a:schemeClr val="dk1"/>
                          </a:solidFill>
                          <a:latin typeface="+mn-lt"/>
                          <a:ea typeface="+mn-ea"/>
                          <a:cs typeface="+mn-cs"/>
                        </a:rPr>
                        <a:t> </a:t>
                      </a:r>
                      <a:r>
                        <a:rPr lang="en-US" sz="1500" b="0" kern="1200" dirty="0" err="1">
                          <a:solidFill>
                            <a:schemeClr val="dk1"/>
                          </a:solidFill>
                          <a:latin typeface="+mn-lt"/>
                          <a:ea typeface="+mn-ea"/>
                          <a:cs typeface="+mn-cs"/>
                        </a:rPr>
                        <a:t>domeniul</a:t>
                      </a:r>
                      <a:r>
                        <a:rPr lang="en-US" sz="1500" b="0" kern="1200" dirty="0">
                          <a:solidFill>
                            <a:schemeClr val="dk1"/>
                          </a:solidFill>
                          <a:latin typeface="+mn-lt"/>
                          <a:ea typeface="+mn-ea"/>
                          <a:cs typeface="+mn-cs"/>
                        </a:rPr>
                        <a:t> </a:t>
                      </a:r>
                      <a:r>
                        <a:rPr lang="en-US" sz="1500" b="0" kern="1200" dirty="0" err="1">
                          <a:solidFill>
                            <a:schemeClr val="dk1"/>
                          </a:solidFill>
                          <a:latin typeface="+mn-lt"/>
                          <a:ea typeface="+mn-ea"/>
                          <a:cs typeface="+mn-cs"/>
                        </a:rPr>
                        <a:t>educației</a:t>
                      </a:r>
                      <a:r>
                        <a:rPr lang="en-US" sz="1500" b="0" kern="1200" dirty="0">
                          <a:solidFill>
                            <a:schemeClr val="dk1"/>
                          </a:solidFill>
                          <a:latin typeface="+mn-lt"/>
                          <a:ea typeface="+mn-ea"/>
                          <a:cs typeface="+mn-cs"/>
                        </a:rPr>
                        <a:t>, </a:t>
                      </a:r>
                      <a:endParaRPr lang="ro-RO" sz="1500" b="0" kern="1200" dirty="0">
                        <a:solidFill>
                          <a:schemeClr val="dk1"/>
                        </a:solidFill>
                        <a:latin typeface="+mn-lt"/>
                        <a:ea typeface="+mn-ea"/>
                        <a:cs typeface="+mn-cs"/>
                      </a:endParaRPr>
                    </a:p>
                    <a:p>
                      <a:pPr marL="285750" indent="-285750" algn="just">
                        <a:buFont typeface="Arial" panose="020B0604020202020204" pitchFamily="34" charset="0"/>
                        <a:buChar char="•"/>
                      </a:pPr>
                      <a:r>
                        <a:rPr lang="en-US" sz="1500" b="0" kern="1200" dirty="0" err="1">
                          <a:solidFill>
                            <a:schemeClr val="dk1"/>
                          </a:solidFill>
                          <a:latin typeface="+mn-lt"/>
                          <a:ea typeface="+mn-ea"/>
                          <a:cs typeface="+mn-cs"/>
                        </a:rPr>
                        <a:t>Părinți</a:t>
                      </a:r>
                      <a:r>
                        <a:rPr lang="en-US" sz="1500" b="0" kern="1200" dirty="0">
                          <a:solidFill>
                            <a:schemeClr val="dk1"/>
                          </a:solidFill>
                          <a:latin typeface="+mn-lt"/>
                          <a:ea typeface="+mn-ea"/>
                          <a:cs typeface="+mn-cs"/>
                        </a:rPr>
                        <a:t>/ </a:t>
                      </a:r>
                      <a:r>
                        <a:rPr lang="en-US" sz="1500" b="0" kern="1200" dirty="0" err="1">
                          <a:solidFill>
                            <a:schemeClr val="dk1"/>
                          </a:solidFill>
                          <a:latin typeface="+mn-lt"/>
                          <a:ea typeface="+mn-ea"/>
                          <a:cs typeface="+mn-cs"/>
                        </a:rPr>
                        <a:t>reprezentanți</a:t>
                      </a:r>
                      <a:r>
                        <a:rPr lang="en-US" sz="1500" b="0" kern="1200" dirty="0">
                          <a:solidFill>
                            <a:schemeClr val="dk1"/>
                          </a:solidFill>
                          <a:latin typeface="+mn-lt"/>
                          <a:ea typeface="+mn-ea"/>
                          <a:cs typeface="+mn-cs"/>
                        </a:rPr>
                        <a:t> </a:t>
                      </a:r>
                      <a:r>
                        <a:rPr lang="en-US" sz="1500" b="0" kern="1200" dirty="0" err="1">
                          <a:solidFill>
                            <a:schemeClr val="dk1"/>
                          </a:solidFill>
                          <a:latin typeface="+mn-lt"/>
                          <a:ea typeface="+mn-ea"/>
                          <a:cs typeface="+mn-cs"/>
                        </a:rPr>
                        <a:t>legali</a:t>
                      </a:r>
                      <a:r>
                        <a:rPr lang="en-US" sz="1500" b="0" kern="1200" dirty="0">
                          <a:solidFill>
                            <a:schemeClr val="dk1"/>
                          </a:solidFill>
                          <a:latin typeface="+mn-lt"/>
                          <a:ea typeface="+mn-ea"/>
                          <a:cs typeface="+mn-cs"/>
                        </a:rPr>
                        <a:t>/ </a:t>
                      </a:r>
                      <a:r>
                        <a:rPr lang="en-US" sz="1500" b="0" kern="1200" dirty="0" err="1">
                          <a:solidFill>
                            <a:schemeClr val="dk1"/>
                          </a:solidFill>
                          <a:latin typeface="+mn-lt"/>
                          <a:ea typeface="+mn-ea"/>
                          <a:cs typeface="+mn-cs"/>
                        </a:rPr>
                        <a:t>tutori</a:t>
                      </a:r>
                      <a:endParaRPr lang="en-US" sz="1500" b="0" kern="1200" dirty="0">
                        <a:solidFill>
                          <a:schemeClr val="dk1"/>
                        </a:solidFill>
                        <a:latin typeface="+mn-lt"/>
                        <a:ea typeface="+mn-ea"/>
                        <a:cs typeface="+mn-cs"/>
                      </a:endParaRPr>
                    </a:p>
                    <a:p>
                      <a:pPr algn="just"/>
                      <a:endParaRPr lang="en-US" sz="1500" b="0" kern="1200" dirty="0">
                        <a:solidFill>
                          <a:schemeClr val="dk1"/>
                        </a:solidFill>
                        <a:latin typeface="+mn-lt"/>
                        <a:ea typeface="+mn-ea"/>
                        <a:cs typeface="+mn-cs"/>
                      </a:endParaRPr>
                    </a:p>
                  </a:txBody>
                  <a:tcPr/>
                </a:tc>
                <a:tc>
                  <a:txBody>
                    <a:bodyPr/>
                    <a:lstStyle/>
                    <a:p>
                      <a:pPr marL="285750" indent="-285750">
                        <a:buFont typeface="Arial" panose="020B0604020202020204" pitchFamily="34" charset="0"/>
                        <a:buChar char="•"/>
                      </a:pPr>
                      <a:r>
                        <a:rPr lang="ro-RO" sz="1500" b="0" kern="1200" dirty="0">
                          <a:solidFill>
                            <a:schemeClr val="dk1"/>
                          </a:solidFill>
                          <a:latin typeface="+mn-lt"/>
                          <a:ea typeface="+mn-ea"/>
                          <a:cs typeface="+mn-cs"/>
                        </a:rPr>
                        <a:t>7,5 mil euro alocare FSE+</a:t>
                      </a:r>
                    </a:p>
                    <a:p>
                      <a:pPr marL="285750" indent="-285750">
                        <a:buFont typeface="Arial" panose="020B0604020202020204" pitchFamily="34" charset="0"/>
                        <a:buChar char="•"/>
                      </a:pPr>
                      <a:r>
                        <a:rPr lang="ro-RO" sz="1500" b="0" kern="1200" dirty="0">
                          <a:solidFill>
                            <a:schemeClr val="dk1"/>
                          </a:solidFill>
                          <a:latin typeface="+mn-lt"/>
                          <a:ea typeface="+mn-ea"/>
                          <a:cs typeface="+mn-cs"/>
                        </a:rPr>
                        <a:t>1,32 mil euro alocare buget de stat</a:t>
                      </a:r>
                      <a:endParaRPr lang="en-US" sz="1500" b="0" kern="1200" dirty="0">
                        <a:solidFill>
                          <a:schemeClr val="dk1"/>
                        </a:solidFill>
                        <a:latin typeface="+mn-lt"/>
                        <a:ea typeface="+mn-ea"/>
                        <a:cs typeface="+mn-cs"/>
                      </a:endParaRPr>
                    </a:p>
                  </a:txBody>
                  <a:tcPr/>
                </a:tc>
                <a:extLst>
                  <a:ext uri="{0D108BD9-81ED-4DB2-BD59-A6C34878D82A}">
                    <a16:rowId xmlns:a16="http://schemas.microsoft.com/office/drawing/2014/main" val="10005"/>
                  </a:ext>
                </a:extLst>
              </a:tr>
              <a:tr h="3291914">
                <a:tc>
                  <a:txBody>
                    <a:bodyPr/>
                    <a:lstStyle/>
                    <a:p>
                      <a:r>
                        <a:rPr lang="ro-RO" sz="1500" b="0" noProof="0"/>
                        <a:t>8.f.3. Programe remediale</a:t>
                      </a:r>
                    </a:p>
                  </a:txBody>
                  <a:tcPr anchor="ctr"/>
                </a:tc>
                <a:tc>
                  <a:txBody>
                    <a:bodyPr/>
                    <a:lstStyle/>
                    <a:p>
                      <a:pPr marL="285750" indent="-285750">
                        <a:buFont typeface="Arial" panose="020B0604020202020204" pitchFamily="34" charset="0"/>
                        <a:buChar char="•"/>
                      </a:pPr>
                      <a:r>
                        <a:rPr lang="ro-RO" sz="1500" b="0" noProof="0" dirty="0"/>
                        <a:t>Sprijin elevi din clasa a IX-a, pentru creșterea nivelului de competență în citit, matematică </a:t>
                      </a:r>
                      <a:r>
                        <a:rPr lang="ro-RO" sz="1500" b="0" noProof="0" dirty="0" err="1"/>
                        <a:t>şi</a:t>
                      </a:r>
                      <a:r>
                        <a:rPr lang="ro-RO" sz="1500" b="0" noProof="0" dirty="0"/>
                        <a:t> științe.</a:t>
                      </a:r>
                    </a:p>
                  </a:txBody>
                  <a:tcPr anchor="ctr"/>
                </a:tc>
                <a:tc vMerge="1">
                  <a:txBody>
                    <a:bodyPr/>
                    <a:lstStyle/>
                    <a:p>
                      <a:endParaRPr lang="en-US" dirty="0"/>
                    </a:p>
                  </a:txBody>
                  <a:tcPr/>
                </a:tc>
                <a:tc>
                  <a:txBody>
                    <a:bodyPr/>
                    <a:lstStyle/>
                    <a:p>
                      <a:pPr marL="285750" indent="-285750">
                        <a:buFont typeface="Arial" panose="020B0604020202020204" pitchFamily="34" charset="0"/>
                        <a:buChar char="•"/>
                      </a:pPr>
                      <a:r>
                        <a:rPr lang="ro-RO" sz="1500" b="0" kern="1200" dirty="0">
                          <a:solidFill>
                            <a:schemeClr val="dk1"/>
                          </a:solidFill>
                          <a:latin typeface="+mn-lt"/>
                          <a:ea typeface="+mn-ea"/>
                          <a:cs typeface="+mn-cs"/>
                        </a:rPr>
                        <a:t>75 mil euro alocare FSE+</a:t>
                      </a:r>
                    </a:p>
                    <a:p>
                      <a:pPr marL="285750" indent="-285750">
                        <a:buFont typeface="Arial" panose="020B0604020202020204" pitchFamily="34" charset="0"/>
                        <a:buChar char="•"/>
                      </a:pPr>
                      <a:r>
                        <a:rPr lang="ro-RO" sz="1500" b="0" kern="1200" dirty="0">
                          <a:solidFill>
                            <a:schemeClr val="dk1"/>
                          </a:solidFill>
                          <a:latin typeface="+mn-lt"/>
                          <a:ea typeface="+mn-ea"/>
                          <a:cs typeface="+mn-cs"/>
                        </a:rPr>
                        <a:t>13,24 mil euro alocare buget de stat</a:t>
                      </a:r>
                      <a:endParaRPr lang="en-US" sz="1500" b="0" kern="1200" dirty="0">
                        <a:solidFill>
                          <a:schemeClr val="dk1"/>
                        </a:solidFill>
                        <a:latin typeface="+mn-lt"/>
                        <a:ea typeface="+mn-ea"/>
                        <a:cs typeface="+mn-cs"/>
                      </a:endParaRPr>
                    </a:p>
                  </a:txBody>
                  <a:tcPr/>
                </a:tc>
                <a:extLst>
                  <a:ext uri="{0D108BD9-81ED-4DB2-BD59-A6C34878D82A}">
                    <a16:rowId xmlns:a16="http://schemas.microsoft.com/office/drawing/2014/main" val="10006"/>
                  </a:ext>
                </a:extLst>
              </a:tr>
            </a:tbl>
          </a:graphicData>
        </a:graphic>
      </p:graphicFrame>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817416" y="354228"/>
            <a:ext cx="4142205" cy="590550"/>
          </a:xfrm>
          <a:prstGeom prst="rect">
            <a:avLst/>
          </a:prstGeom>
          <a:noFill/>
          <a:ln>
            <a:noFill/>
          </a:ln>
        </p:spPr>
      </p:pic>
      <p:pic>
        <p:nvPicPr>
          <p:cNvPr id="9" name="Imagine 8">
            <a:extLst>
              <a:ext uri="{FF2B5EF4-FFF2-40B4-BE49-F238E27FC236}">
                <a16:creationId xmlns:a16="http://schemas.microsoft.com/office/drawing/2014/main" id="{5B4E4553-BCFD-20E8-992F-C7B17657DDAD}"/>
              </a:ext>
            </a:extLst>
          </p:cNvPr>
          <p:cNvPicPr>
            <a:picLocks noChangeAspect="1"/>
          </p:cNvPicPr>
          <p:nvPr/>
        </p:nvPicPr>
        <p:blipFill>
          <a:blip r:embed="rId4"/>
          <a:stretch>
            <a:fillRect/>
          </a:stretch>
        </p:blipFill>
        <p:spPr>
          <a:xfrm>
            <a:off x="10475650" y="66144"/>
            <a:ext cx="898934" cy="957401"/>
          </a:xfrm>
          <a:prstGeom prst="rect">
            <a:avLst/>
          </a:prstGeom>
        </p:spPr>
      </p:pic>
      <p:pic>
        <p:nvPicPr>
          <p:cNvPr id="5" name="Imagine 4">
            <a:extLst>
              <a:ext uri="{FF2B5EF4-FFF2-40B4-BE49-F238E27FC236}">
                <a16:creationId xmlns:a16="http://schemas.microsoft.com/office/drawing/2014/main" id="{3834EB39-B9DA-F4A7-F146-22341530EDA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5918" y="-9210"/>
            <a:ext cx="2928707" cy="1221844"/>
          </a:xfrm>
          <a:prstGeom prst="rect">
            <a:avLst/>
          </a:prstGeom>
        </p:spPr>
      </p:pic>
    </p:spTree>
    <p:extLst>
      <p:ext uri="{BB962C8B-B14F-4D97-AF65-F5344CB8AC3E}">
        <p14:creationId xmlns:p14="http://schemas.microsoft.com/office/powerpoint/2010/main" val="39088136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Rectangle: Top Corners One Rounded and One Snipped 12">
            <a:extLst>
              <a:ext uri="{FF2B5EF4-FFF2-40B4-BE49-F238E27FC236}">
                <a16:creationId xmlns:a16="http://schemas.microsoft.com/office/drawing/2014/main" id="{0ED8AAB3-C4B9-4150-9BE4-BAF0CF887882}"/>
              </a:ext>
            </a:extLst>
          </p:cNvPr>
          <p:cNvSpPr/>
          <p:nvPr/>
        </p:nvSpPr>
        <p:spPr bwMode="gray">
          <a:xfrm>
            <a:off x="514836" y="1274985"/>
            <a:ext cx="11162327" cy="503784"/>
          </a:xfrm>
          <a:prstGeom prst="snipRoundRect">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wrap="square" lIns="88900" tIns="88900" rIns="88900" bIns="88900" rtlCol="0" anchor="ctr"/>
          <a:lstStyle/>
          <a:p>
            <a:pPr algn="ctr">
              <a:lnSpc>
                <a:spcPct val="106000"/>
              </a:lnSpc>
              <a:buFont typeface="Wingdings 2" pitchFamily="18" charset="2"/>
              <a:buNone/>
            </a:pPr>
            <a:r>
              <a:rPr lang="ro-RO" sz="1600" b="1" dirty="0">
                <a:solidFill>
                  <a:schemeClr val="bg1"/>
                </a:solidFill>
              </a:rPr>
              <a:t>Prioritatea  9  Consolidarea participării populației în procesul de învățare pe parcursul întregii vieți pentru facilitarea tranzițiilor și a mobilității</a:t>
            </a:r>
            <a:endParaRPr lang="en-US" sz="1600" b="1" dirty="0">
              <a:solidFill>
                <a:schemeClr val="bg1"/>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3278584951"/>
              </p:ext>
            </p:extLst>
          </p:nvPr>
        </p:nvGraphicFramePr>
        <p:xfrm>
          <a:off x="514835" y="1898254"/>
          <a:ext cx="11162327" cy="4450080"/>
        </p:xfrm>
        <a:graphic>
          <a:graphicData uri="http://schemas.openxmlformats.org/drawingml/2006/table">
            <a:tbl>
              <a:tblPr firstRow="1" bandRow="1">
                <a:tableStyleId>{93296810-A885-4BE3-A3E7-6D5BEEA58F35}</a:tableStyleId>
              </a:tblPr>
              <a:tblGrid>
                <a:gridCol w="1424733">
                  <a:extLst>
                    <a:ext uri="{9D8B030D-6E8A-4147-A177-3AD203B41FA5}">
                      <a16:colId xmlns:a16="http://schemas.microsoft.com/office/drawing/2014/main" val="20000"/>
                    </a:ext>
                  </a:extLst>
                </a:gridCol>
                <a:gridCol w="4878921">
                  <a:extLst>
                    <a:ext uri="{9D8B030D-6E8A-4147-A177-3AD203B41FA5}">
                      <a16:colId xmlns:a16="http://schemas.microsoft.com/office/drawing/2014/main" val="20001"/>
                    </a:ext>
                  </a:extLst>
                </a:gridCol>
                <a:gridCol w="2894192">
                  <a:extLst>
                    <a:ext uri="{9D8B030D-6E8A-4147-A177-3AD203B41FA5}">
                      <a16:colId xmlns:a16="http://schemas.microsoft.com/office/drawing/2014/main" val="20002"/>
                    </a:ext>
                  </a:extLst>
                </a:gridCol>
                <a:gridCol w="1964481">
                  <a:extLst>
                    <a:ext uri="{9D8B030D-6E8A-4147-A177-3AD203B41FA5}">
                      <a16:colId xmlns:a16="http://schemas.microsoft.com/office/drawing/2014/main" val="602693408"/>
                    </a:ext>
                  </a:extLst>
                </a:gridCol>
              </a:tblGrid>
              <a:tr h="517664">
                <a:tc>
                  <a:txBody>
                    <a:bodyPr/>
                    <a:lstStyle/>
                    <a:p>
                      <a:pPr algn="ctr"/>
                      <a:r>
                        <a:rPr lang="ro-RO" sz="1400" b="1" i="0" noProof="0" dirty="0"/>
                        <a:t>Acțiune</a:t>
                      </a:r>
                    </a:p>
                  </a:txBody>
                  <a:tcPr anchor="ctr"/>
                </a:tc>
                <a:tc>
                  <a:txBody>
                    <a:bodyPr/>
                    <a:lstStyle/>
                    <a:p>
                      <a:pPr algn="ctr"/>
                      <a:r>
                        <a:rPr lang="ro-RO" sz="1400" b="1" i="0" noProof="0"/>
                        <a:t>Exemple de investiții vizate</a:t>
                      </a:r>
                    </a:p>
                  </a:txBody>
                  <a:tcPr anchor="ctr"/>
                </a:tc>
                <a:tc>
                  <a:txBody>
                    <a:bodyPr/>
                    <a:lstStyle/>
                    <a:p>
                      <a:pPr algn="ctr"/>
                      <a:r>
                        <a:rPr lang="ro-RO" sz="1400" b="1" i="0" noProof="0" dirty="0"/>
                        <a:t>Categorii beneficiari/</a:t>
                      </a:r>
                    </a:p>
                    <a:p>
                      <a:pPr algn="ctr"/>
                      <a:r>
                        <a:rPr lang="ro-RO" sz="1400" b="1" i="0" noProof="0" dirty="0"/>
                        <a:t> grup țintă</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o-RO" sz="1400" b="1" noProof="0" dirty="0"/>
                        <a:t>Alocare financiară</a:t>
                      </a:r>
                    </a:p>
                    <a:p>
                      <a:pPr algn="ctr"/>
                      <a:endParaRPr lang="ro-RO" sz="1400" b="1" i="0" noProof="0" dirty="0"/>
                    </a:p>
                  </a:txBody>
                  <a:tcPr anchor="ctr"/>
                </a:tc>
                <a:extLst>
                  <a:ext uri="{0D108BD9-81ED-4DB2-BD59-A6C34878D82A}">
                    <a16:rowId xmlns:a16="http://schemas.microsoft.com/office/drawing/2014/main" val="10000"/>
                  </a:ext>
                </a:extLst>
              </a:tr>
              <a:tr h="1424755">
                <a:tc>
                  <a:txBody>
                    <a:bodyPr/>
                    <a:lstStyle/>
                    <a:p>
                      <a:pPr algn="just"/>
                      <a:r>
                        <a:rPr lang="ro-RO" sz="1400" b="0" i="0" noProof="0" dirty="0"/>
                        <a:t>OS (e) Intervenții pentru asigurarea calității în formarea profesională a adulților (9.e.1-9.e.4)</a:t>
                      </a:r>
                    </a:p>
                  </a:txBody>
                  <a:tcPr anchor="ctr"/>
                </a:tc>
                <a:tc>
                  <a:txBody>
                    <a:bodyPr/>
                    <a:lstStyle/>
                    <a:p>
                      <a:pPr marL="285750" indent="-285750" algn="just">
                        <a:buFont typeface="Arial" panose="020B0604020202020204" pitchFamily="34" charset="0"/>
                        <a:buChar char="•"/>
                      </a:pPr>
                      <a:r>
                        <a:rPr lang="ro-RO" sz="1400" b="0" i="0" noProof="0" dirty="0"/>
                        <a:t>Dezvoltarea/implementarea sistemelor interne de asigurare a calității de către furnizorii de formare profesională a adulților</a:t>
                      </a:r>
                      <a:r>
                        <a:rPr lang="ro-RO" sz="1400" b="0" i="0" baseline="0" noProof="0" dirty="0"/>
                        <a:t> </a:t>
                      </a:r>
                      <a:r>
                        <a:rPr lang="ro-RO" sz="1400" b="0" i="0" noProof="0" dirty="0"/>
                        <a:t>autorizați </a:t>
                      </a:r>
                      <a:r>
                        <a:rPr lang="ro-RO" sz="1400" b="0" i="0" u="none" noProof="0" dirty="0"/>
                        <a:t>(</a:t>
                      </a:r>
                      <a:r>
                        <a:rPr lang="ro-RO" sz="1400" b="0" i="0" noProof="0" dirty="0"/>
                        <a:t>monitorizare/raportare</a:t>
                      </a:r>
                      <a:r>
                        <a:rPr lang="ro-RO" sz="1400" b="0" i="0" baseline="0" noProof="0" dirty="0"/>
                        <a:t> </a:t>
                      </a:r>
                      <a:r>
                        <a:rPr lang="ro-RO" sz="1400" b="0" i="0" kern="1200" noProof="0" dirty="0">
                          <a:solidFill>
                            <a:schemeClr val="dk1"/>
                          </a:solidFill>
                          <a:latin typeface="+mn-lt"/>
                          <a:ea typeface="+mn-ea"/>
                          <a:cs typeface="+mn-cs"/>
                        </a:rPr>
                        <a:t>date formare</a:t>
                      </a:r>
                      <a:r>
                        <a:rPr lang="ro-RO" sz="1400" b="0" i="0" noProof="0" dirty="0"/>
                        <a:t> specialiști, instrumente noi de evaluare) – intervenție strategică;</a:t>
                      </a:r>
                    </a:p>
                    <a:p>
                      <a:pPr marL="285750" indent="-285750" algn="just">
                        <a:buFont typeface="Arial" panose="020B0604020202020204" pitchFamily="34" charset="0"/>
                        <a:buChar char="•"/>
                      </a:pPr>
                      <a:r>
                        <a:rPr lang="ro-RO" sz="1400" b="0" i="0" noProof="0" dirty="0"/>
                        <a:t>Capacitate Comisii Județene de autorizare furnizori </a:t>
                      </a:r>
                      <a:r>
                        <a:rPr lang="ro-RO" sz="1400" b="0" i="0" noProof="0" dirty="0" err="1"/>
                        <a:t>FPC</a:t>
                      </a:r>
                      <a:r>
                        <a:rPr lang="ro-RO" sz="1400" b="0" i="0" noProof="0" dirty="0"/>
                        <a:t> – intervenție strategică;</a:t>
                      </a:r>
                    </a:p>
                    <a:p>
                      <a:pPr marL="285750" indent="-285750" algn="just">
                        <a:buFont typeface="Arial" panose="020B0604020202020204" pitchFamily="34" charset="0"/>
                        <a:buChar char="•"/>
                      </a:pPr>
                      <a:r>
                        <a:rPr lang="ro-RO" sz="1400" b="0" i="0" noProof="0" dirty="0"/>
                        <a:t>Formare formatori, instructori, coordonatori ucenicie;</a:t>
                      </a:r>
                    </a:p>
                    <a:p>
                      <a:pPr marL="285750" indent="-285750" algn="just">
                        <a:buFont typeface="Arial" panose="020B0604020202020204" pitchFamily="34" charset="0"/>
                        <a:buChar char="•"/>
                      </a:pPr>
                      <a:r>
                        <a:rPr lang="ro-RO" sz="1400" b="0" i="0" noProof="0" dirty="0"/>
                        <a:t>Noi standarde ocupaționale.</a:t>
                      </a:r>
                    </a:p>
                  </a:txBody>
                  <a:tcPr anchor="ctr"/>
                </a:tc>
                <a:tc>
                  <a:txBody>
                    <a:bodyPr/>
                    <a:lstStyle/>
                    <a:p>
                      <a:pPr marL="285750" indent="-285750" algn="just">
                        <a:buFont typeface="Arial" panose="020B0604020202020204" pitchFamily="34" charset="0"/>
                        <a:buChar char="•"/>
                      </a:pPr>
                      <a:r>
                        <a:rPr lang="en-US" sz="1400" b="0" i="0" kern="1200" dirty="0" err="1">
                          <a:solidFill>
                            <a:schemeClr val="dk1"/>
                          </a:solidFill>
                          <a:latin typeface="+mn-lt"/>
                          <a:ea typeface="+mn-ea"/>
                          <a:cs typeface="+mn-cs"/>
                        </a:rPr>
                        <a:t>Instituții</a:t>
                      </a:r>
                      <a:r>
                        <a:rPr lang="en-US" sz="1400" b="0" i="0" kern="1200" dirty="0">
                          <a:solidFill>
                            <a:schemeClr val="dk1"/>
                          </a:solidFill>
                          <a:latin typeface="+mn-lt"/>
                          <a:ea typeface="+mn-ea"/>
                          <a:cs typeface="+mn-cs"/>
                        </a:rPr>
                        <a:t> centrale </a:t>
                      </a:r>
                      <a:r>
                        <a:rPr lang="en-US" sz="1400" b="0" i="0" kern="1200" dirty="0" err="1">
                          <a:solidFill>
                            <a:schemeClr val="dk1"/>
                          </a:solidFill>
                          <a:latin typeface="+mn-lt"/>
                          <a:ea typeface="+mn-ea"/>
                          <a:cs typeface="+mn-cs"/>
                        </a:rPr>
                        <a:t>și</a:t>
                      </a:r>
                      <a:r>
                        <a:rPr lang="en-US" sz="1400" b="0" i="0" kern="1200" dirty="0">
                          <a:solidFill>
                            <a:schemeClr val="dk1"/>
                          </a:solidFill>
                          <a:latin typeface="+mn-lt"/>
                          <a:ea typeface="+mn-ea"/>
                          <a:cs typeface="+mn-cs"/>
                        </a:rPr>
                        <a:t> locale cu </a:t>
                      </a:r>
                      <a:r>
                        <a:rPr lang="en-US" sz="1400" b="0" i="0" kern="1200" dirty="0" err="1">
                          <a:solidFill>
                            <a:schemeClr val="dk1"/>
                          </a:solidFill>
                          <a:latin typeface="+mn-lt"/>
                          <a:ea typeface="+mn-ea"/>
                          <a:cs typeface="+mn-cs"/>
                        </a:rPr>
                        <a:t>responsabilități</a:t>
                      </a:r>
                      <a:r>
                        <a:rPr lang="en-US" sz="1400" b="0" i="0" kern="1200" dirty="0">
                          <a:solidFill>
                            <a:schemeClr val="dk1"/>
                          </a:solidFill>
                          <a:latin typeface="+mn-lt"/>
                          <a:ea typeface="+mn-ea"/>
                          <a:cs typeface="+mn-cs"/>
                        </a:rPr>
                        <a:t> </a:t>
                      </a:r>
                      <a:r>
                        <a:rPr lang="en-US" sz="1400" b="0" i="0" kern="1200" dirty="0" err="1">
                          <a:solidFill>
                            <a:schemeClr val="dk1"/>
                          </a:solidFill>
                          <a:latin typeface="+mn-lt"/>
                          <a:ea typeface="+mn-ea"/>
                          <a:cs typeface="+mn-cs"/>
                        </a:rPr>
                        <a:t>în</a:t>
                      </a:r>
                      <a:r>
                        <a:rPr lang="en-US" sz="1400" b="0" i="0" kern="1200" dirty="0">
                          <a:solidFill>
                            <a:schemeClr val="dk1"/>
                          </a:solidFill>
                          <a:latin typeface="+mn-lt"/>
                          <a:ea typeface="+mn-ea"/>
                          <a:cs typeface="+mn-cs"/>
                        </a:rPr>
                        <a:t> </a:t>
                      </a:r>
                      <a:r>
                        <a:rPr lang="en-US" sz="1400" b="0" i="0" kern="1200" dirty="0" err="1">
                          <a:solidFill>
                            <a:schemeClr val="dk1"/>
                          </a:solidFill>
                          <a:latin typeface="+mn-lt"/>
                          <a:ea typeface="+mn-ea"/>
                          <a:cs typeface="+mn-cs"/>
                        </a:rPr>
                        <a:t>gestiunea</a:t>
                      </a:r>
                      <a:r>
                        <a:rPr lang="en-US" sz="1400" b="0" i="0" kern="1200" dirty="0">
                          <a:solidFill>
                            <a:schemeClr val="dk1"/>
                          </a:solidFill>
                          <a:latin typeface="+mn-lt"/>
                          <a:ea typeface="+mn-ea"/>
                          <a:cs typeface="+mn-cs"/>
                        </a:rPr>
                        <a:t> </a:t>
                      </a:r>
                      <a:r>
                        <a:rPr lang="en-US" sz="1400" b="0" i="0" kern="1200" dirty="0" err="1">
                          <a:solidFill>
                            <a:schemeClr val="dk1"/>
                          </a:solidFill>
                          <a:latin typeface="+mn-lt"/>
                          <a:ea typeface="+mn-ea"/>
                          <a:cs typeface="+mn-cs"/>
                        </a:rPr>
                        <a:t>sistemului</a:t>
                      </a:r>
                      <a:r>
                        <a:rPr lang="en-US" sz="1400" b="0" i="0" kern="1200" dirty="0">
                          <a:solidFill>
                            <a:schemeClr val="dk1"/>
                          </a:solidFill>
                          <a:latin typeface="+mn-lt"/>
                          <a:ea typeface="+mn-ea"/>
                          <a:cs typeface="+mn-cs"/>
                        </a:rPr>
                        <a:t> de </a:t>
                      </a:r>
                      <a:r>
                        <a:rPr lang="ro-RO" sz="1400" b="0" i="0" kern="1200" dirty="0">
                          <a:solidFill>
                            <a:schemeClr val="dk1"/>
                          </a:solidFill>
                          <a:latin typeface="+mn-lt"/>
                          <a:ea typeface="+mn-ea"/>
                          <a:cs typeface="+mn-cs"/>
                        </a:rPr>
                        <a:t>FPC</a:t>
                      </a:r>
                      <a:endParaRPr lang="en-US" sz="1400" b="0" i="0" kern="1200" dirty="0">
                        <a:solidFill>
                          <a:schemeClr val="dk1"/>
                        </a:solidFill>
                        <a:latin typeface="+mn-lt"/>
                        <a:ea typeface="+mn-ea"/>
                        <a:cs typeface="+mn-cs"/>
                      </a:endParaRPr>
                    </a:p>
                    <a:p>
                      <a:pPr marL="285750" indent="-285750" algn="just">
                        <a:buFont typeface="Arial" panose="020B0604020202020204" pitchFamily="34" charset="0"/>
                        <a:buChar char="•"/>
                      </a:pPr>
                      <a:r>
                        <a:rPr lang="en-US" sz="1400" b="0" i="0" kern="1200" dirty="0" err="1">
                          <a:solidFill>
                            <a:schemeClr val="dk1"/>
                          </a:solidFill>
                          <a:latin typeface="+mn-lt"/>
                          <a:ea typeface="+mn-ea"/>
                          <a:cs typeface="+mn-cs"/>
                        </a:rPr>
                        <a:t>Furnizori</a:t>
                      </a:r>
                      <a:r>
                        <a:rPr lang="en-US" sz="1400" b="0" i="0" kern="1200" dirty="0">
                          <a:solidFill>
                            <a:schemeClr val="dk1"/>
                          </a:solidFill>
                          <a:latin typeface="+mn-lt"/>
                          <a:ea typeface="+mn-ea"/>
                          <a:cs typeface="+mn-cs"/>
                        </a:rPr>
                        <a:t> de </a:t>
                      </a:r>
                      <a:r>
                        <a:rPr lang="en-US" sz="1400" b="0" i="0" kern="1200" dirty="0" err="1">
                          <a:solidFill>
                            <a:schemeClr val="dk1"/>
                          </a:solidFill>
                          <a:latin typeface="+mn-lt"/>
                          <a:ea typeface="+mn-ea"/>
                          <a:cs typeface="+mn-cs"/>
                        </a:rPr>
                        <a:t>formare</a:t>
                      </a:r>
                      <a:r>
                        <a:rPr lang="en-US" sz="1400" b="0" i="0" kern="1200" dirty="0">
                          <a:solidFill>
                            <a:schemeClr val="dk1"/>
                          </a:solidFill>
                          <a:latin typeface="+mn-lt"/>
                          <a:ea typeface="+mn-ea"/>
                          <a:cs typeface="+mn-cs"/>
                        </a:rPr>
                        <a:t> </a:t>
                      </a:r>
                      <a:r>
                        <a:rPr lang="en-US" sz="1400" b="0" i="0" kern="1200" dirty="0" err="1">
                          <a:solidFill>
                            <a:schemeClr val="dk1"/>
                          </a:solidFill>
                          <a:latin typeface="+mn-lt"/>
                          <a:ea typeface="+mn-ea"/>
                          <a:cs typeface="+mn-cs"/>
                        </a:rPr>
                        <a:t>profesională</a:t>
                      </a:r>
                      <a:r>
                        <a:rPr lang="en-US" sz="1400" b="0" i="0" kern="1200" dirty="0">
                          <a:solidFill>
                            <a:schemeClr val="dk1"/>
                          </a:solidFill>
                          <a:latin typeface="+mn-lt"/>
                          <a:ea typeface="+mn-ea"/>
                          <a:cs typeface="+mn-cs"/>
                        </a:rPr>
                        <a:t>, </a:t>
                      </a:r>
                      <a:r>
                        <a:rPr lang="en-US" sz="1400" b="0" i="0" kern="1200" dirty="0" err="1">
                          <a:solidFill>
                            <a:schemeClr val="dk1"/>
                          </a:solidFill>
                          <a:latin typeface="+mn-lt"/>
                          <a:ea typeface="+mn-ea"/>
                          <a:cs typeface="+mn-cs"/>
                        </a:rPr>
                        <a:t>furnizori</a:t>
                      </a:r>
                      <a:r>
                        <a:rPr lang="en-US" sz="1400" b="0" i="0" kern="1200" dirty="0">
                          <a:solidFill>
                            <a:schemeClr val="dk1"/>
                          </a:solidFill>
                          <a:latin typeface="+mn-lt"/>
                          <a:ea typeface="+mn-ea"/>
                          <a:cs typeface="+mn-cs"/>
                        </a:rPr>
                        <a:t> de </a:t>
                      </a:r>
                      <a:r>
                        <a:rPr lang="en-US" sz="1400" b="0" i="0" kern="1200" dirty="0" err="1">
                          <a:solidFill>
                            <a:schemeClr val="dk1"/>
                          </a:solidFill>
                          <a:latin typeface="+mn-lt"/>
                          <a:ea typeface="+mn-ea"/>
                          <a:cs typeface="+mn-cs"/>
                        </a:rPr>
                        <a:t>servicii</a:t>
                      </a:r>
                      <a:r>
                        <a:rPr lang="en-US" sz="1400" b="0" i="0" kern="1200" dirty="0">
                          <a:solidFill>
                            <a:schemeClr val="dk1"/>
                          </a:solidFill>
                          <a:latin typeface="+mn-lt"/>
                          <a:ea typeface="+mn-ea"/>
                          <a:cs typeface="+mn-cs"/>
                        </a:rPr>
                        <a:t> de </a:t>
                      </a:r>
                      <a:r>
                        <a:rPr lang="en-US" sz="1400" b="0" i="0" kern="1200" dirty="0" err="1">
                          <a:solidFill>
                            <a:schemeClr val="dk1"/>
                          </a:solidFill>
                          <a:latin typeface="+mn-lt"/>
                          <a:ea typeface="+mn-ea"/>
                          <a:cs typeface="+mn-cs"/>
                        </a:rPr>
                        <a:t>orientare</a:t>
                      </a:r>
                      <a:r>
                        <a:rPr lang="en-US" sz="1400" b="0" i="0" kern="1200" dirty="0">
                          <a:solidFill>
                            <a:schemeClr val="dk1"/>
                          </a:solidFill>
                          <a:latin typeface="+mn-lt"/>
                          <a:ea typeface="+mn-ea"/>
                          <a:cs typeface="+mn-cs"/>
                        </a:rPr>
                        <a:t> </a:t>
                      </a:r>
                      <a:r>
                        <a:rPr lang="en-US" sz="1400" b="0" i="0" kern="1200" dirty="0" err="1">
                          <a:solidFill>
                            <a:schemeClr val="dk1"/>
                          </a:solidFill>
                          <a:latin typeface="+mn-lt"/>
                          <a:ea typeface="+mn-ea"/>
                          <a:cs typeface="+mn-cs"/>
                        </a:rPr>
                        <a:t>și</a:t>
                      </a:r>
                      <a:r>
                        <a:rPr lang="en-US" sz="1400" b="0" i="0" kern="1200" dirty="0">
                          <a:solidFill>
                            <a:schemeClr val="dk1"/>
                          </a:solidFill>
                          <a:latin typeface="+mn-lt"/>
                          <a:ea typeface="+mn-ea"/>
                          <a:cs typeface="+mn-cs"/>
                        </a:rPr>
                        <a:t> </a:t>
                      </a:r>
                      <a:r>
                        <a:rPr lang="en-US" sz="1400" b="0" i="0" kern="1200" dirty="0" err="1">
                          <a:solidFill>
                            <a:schemeClr val="dk1"/>
                          </a:solidFill>
                          <a:latin typeface="+mn-lt"/>
                          <a:ea typeface="+mn-ea"/>
                          <a:cs typeface="+mn-cs"/>
                        </a:rPr>
                        <a:t>consiliere</a:t>
                      </a:r>
                      <a:r>
                        <a:rPr lang="en-US" sz="1400" b="0" i="0" kern="1200" dirty="0">
                          <a:solidFill>
                            <a:schemeClr val="dk1"/>
                          </a:solidFill>
                          <a:latin typeface="+mn-lt"/>
                          <a:ea typeface="+mn-ea"/>
                          <a:cs typeface="+mn-cs"/>
                        </a:rPr>
                        <a:t> </a:t>
                      </a:r>
                      <a:r>
                        <a:rPr lang="en-US" sz="1400" b="0" i="0" kern="1200" dirty="0" err="1">
                          <a:solidFill>
                            <a:schemeClr val="dk1"/>
                          </a:solidFill>
                          <a:latin typeface="+mn-lt"/>
                          <a:ea typeface="+mn-ea"/>
                          <a:cs typeface="+mn-cs"/>
                        </a:rPr>
                        <a:t>profesională</a:t>
                      </a:r>
                      <a:r>
                        <a:rPr lang="en-US" sz="1400" b="0" i="0" kern="1200" dirty="0">
                          <a:solidFill>
                            <a:schemeClr val="dk1"/>
                          </a:solidFill>
                          <a:latin typeface="+mn-lt"/>
                          <a:ea typeface="+mn-ea"/>
                          <a:cs typeface="+mn-cs"/>
                        </a:rPr>
                        <a:t> , </a:t>
                      </a:r>
                      <a:r>
                        <a:rPr lang="en-US" sz="1400" b="0" i="0" kern="1200" dirty="0" err="1">
                          <a:solidFill>
                            <a:schemeClr val="dk1"/>
                          </a:solidFill>
                          <a:latin typeface="+mn-lt"/>
                          <a:ea typeface="+mn-ea"/>
                          <a:cs typeface="+mn-cs"/>
                        </a:rPr>
                        <a:t>centre</a:t>
                      </a:r>
                      <a:r>
                        <a:rPr lang="en-US" sz="1400" b="0" i="0" kern="1200" dirty="0">
                          <a:solidFill>
                            <a:schemeClr val="dk1"/>
                          </a:solidFill>
                          <a:latin typeface="+mn-lt"/>
                          <a:ea typeface="+mn-ea"/>
                          <a:cs typeface="+mn-cs"/>
                        </a:rPr>
                        <a:t> de </a:t>
                      </a:r>
                      <a:r>
                        <a:rPr lang="en-US" sz="1400" b="0" i="0" kern="1200" dirty="0" err="1">
                          <a:solidFill>
                            <a:schemeClr val="dk1"/>
                          </a:solidFill>
                          <a:latin typeface="+mn-lt"/>
                          <a:ea typeface="+mn-ea"/>
                          <a:cs typeface="+mn-cs"/>
                        </a:rPr>
                        <a:t>evaluare</a:t>
                      </a:r>
                      <a:r>
                        <a:rPr lang="en-US" sz="1400" b="0" i="0" kern="1200" dirty="0">
                          <a:solidFill>
                            <a:schemeClr val="dk1"/>
                          </a:solidFill>
                          <a:latin typeface="+mn-lt"/>
                          <a:ea typeface="+mn-ea"/>
                          <a:cs typeface="+mn-cs"/>
                        </a:rPr>
                        <a:t> a </a:t>
                      </a:r>
                      <a:r>
                        <a:rPr lang="en-US" sz="1400" b="0" i="0" kern="1200" dirty="0" err="1">
                          <a:solidFill>
                            <a:schemeClr val="dk1"/>
                          </a:solidFill>
                          <a:latin typeface="+mn-lt"/>
                          <a:ea typeface="+mn-ea"/>
                          <a:cs typeface="+mn-cs"/>
                        </a:rPr>
                        <a:t>competențelor</a:t>
                      </a:r>
                      <a:r>
                        <a:rPr lang="en-US" sz="1400" b="0" i="0" kern="1200" dirty="0">
                          <a:solidFill>
                            <a:schemeClr val="dk1"/>
                          </a:solidFill>
                          <a:latin typeface="+mn-lt"/>
                          <a:ea typeface="+mn-ea"/>
                          <a:cs typeface="+mn-cs"/>
                        </a:rPr>
                        <a:t>,</a:t>
                      </a:r>
                      <a:endParaRPr lang="ro-RO" sz="1400" b="0" i="0" kern="1200" dirty="0">
                        <a:solidFill>
                          <a:schemeClr val="dk1"/>
                        </a:solidFill>
                        <a:latin typeface="+mn-lt"/>
                        <a:ea typeface="+mn-ea"/>
                        <a:cs typeface="+mn-cs"/>
                      </a:endParaRPr>
                    </a:p>
                    <a:p>
                      <a:pPr marL="285750" indent="-285750" algn="just">
                        <a:buFont typeface="Arial" panose="020B0604020202020204" pitchFamily="34" charset="0"/>
                        <a:buChar char="•"/>
                      </a:pPr>
                      <a:r>
                        <a:rPr lang="it-IT" sz="1400" b="0" i="0" kern="1200" dirty="0">
                          <a:solidFill>
                            <a:schemeClr val="dk1"/>
                          </a:solidFill>
                          <a:latin typeface="+mn-lt"/>
                          <a:ea typeface="+mn-ea"/>
                          <a:cs typeface="+mn-cs"/>
                        </a:rPr>
                        <a:t>Angajatori, clustere de angajatori, antreprenori, parteneri sociali</a:t>
                      </a:r>
                    </a:p>
                    <a:p>
                      <a:pPr marL="285750" indent="-285750" algn="just">
                        <a:buFont typeface="Arial" panose="020B0604020202020204" pitchFamily="34" charset="0"/>
                        <a:buChar char="•"/>
                      </a:pPr>
                      <a:r>
                        <a:rPr lang="en-US" sz="1400" b="0" i="0" kern="1200" dirty="0">
                          <a:solidFill>
                            <a:schemeClr val="dk1"/>
                          </a:solidFill>
                          <a:latin typeface="+mn-lt"/>
                          <a:ea typeface="+mn-ea"/>
                          <a:cs typeface="+mn-cs"/>
                        </a:rPr>
                        <a:t>Personal din </a:t>
                      </a:r>
                      <a:r>
                        <a:rPr lang="en-US" sz="1400" b="0" i="0" kern="1200" dirty="0" err="1">
                          <a:solidFill>
                            <a:schemeClr val="dk1"/>
                          </a:solidFill>
                          <a:latin typeface="+mn-lt"/>
                          <a:ea typeface="+mn-ea"/>
                          <a:cs typeface="+mn-cs"/>
                        </a:rPr>
                        <a:t>organizații</a:t>
                      </a:r>
                      <a:r>
                        <a:rPr lang="en-US" sz="1400" b="0" i="0" kern="1200" dirty="0">
                          <a:solidFill>
                            <a:schemeClr val="dk1"/>
                          </a:solidFill>
                          <a:latin typeface="+mn-lt"/>
                          <a:ea typeface="+mn-ea"/>
                          <a:cs typeface="+mn-cs"/>
                        </a:rPr>
                        <a:t>/ </a:t>
                      </a:r>
                      <a:r>
                        <a:rPr lang="en-US" sz="1400" b="0" i="0" kern="1200" dirty="0" err="1">
                          <a:solidFill>
                            <a:schemeClr val="dk1"/>
                          </a:solidFill>
                          <a:latin typeface="+mn-lt"/>
                          <a:ea typeface="+mn-ea"/>
                          <a:cs typeface="+mn-cs"/>
                        </a:rPr>
                        <a:t>instituții</a:t>
                      </a:r>
                      <a:r>
                        <a:rPr lang="en-US" sz="1400" b="0" i="0" kern="1200" dirty="0">
                          <a:solidFill>
                            <a:schemeClr val="dk1"/>
                          </a:solidFill>
                          <a:latin typeface="+mn-lt"/>
                          <a:ea typeface="+mn-ea"/>
                          <a:cs typeface="+mn-cs"/>
                        </a:rPr>
                        <a:t> care se </a:t>
                      </a:r>
                      <a:r>
                        <a:rPr lang="en-US" sz="1400" b="0" i="0" kern="1200" dirty="0" err="1">
                          <a:solidFill>
                            <a:schemeClr val="dk1"/>
                          </a:solidFill>
                          <a:latin typeface="+mn-lt"/>
                          <a:ea typeface="+mn-ea"/>
                          <a:cs typeface="+mn-cs"/>
                        </a:rPr>
                        <a:t>ocupă</a:t>
                      </a:r>
                      <a:r>
                        <a:rPr lang="en-US" sz="1400" b="0" i="0" kern="1200" dirty="0">
                          <a:solidFill>
                            <a:schemeClr val="dk1"/>
                          </a:solidFill>
                          <a:latin typeface="+mn-lt"/>
                          <a:ea typeface="+mn-ea"/>
                          <a:cs typeface="+mn-cs"/>
                        </a:rPr>
                        <a:t> de </a:t>
                      </a:r>
                      <a:r>
                        <a:rPr lang="ro-RO" sz="1400" b="0" i="0" kern="1200" dirty="0">
                          <a:solidFill>
                            <a:schemeClr val="dk1"/>
                          </a:solidFill>
                          <a:latin typeface="+mn-lt"/>
                          <a:ea typeface="+mn-ea"/>
                          <a:cs typeface="+mn-cs"/>
                        </a:rPr>
                        <a:t>FPC</a:t>
                      </a:r>
                      <a:endParaRPr lang="en-US" sz="1400" b="0" i="0" kern="1200" dirty="0">
                        <a:solidFill>
                          <a:schemeClr val="dk1"/>
                        </a:solidFill>
                        <a:latin typeface="+mn-lt"/>
                        <a:ea typeface="+mn-ea"/>
                        <a:cs typeface="+mn-cs"/>
                      </a:endParaRPr>
                    </a:p>
                    <a:p>
                      <a:pPr marL="285750" indent="-285750" algn="just">
                        <a:buFont typeface="Arial" panose="020B0604020202020204" pitchFamily="34" charset="0"/>
                        <a:buChar char="•"/>
                      </a:pPr>
                      <a:r>
                        <a:rPr lang="en-US" sz="1400" b="0" i="0" kern="1200" dirty="0">
                          <a:solidFill>
                            <a:schemeClr val="dk1"/>
                          </a:solidFill>
                          <a:latin typeface="+mn-lt"/>
                          <a:ea typeface="+mn-ea"/>
                          <a:cs typeface="+mn-cs"/>
                        </a:rPr>
                        <a:t>personal al </a:t>
                      </a:r>
                      <a:r>
                        <a:rPr lang="ro-RO" sz="1400" b="0" i="0" kern="1200" dirty="0">
                          <a:solidFill>
                            <a:schemeClr val="dk1"/>
                          </a:solidFill>
                          <a:latin typeface="+mn-lt"/>
                          <a:ea typeface="+mn-ea"/>
                          <a:cs typeface="+mn-cs"/>
                        </a:rPr>
                        <a:t>SPC</a:t>
                      </a:r>
                      <a:endParaRPr lang="en-US" sz="1400" b="0" i="0" kern="1200" dirty="0">
                        <a:solidFill>
                          <a:schemeClr val="dk1"/>
                        </a:solidFill>
                        <a:latin typeface="+mn-lt"/>
                        <a:ea typeface="+mn-ea"/>
                        <a:cs typeface="+mn-cs"/>
                      </a:endParaRPr>
                    </a:p>
                    <a:p>
                      <a:pPr marL="285750" indent="-285750" algn="just">
                        <a:buFont typeface="Arial" panose="020B0604020202020204" pitchFamily="34" charset="0"/>
                        <a:buChar char="•"/>
                      </a:pPr>
                      <a:r>
                        <a:rPr lang="en-US" sz="1400" b="0" i="0" kern="1200" dirty="0">
                          <a:solidFill>
                            <a:schemeClr val="dk1"/>
                          </a:solidFill>
                          <a:latin typeface="+mn-lt"/>
                          <a:ea typeface="+mn-ea"/>
                          <a:cs typeface="+mn-cs"/>
                        </a:rPr>
                        <a:t>Personal din </a:t>
                      </a:r>
                      <a:r>
                        <a:rPr lang="en-US" sz="1400" b="0" i="0" kern="1200" dirty="0" err="1">
                          <a:solidFill>
                            <a:schemeClr val="dk1"/>
                          </a:solidFill>
                          <a:latin typeface="+mn-lt"/>
                          <a:ea typeface="+mn-ea"/>
                          <a:cs typeface="+mn-cs"/>
                        </a:rPr>
                        <a:t>comisiile</a:t>
                      </a:r>
                      <a:r>
                        <a:rPr lang="en-US" sz="1400" b="0" i="0" kern="1200" dirty="0">
                          <a:solidFill>
                            <a:schemeClr val="dk1"/>
                          </a:solidFill>
                          <a:latin typeface="+mn-lt"/>
                          <a:ea typeface="+mn-ea"/>
                          <a:cs typeface="+mn-cs"/>
                        </a:rPr>
                        <a:t> </a:t>
                      </a:r>
                      <a:r>
                        <a:rPr lang="en-US" sz="1400" b="0" i="0" kern="1200" dirty="0" err="1">
                          <a:solidFill>
                            <a:schemeClr val="dk1"/>
                          </a:solidFill>
                          <a:latin typeface="+mn-lt"/>
                          <a:ea typeface="+mn-ea"/>
                          <a:cs typeface="+mn-cs"/>
                        </a:rPr>
                        <a:t>județene</a:t>
                      </a:r>
                      <a:r>
                        <a:rPr lang="en-US" sz="1400" b="0" i="0" kern="1200" dirty="0">
                          <a:solidFill>
                            <a:schemeClr val="dk1"/>
                          </a:solidFill>
                          <a:latin typeface="+mn-lt"/>
                          <a:ea typeface="+mn-ea"/>
                          <a:cs typeface="+mn-cs"/>
                        </a:rPr>
                        <a:t> </a:t>
                      </a:r>
                      <a:r>
                        <a:rPr lang="en-US" sz="1400" b="0" i="0" kern="1200" dirty="0" err="1">
                          <a:solidFill>
                            <a:schemeClr val="dk1"/>
                          </a:solidFill>
                          <a:latin typeface="+mn-lt"/>
                          <a:ea typeface="+mn-ea"/>
                          <a:cs typeface="+mn-cs"/>
                        </a:rPr>
                        <a:t>pentru</a:t>
                      </a:r>
                      <a:r>
                        <a:rPr lang="en-US" sz="1400" b="0" i="0" kern="1200" dirty="0">
                          <a:solidFill>
                            <a:schemeClr val="dk1"/>
                          </a:solidFill>
                          <a:latin typeface="+mn-lt"/>
                          <a:ea typeface="+mn-ea"/>
                          <a:cs typeface="+mn-cs"/>
                        </a:rPr>
                        <a:t> </a:t>
                      </a:r>
                      <a:r>
                        <a:rPr lang="en-US" sz="1400" b="0" i="0" kern="1200" dirty="0" err="1">
                          <a:solidFill>
                            <a:schemeClr val="dk1"/>
                          </a:solidFill>
                          <a:latin typeface="+mn-lt"/>
                          <a:ea typeface="+mn-ea"/>
                          <a:cs typeface="+mn-cs"/>
                        </a:rPr>
                        <a:t>autorizarea</a:t>
                      </a:r>
                      <a:endParaRPr lang="en-US" sz="1400" b="0" i="0" kern="1200" dirty="0">
                        <a:solidFill>
                          <a:schemeClr val="dk1"/>
                        </a:solidFill>
                        <a:latin typeface="+mn-lt"/>
                        <a:ea typeface="+mn-ea"/>
                        <a:cs typeface="+mn-cs"/>
                      </a:endParaRPr>
                    </a:p>
                    <a:p>
                      <a:pPr marL="285750" indent="-285750" algn="just">
                        <a:buFont typeface="Arial" panose="020B0604020202020204" pitchFamily="34" charset="0"/>
                        <a:buChar char="•"/>
                      </a:pPr>
                      <a:r>
                        <a:rPr lang="en-US" sz="1400" b="0" i="0" kern="1200" dirty="0" err="1">
                          <a:solidFill>
                            <a:schemeClr val="dk1"/>
                          </a:solidFill>
                          <a:latin typeface="+mn-lt"/>
                          <a:ea typeface="+mn-ea"/>
                          <a:cs typeface="+mn-cs"/>
                        </a:rPr>
                        <a:t>Membrii</a:t>
                      </a:r>
                      <a:r>
                        <a:rPr lang="en-US" sz="1400" b="0" i="0" kern="1200" dirty="0">
                          <a:solidFill>
                            <a:schemeClr val="dk1"/>
                          </a:solidFill>
                          <a:latin typeface="+mn-lt"/>
                          <a:ea typeface="+mn-ea"/>
                          <a:cs typeface="+mn-cs"/>
                        </a:rPr>
                        <a:t> </a:t>
                      </a:r>
                      <a:r>
                        <a:rPr lang="en-US" sz="1400" b="0" i="0" kern="1200" dirty="0" err="1">
                          <a:solidFill>
                            <a:schemeClr val="dk1"/>
                          </a:solidFill>
                          <a:latin typeface="+mn-lt"/>
                          <a:ea typeface="+mn-ea"/>
                          <a:cs typeface="+mn-cs"/>
                        </a:rPr>
                        <a:t>și</a:t>
                      </a:r>
                      <a:r>
                        <a:rPr lang="en-US" sz="1400" b="0" i="0" kern="1200" dirty="0">
                          <a:solidFill>
                            <a:schemeClr val="dk1"/>
                          </a:solidFill>
                          <a:latin typeface="+mn-lt"/>
                          <a:ea typeface="+mn-ea"/>
                          <a:cs typeface="+mn-cs"/>
                        </a:rPr>
                        <a:t> </a:t>
                      </a:r>
                      <a:r>
                        <a:rPr lang="en-US" sz="1400" b="0" i="0" kern="1200" dirty="0" err="1">
                          <a:solidFill>
                            <a:schemeClr val="dk1"/>
                          </a:solidFill>
                          <a:latin typeface="+mn-lt"/>
                          <a:ea typeface="+mn-ea"/>
                          <a:cs typeface="+mn-cs"/>
                        </a:rPr>
                        <a:t>experți</a:t>
                      </a:r>
                      <a:r>
                        <a:rPr lang="en-US" sz="1400" b="0" i="0" kern="1200" dirty="0">
                          <a:solidFill>
                            <a:schemeClr val="dk1"/>
                          </a:solidFill>
                          <a:latin typeface="+mn-lt"/>
                          <a:ea typeface="+mn-ea"/>
                          <a:cs typeface="+mn-cs"/>
                        </a:rPr>
                        <a:t> ai </a:t>
                      </a:r>
                      <a:r>
                        <a:rPr lang="en-US" sz="1400" b="0" i="0" kern="1200" dirty="0" err="1">
                          <a:solidFill>
                            <a:schemeClr val="dk1"/>
                          </a:solidFill>
                          <a:latin typeface="+mn-lt"/>
                          <a:ea typeface="+mn-ea"/>
                          <a:cs typeface="+mn-cs"/>
                        </a:rPr>
                        <a:t>comitetelor</a:t>
                      </a:r>
                      <a:r>
                        <a:rPr lang="en-US" sz="1400" b="0" i="0" kern="1200" dirty="0">
                          <a:solidFill>
                            <a:schemeClr val="dk1"/>
                          </a:solidFill>
                          <a:latin typeface="+mn-lt"/>
                          <a:ea typeface="+mn-ea"/>
                          <a:cs typeface="+mn-cs"/>
                        </a:rPr>
                        <a:t> </a:t>
                      </a:r>
                      <a:r>
                        <a:rPr lang="en-US" sz="1400" b="0" i="0" kern="1200" dirty="0" err="1">
                          <a:solidFill>
                            <a:schemeClr val="dk1"/>
                          </a:solidFill>
                          <a:latin typeface="+mn-lt"/>
                          <a:ea typeface="+mn-ea"/>
                          <a:cs typeface="+mn-cs"/>
                        </a:rPr>
                        <a:t>sectoriale</a:t>
                      </a:r>
                      <a:endParaRPr lang="en-US" sz="1400" b="0" i="0" kern="1200" dirty="0">
                        <a:solidFill>
                          <a:schemeClr val="dk1"/>
                        </a:solidFill>
                        <a:latin typeface="+mn-lt"/>
                        <a:ea typeface="+mn-ea"/>
                        <a:cs typeface="+mn-cs"/>
                      </a:endParaRPr>
                    </a:p>
                    <a:p>
                      <a:pPr marL="285750" indent="-285750" algn="just">
                        <a:buFont typeface="Arial" panose="020B0604020202020204" pitchFamily="34" charset="0"/>
                        <a:buChar char="•"/>
                      </a:pPr>
                      <a:r>
                        <a:rPr lang="en-US" sz="1400" b="0" i="0" kern="1200" dirty="0" err="1">
                          <a:solidFill>
                            <a:schemeClr val="dk1"/>
                          </a:solidFill>
                          <a:latin typeface="+mn-lt"/>
                          <a:ea typeface="+mn-ea"/>
                          <a:cs typeface="+mn-cs"/>
                        </a:rPr>
                        <a:t>Adulți</a:t>
                      </a:r>
                      <a:r>
                        <a:rPr lang="en-US" sz="1400" b="0" i="0" kern="1200" dirty="0">
                          <a:solidFill>
                            <a:schemeClr val="dk1"/>
                          </a:solidFill>
                          <a:latin typeface="+mn-lt"/>
                          <a:ea typeface="+mn-ea"/>
                          <a:cs typeface="+mn-cs"/>
                        </a:rPr>
                        <a:t> </a:t>
                      </a:r>
                      <a:r>
                        <a:rPr lang="en-US" sz="1400" b="0" i="0" kern="1200" dirty="0" err="1">
                          <a:solidFill>
                            <a:schemeClr val="dk1"/>
                          </a:solidFill>
                          <a:latin typeface="+mn-lt"/>
                          <a:ea typeface="+mn-ea"/>
                          <a:cs typeface="+mn-cs"/>
                        </a:rPr>
                        <a:t>angajați</a:t>
                      </a:r>
                      <a:r>
                        <a:rPr lang="en-US" sz="1400" b="0" i="0" kern="1200" dirty="0">
                          <a:solidFill>
                            <a:schemeClr val="dk1"/>
                          </a:solidFill>
                          <a:latin typeface="+mn-lt"/>
                          <a:ea typeface="+mn-ea"/>
                          <a:cs typeface="+mn-cs"/>
                        </a:rPr>
                        <a:t>, </a:t>
                      </a:r>
                      <a:r>
                        <a:rPr lang="en-US" sz="1400" b="0" i="0" kern="1200" dirty="0" err="1">
                          <a:solidFill>
                            <a:schemeClr val="dk1"/>
                          </a:solidFill>
                          <a:latin typeface="+mn-lt"/>
                          <a:ea typeface="+mn-ea"/>
                          <a:cs typeface="+mn-cs"/>
                        </a:rPr>
                        <a:t>persoane</a:t>
                      </a:r>
                      <a:r>
                        <a:rPr lang="en-US" sz="1400" b="0" i="0" kern="1200" dirty="0">
                          <a:solidFill>
                            <a:schemeClr val="dk1"/>
                          </a:solidFill>
                          <a:latin typeface="+mn-lt"/>
                          <a:ea typeface="+mn-ea"/>
                          <a:cs typeface="+mn-cs"/>
                        </a:rPr>
                        <a:t> </a:t>
                      </a:r>
                      <a:r>
                        <a:rPr lang="en-US" sz="1400" b="0" i="0" kern="1200" dirty="0" err="1">
                          <a:solidFill>
                            <a:schemeClr val="dk1"/>
                          </a:solidFill>
                          <a:latin typeface="+mn-lt"/>
                          <a:ea typeface="+mn-ea"/>
                          <a:cs typeface="+mn-cs"/>
                        </a:rPr>
                        <a:t>aflate</a:t>
                      </a:r>
                      <a:r>
                        <a:rPr lang="en-US" sz="1400" b="0" i="0" kern="1200" dirty="0">
                          <a:solidFill>
                            <a:schemeClr val="dk1"/>
                          </a:solidFill>
                          <a:latin typeface="+mn-lt"/>
                          <a:ea typeface="+mn-ea"/>
                          <a:cs typeface="+mn-cs"/>
                        </a:rPr>
                        <a:t> </a:t>
                      </a:r>
                      <a:r>
                        <a:rPr lang="en-US" sz="1400" b="0" i="0" kern="1200" dirty="0" err="1">
                          <a:solidFill>
                            <a:schemeClr val="dk1"/>
                          </a:solidFill>
                          <a:latin typeface="+mn-lt"/>
                          <a:ea typeface="+mn-ea"/>
                          <a:cs typeface="+mn-cs"/>
                        </a:rPr>
                        <a:t>în</a:t>
                      </a:r>
                      <a:r>
                        <a:rPr lang="en-US" sz="1400" b="0" i="0" kern="1200" dirty="0">
                          <a:solidFill>
                            <a:schemeClr val="dk1"/>
                          </a:solidFill>
                          <a:latin typeface="+mn-lt"/>
                          <a:ea typeface="+mn-ea"/>
                          <a:cs typeface="+mn-cs"/>
                        </a:rPr>
                        <a:t> </a:t>
                      </a:r>
                      <a:r>
                        <a:rPr lang="en-US" sz="1400" b="0" i="0" kern="1200" dirty="0" err="1">
                          <a:solidFill>
                            <a:schemeClr val="dk1"/>
                          </a:solidFill>
                          <a:latin typeface="+mn-lt"/>
                          <a:ea typeface="+mn-ea"/>
                          <a:cs typeface="+mn-cs"/>
                        </a:rPr>
                        <a:t>căutarea</a:t>
                      </a:r>
                      <a:r>
                        <a:rPr lang="en-US" sz="1400" b="0" i="0" kern="1200" dirty="0">
                          <a:solidFill>
                            <a:schemeClr val="dk1"/>
                          </a:solidFill>
                          <a:latin typeface="+mn-lt"/>
                          <a:ea typeface="+mn-ea"/>
                          <a:cs typeface="+mn-cs"/>
                        </a:rPr>
                        <a:t> </a:t>
                      </a:r>
                      <a:r>
                        <a:rPr lang="en-US" sz="1400" b="0" i="0" kern="1200" dirty="0" err="1">
                          <a:solidFill>
                            <a:schemeClr val="dk1"/>
                          </a:solidFill>
                          <a:latin typeface="+mn-lt"/>
                          <a:ea typeface="+mn-ea"/>
                          <a:cs typeface="+mn-cs"/>
                        </a:rPr>
                        <a:t>unui</a:t>
                      </a:r>
                      <a:r>
                        <a:rPr lang="en-US" sz="1400" b="0" i="0" kern="1200" dirty="0">
                          <a:solidFill>
                            <a:schemeClr val="dk1"/>
                          </a:solidFill>
                          <a:latin typeface="+mn-lt"/>
                          <a:ea typeface="+mn-ea"/>
                          <a:cs typeface="+mn-cs"/>
                        </a:rPr>
                        <a:t> loc de </a:t>
                      </a:r>
                      <a:r>
                        <a:rPr lang="en-US" sz="1400" b="0" i="0" kern="1200" dirty="0" err="1">
                          <a:solidFill>
                            <a:schemeClr val="dk1"/>
                          </a:solidFill>
                          <a:latin typeface="+mn-lt"/>
                          <a:ea typeface="+mn-ea"/>
                          <a:cs typeface="+mn-cs"/>
                        </a:rPr>
                        <a:t>muncă</a:t>
                      </a:r>
                      <a:endParaRPr lang="ro-RO" sz="1400" b="0" i="0" kern="1200" noProof="0" dirty="0">
                        <a:solidFill>
                          <a:schemeClr val="dk1"/>
                        </a:solidFill>
                        <a:latin typeface="+mn-lt"/>
                        <a:ea typeface="+mn-ea"/>
                        <a:cs typeface="+mn-cs"/>
                      </a:endParaRPr>
                    </a:p>
                  </a:txBody>
                  <a:tcPr anchor="ctr"/>
                </a:tc>
                <a:tc>
                  <a:txBody>
                    <a:bodyPr/>
                    <a:lstStyle/>
                    <a:p>
                      <a:pPr marL="285750" indent="-285750" algn="just">
                        <a:buFont typeface="Arial" panose="020B0604020202020204" pitchFamily="34" charset="0"/>
                        <a:buChar char="•"/>
                      </a:pPr>
                      <a:r>
                        <a:rPr lang="ro-RO" sz="1400" b="0" i="0" noProof="0" dirty="0"/>
                        <a:t>34,97 mil euro alocare FSE+</a:t>
                      </a:r>
                    </a:p>
                    <a:p>
                      <a:pPr marL="285750" indent="-285750" algn="just">
                        <a:buFont typeface="Arial" panose="020B0604020202020204" pitchFamily="34" charset="0"/>
                        <a:buChar char="•"/>
                      </a:pPr>
                      <a:r>
                        <a:rPr lang="ro-RO" sz="1400" b="0" i="0" noProof="0" dirty="0"/>
                        <a:t>7,28 mil euro alocare buget de stat</a:t>
                      </a:r>
                    </a:p>
                  </a:txBody>
                  <a:tcPr anchor="ctr"/>
                </a:tc>
                <a:extLst>
                  <a:ext uri="{0D108BD9-81ED-4DB2-BD59-A6C34878D82A}">
                    <a16:rowId xmlns:a16="http://schemas.microsoft.com/office/drawing/2014/main" val="10001"/>
                  </a:ext>
                </a:extLst>
              </a:tr>
            </a:tbl>
          </a:graphicData>
        </a:graphic>
      </p:graphicFrame>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817416" y="354228"/>
            <a:ext cx="4142205" cy="590550"/>
          </a:xfrm>
          <a:prstGeom prst="rect">
            <a:avLst/>
          </a:prstGeom>
          <a:noFill/>
          <a:ln>
            <a:noFill/>
          </a:ln>
        </p:spPr>
      </p:pic>
      <p:pic>
        <p:nvPicPr>
          <p:cNvPr id="9" name="Imagine 8">
            <a:extLst>
              <a:ext uri="{FF2B5EF4-FFF2-40B4-BE49-F238E27FC236}">
                <a16:creationId xmlns:a16="http://schemas.microsoft.com/office/drawing/2014/main" id="{625B8D39-DD25-A0DF-FBAE-011DB74376EC}"/>
              </a:ext>
            </a:extLst>
          </p:cNvPr>
          <p:cNvPicPr>
            <a:picLocks noChangeAspect="1"/>
          </p:cNvPicPr>
          <p:nvPr/>
        </p:nvPicPr>
        <p:blipFill>
          <a:blip r:embed="rId4"/>
          <a:stretch>
            <a:fillRect/>
          </a:stretch>
        </p:blipFill>
        <p:spPr>
          <a:xfrm>
            <a:off x="10475650" y="66144"/>
            <a:ext cx="898934" cy="957401"/>
          </a:xfrm>
          <a:prstGeom prst="rect">
            <a:avLst/>
          </a:prstGeom>
        </p:spPr>
      </p:pic>
      <p:pic>
        <p:nvPicPr>
          <p:cNvPr id="5" name="Imagine 4">
            <a:extLst>
              <a:ext uri="{FF2B5EF4-FFF2-40B4-BE49-F238E27FC236}">
                <a16:creationId xmlns:a16="http://schemas.microsoft.com/office/drawing/2014/main" id="{86C5B8EA-17B0-3C18-BE85-C5E65ADE19B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5918" y="-9210"/>
            <a:ext cx="2928707" cy="1221061"/>
          </a:xfrm>
          <a:prstGeom prst="rect">
            <a:avLst/>
          </a:prstGeom>
        </p:spPr>
      </p:pic>
    </p:spTree>
    <p:extLst>
      <p:ext uri="{BB962C8B-B14F-4D97-AF65-F5344CB8AC3E}">
        <p14:creationId xmlns:p14="http://schemas.microsoft.com/office/powerpoint/2010/main" val="41725590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Rectangle: Top Corners One Rounded and One Snipped 12">
            <a:extLst>
              <a:ext uri="{FF2B5EF4-FFF2-40B4-BE49-F238E27FC236}">
                <a16:creationId xmlns:a16="http://schemas.microsoft.com/office/drawing/2014/main" id="{0ED8AAB3-C4B9-4150-9BE4-BAF0CF887882}"/>
              </a:ext>
            </a:extLst>
          </p:cNvPr>
          <p:cNvSpPr/>
          <p:nvPr/>
        </p:nvSpPr>
        <p:spPr bwMode="gray">
          <a:xfrm>
            <a:off x="514836" y="1274985"/>
            <a:ext cx="11162327" cy="503784"/>
          </a:xfrm>
          <a:prstGeom prst="snipRoundRect">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wrap="square" lIns="88900" tIns="88900" rIns="88900" bIns="88900" rtlCol="0" anchor="ctr"/>
          <a:lstStyle/>
          <a:p>
            <a:pPr algn="ctr">
              <a:lnSpc>
                <a:spcPct val="106000"/>
              </a:lnSpc>
              <a:buFont typeface="Wingdings 2" pitchFamily="18" charset="2"/>
              <a:buNone/>
            </a:pPr>
            <a:r>
              <a:rPr lang="ro-RO" sz="1600" b="1" dirty="0">
                <a:solidFill>
                  <a:schemeClr val="bg1"/>
                </a:solidFill>
              </a:rPr>
              <a:t>Prioritatea  9  Consolidarea participării populației în procesul de învățare pe parcursul întregii vieți pentru facilitarea tranzițiilor și a mobilității</a:t>
            </a:r>
            <a:endParaRPr lang="en-US" sz="1600" b="1" dirty="0">
              <a:solidFill>
                <a:schemeClr val="bg1"/>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3220750948"/>
              </p:ext>
            </p:extLst>
          </p:nvPr>
        </p:nvGraphicFramePr>
        <p:xfrm>
          <a:off x="514835" y="1898254"/>
          <a:ext cx="11162327" cy="3188628"/>
        </p:xfrm>
        <a:graphic>
          <a:graphicData uri="http://schemas.openxmlformats.org/drawingml/2006/table">
            <a:tbl>
              <a:tblPr firstRow="1" bandRow="1">
                <a:tableStyleId>{93296810-A885-4BE3-A3E7-6D5BEEA58F35}</a:tableStyleId>
              </a:tblPr>
              <a:tblGrid>
                <a:gridCol w="1424733">
                  <a:extLst>
                    <a:ext uri="{9D8B030D-6E8A-4147-A177-3AD203B41FA5}">
                      <a16:colId xmlns:a16="http://schemas.microsoft.com/office/drawing/2014/main" val="20000"/>
                    </a:ext>
                  </a:extLst>
                </a:gridCol>
                <a:gridCol w="5808632">
                  <a:extLst>
                    <a:ext uri="{9D8B030D-6E8A-4147-A177-3AD203B41FA5}">
                      <a16:colId xmlns:a16="http://schemas.microsoft.com/office/drawing/2014/main" val="20001"/>
                    </a:ext>
                  </a:extLst>
                </a:gridCol>
                <a:gridCol w="1964481">
                  <a:extLst>
                    <a:ext uri="{9D8B030D-6E8A-4147-A177-3AD203B41FA5}">
                      <a16:colId xmlns:a16="http://schemas.microsoft.com/office/drawing/2014/main" val="20002"/>
                    </a:ext>
                  </a:extLst>
                </a:gridCol>
                <a:gridCol w="1964481">
                  <a:extLst>
                    <a:ext uri="{9D8B030D-6E8A-4147-A177-3AD203B41FA5}">
                      <a16:colId xmlns:a16="http://schemas.microsoft.com/office/drawing/2014/main" val="602693408"/>
                    </a:ext>
                  </a:extLst>
                </a:gridCol>
              </a:tblGrid>
              <a:tr h="517664">
                <a:tc>
                  <a:txBody>
                    <a:bodyPr/>
                    <a:lstStyle/>
                    <a:p>
                      <a:pPr algn="ctr"/>
                      <a:r>
                        <a:rPr lang="ro-RO" sz="1400" b="1" i="0" noProof="0" dirty="0"/>
                        <a:t>Acțiune</a:t>
                      </a:r>
                    </a:p>
                  </a:txBody>
                  <a:tcPr anchor="ctr"/>
                </a:tc>
                <a:tc>
                  <a:txBody>
                    <a:bodyPr/>
                    <a:lstStyle/>
                    <a:p>
                      <a:pPr algn="ctr"/>
                      <a:r>
                        <a:rPr lang="ro-RO" sz="1400" b="1" i="0" noProof="0"/>
                        <a:t>Exemple de investiții vizate</a:t>
                      </a:r>
                    </a:p>
                  </a:txBody>
                  <a:tcPr anchor="ctr"/>
                </a:tc>
                <a:tc>
                  <a:txBody>
                    <a:bodyPr/>
                    <a:lstStyle/>
                    <a:p>
                      <a:pPr algn="ctr"/>
                      <a:r>
                        <a:rPr lang="ro-RO" sz="1400" b="1" i="0" noProof="0" dirty="0"/>
                        <a:t>Categorii beneficiari/</a:t>
                      </a:r>
                    </a:p>
                    <a:p>
                      <a:pPr algn="ctr"/>
                      <a:r>
                        <a:rPr lang="ro-RO" sz="1400" b="1" i="0" noProof="0" dirty="0"/>
                        <a:t> grup țintă</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o-RO" sz="1400" b="1" noProof="0" dirty="0"/>
                        <a:t>Alocare financiară</a:t>
                      </a:r>
                    </a:p>
                    <a:p>
                      <a:pPr algn="ctr"/>
                      <a:endParaRPr lang="ro-RO" sz="1400" b="1" i="0" noProof="0" dirty="0"/>
                    </a:p>
                  </a:txBody>
                  <a:tcPr anchor="ctr"/>
                </a:tc>
                <a:extLst>
                  <a:ext uri="{0D108BD9-81ED-4DB2-BD59-A6C34878D82A}">
                    <a16:rowId xmlns:a16="http://schemas.microsoft.com/office/drawing/2014/main" val="10000"/>
                  </a:ext>
                </a:extLst>
              </a:tr>
              <a:tr h="2670468">
                <a:tc>
                  <a:txBody>
                    <a:bodyPr/>
                    <a:lstStyle/>
                    <a:p>
                      <a:pPr algn="just"/>
                      <a:r>
                        <a:rPr lang="ro-RO" sz="1400" b="0" i="0" noProof="0" dirty="0"/>
                        <a:t>OS (g). Oferta FPC  (diversificare / asigurare</a:t>
                      </a:r>
                      <a:r>
                        <a:rPr lang="ro-RO" sz="1400" b="0" i="0" baseline="0" noProof="0" dirty="0"/>
                        <a:t> </a:t>
                      </a:r>
                      <a:r>
                        <a:rPr lang="ro-RO" sz="1400" b="0" i="0" noProof="0" dirty="0"/>
                        <a:t>acces) (9.g.1-9.g.8)</a:t>
                      </a:r>
                    </a:p>
                    <a:p>
                      <a:pPr algn="just"/>
                      <a:endParaRPr lang="ro-RO" sz="1400" b="0" i="0" noProof="0" dirty="0"/>
                    </a:p>
                  </a:txBody>
                  <a:tcPr anchor="ctr"/>
                </a:tc>
                <a:tc>
                  <a:txBody>
                    <a:bodyPr/>
                    <a:lstStyle/>
                    <a:p>
                      <a:pPr marL="285750" indent="-285750" algn="just">
                        <a:buFont typeface="Arial" panose="020B0604020202020204" pitchFamily="34" charset="0"/>
                        <a:buChar char="•"/>
                      </a:pPr>
                      <a:r>
                        <a:rPr lang="ro-RO" sz="1400" b="0" i="0" noProof="0" dirty="0"/>
                        <a:t>Încurajarea participării la </a:t>
                      </a:r>
                      <a:r>
                        <a:rPr lang="ro-RO" sz="1400" b="0" i="0" noProof="0" dirty="0" err="1"/>
                        <a:t>FPC</a:t>
                      </a:r>
                      <a:r>
                        <a:rPr lang="ro-RO" sz="1400" b="0" i="0" noProof="0" dirty="0"/>
                        <a:t> prin extinderea/diversificarea oportunităților de formare: promovare </a:t>
                      </a:r>
                      <a:r>
                        <a:rPr lang="ro-RO" sz="1400" b="0" i="0" noProof="0" dirty="0" err="1"/>
                        <a:t>FPC</a:t>
                      </a:r>
                      <a:r>
                        <a:rPr lang="ro-RO" sz="1400" b="0" i="0" noProof="0" dirty="0"/>
                        <a:t>, dezvoltare sistem consiliere, orientare (intervenție strategică) / Centre comunitare de învățare permanentă / Colaborare cu mediul de afaceri;</a:t>
                      </a:r>
                    </a:p>
                    <a:p>
                      <a:pPr marL="285750" indent="-285750" algn="just">
                        <a:buFont typeface="Arial" panose="020B0604020202020204" pitchFamily="34" charset="0"/>
                        <a:buChar char="•"/>
                      </a:pPr>
                      <a:r>
                        <a:rPr lang="ro-RO" sz="1400" b="0" i="0" noProof="0" dirty="0"/>
                        <a:t>Mobilitate internațională Erasmus+;</a:t>
                      </a:r>
                    </a:p>
                    <a:p>
                      <a:pPr marL="285750" indent="-285750" algn="just">
                        <a:buFont typeface="Arial" panose="020B0604020202020204" pitchFamily="34" charset="0"/>
                        <a:buChar char="•"/>
                      </a:pPr>
                      <a:r>
                        <a:rPr lang="ro-RO" sz="1400" b="0" i="0" noProof="0" dirty="0"/>
                        <a:t>Instrumente inovative evaluare competențe </a:t>
                      </a:r>
                      <a:r>
                        <a:rPr lang="ro-RO" sz="1400" b="0" i="0" noProof="0" dirty="0" err="1"/>
                        <a:t>nonformale</a:t>
                      </a:r>
                      <a:r>
                        <a:rPr lang="ro-RO" sz="1400" b="0" i="0" noProof="0" dirty="0"/>
                        <a:t>;</a:t>
                      </a:r>
                    </a:p>
                    <a:p>
                      <a:pPr marL="285750" indent="-285750" algn="just">
                        <a:buFont typeface="Arial" panose="020B0604020202020204" pitchFamily="34" charset="0"/>
                        <a:buChar char="•"/>
                      </a:pPr>
                      <a:r>
                        <a:rPr lang="ro-RO" sz="1400" b="0" i="0" noProof="0" dirty="0"/>
                        <a:t>„Pachet de bază” pentru persoanele fără/cu nivel scăzut de formare”;</a:t>
                      </a:r>
                    </a:p>
                    <a:p>
                      <a:pPr marL="285750" indent="-285750" algn="just">
                        <a:buFont typeface="Arial" panose="020B0604020202020204" pitchFamily="34" charset="0"/>
                        <a:buChar char="•"/>
                      </a:pPr>
                      <a:r>
                        <a:rPr lang="ro-RO" sz="1400" b="0" i="0" noProof="0" dirty="0"/>
                        <a:t>„Ține pasul”;</a:t>
                      </a:r>
                    </a:p>
                    <a:p>
                      <a:pPr marL="285750" indent="-285750" algn="just">
                        <a:buFont typeface="Arial" panose="020B0604020202020204" pitchFamily="34" charset="0"/>
                        <a:buChar char="•"/>
                      </a:pPr>
                      <a:r>
                        <a:rPr lang="ro-RO" sz="1400" b="0" i="0" noProof="0" dirty="0"/>
                        <a:t>Programe de formare pentru progres în carieră / formare </a:t>
                      </a:r>
                      <a:r>
                        <a:rPr lang="ro-RO" sz="1400" b="0" i="0" noProof="0" dirty="0" err="1"/>
                        <a:t>colaborativă</a:t>
                      </a:r>
                      <a:r>
                        <a:rPr lang="ro-RO" sz="1400" b="0" i="0" noProof="0" dirty="0"/>
                        <a:t>;</a:t>
                      </a:r>
                    </a:p>
                    <a:p>
                      <a:pPr marL="285750" indent="-285750" algn="just">
                        <a:buFont typeface="Arial" panose="020B0604020202020204" pitchFamily="34" charset="0"/>
                        <a:buChar char="•"/>
                      </a:pPr>
                      <a:r>
                        <a:rPr lang="ro-RO" sz="1400" b="0" i="0" noProof="0" dirty="0"/>
                        <a:t>„Competențe digitale pentru piața muncii”;</a:t>
                      </a:r>
                    </a:p>
                    <a:p>
                      <a:pPr marL="285750" indent="-285750" algn="just">
                        <a:buFont typeface="Arial" panose="020B0604020202020204" pitchFamily="34" charset="0"/>
                        <a:buChar char="•"/>
                      </a:pPr>
                      <a:r>
                        <a:rPr lang="ro-RO" sz="1400" b="0" i="0" noProof="0" dirty="0"/>
                        <a:t>Sprijinirea sportivilor aflați la final de carieră pentru dobândirea de competențe în vederea reintegrării pe piața muncii.</a:t>
                      </a:r>
                    </a:p>
                  </a:txBody>
                  <a:tcPr anchor="ctr"/>
                </a:tc>
                <a:tc>
                  <a:txBody>
                    <a:bodyPr/>
                    <a:lstStyle/>
                    <a:p>
                      <a:pPr marL="285750" indent="-285750" algn="just">
                        <a:buFont typeface="Arial" panose="020B0604020202020204" pitchFamily="34" charset="0"/>
                        <a:buChar char="•"/>
                      </a:pPr>
                      <a:r>
                        <a:rPr lang="en-US" sz="1400" b="0" i="0" kern="1200" dirty="0" err="1">
                          <a:solidFill>
                            <a:schemeClr val="dk1"/>
                          </a:solidFill>
                          <a:latin typeface="+mn-lt"/>
                          <a:ea typeface="+mn-ea"/>
                          <a:cs typeface="+mn-cs"/>
                        </a:rPr>
                        <a:t>Adulți</a:t>
                      </a:r>
                      <a:r>
                        <a:rPr lang="en-US" sz="1400" b="0" i="0" kern="1200" dirty="0">
                          <a:solidFill>
                            <a:schemeClr val="dk1"/>
                          </a:solidFill>
                          <a:latin typeface="+mn-lt"/>
                          <a:ea typeface="+mn-ea"/>
                          <a:cs typeface="+mn-cs"/>
                        </a:rPr>
                        <a:t> (18-64 ani) – </a:t>
                      </a:r>
                      <a:r>
                        <a:rPr lang="en-US" sz="1400" b="0" i="0" kern="1200" dirty="0" err="1">
                          <a:solidFill>
                            <a:schemeClr val="dk1"/>
                          </a:solidFill>
                          <a:latin typeface="+mn-lt"/>
                          <a:ea typeface="+mn-ea"/>
                          <a:cs typeface="+mn-cs"/>
                        </a:rPr>
                        <a:t>potențiali</a:t>
                      </a:r>
                      <a:r>
                        <a:rPr lang="en-US" sz="1400" b="0" i="0" kern="1200" dirty="0">
                          <a:solidFill>
                            <a:schemeClr val="dk1"/>
                          </a:solidFill>
                          <a:latin typeface="+mn-lt"/>
                          <a:ea typeface="+mn-ea"/>
                          <a:cs typeface="+mn-cs"/>
                        </a:rPr>
                        <a:t> </a:t>
                      </a:r>
                      <a:r>
                        <a:rPr lang="en-US" sz="1400" b="0" i="0" kern="1200" dirty="0" err="1">
                          <a:solidFill>
                            <a:schemeClr val="dk1"/>
                          </a:solidFill>
                          <a:latin typeface="+mn-lt"/>
                          <a:ea typeface="+mn-ea"/>
                          <a:cs typeface="+mn-cs"/>
                        </a:rPr>
                        <a:t>formabili</a:t>
                      </a:r>
                      <a:endParaRPr lang="en-US" sz="1400" b="0" i="0" kern="1200" dirty="0">
                        <a:solidFill>
                          <a:schemeClr val="dk1"/>
                        </a:solidFill>
                        <a:latin typeface="+mn-lt"/>
                        <a:ea typeface="+mn-ea"/>
                        <a:cs typeface="+mn-cs"/>
                      </a:endParaRPr>
                    </a:p>
                  </a:txBody>
                  <a:tcPr anchor="ctr"/>
                </a:tc>
                <a:tc>
                  <a:txBody>
                    <a:bodyPr/>
                    <a:lstStyle/>
                    <a:p>
                      <a:pPr marL="285750" indent="-285750" algn="just">
                        <a:buFont typeface="Arial" panose="020B0604020202020204" pitchFamily="34" charset="0"/>
                        <a:buChar char="•"/>
                      </a:pPr>
                      <a:r>
                        <a:rPr lang="ro-RO" sz="1400" b="0" i="0" kern="1200" dirty="0">
                          <a:solidFill>
                            <a:schemeClr val="dk1"/>
                          </a:solidFill>
                          <a:latin typeface="+mn-lt"/>
                          <a:ea typeface="+mn-ea"/>
                          <a:cs typeface="+mn-cs"/>
                        </a:rPr>
                        <a:t>405,49 mil euro alocare FSE+</a:t>
                      </a:r>
                    </a:p>
                    <a:p>
                      <a:pPr marL="285750" indent="-285750" algn="just">
                        <a:buFont typeface="Arial" panose="020B0604020202020204" pitchFamily="34" charset="0"/>
                        <a:buChar char="•"/>
                      </a:pPr>
                      <a:r>
                        <a:rPr lang="ro-RO" sz="1400" b="0" i="0" kern="1200" dirty="0">
                          <a:solidFill>
                            <a:schemeClr val="dk1"/>
                          </a:solidFill>
                          <a:latin typeface="+mn-lt"/>
                          <a:ea typeface="+mn-ea"/>
                          <a:cs typeface="+mn-cs"/>
                        </a:rPr>
                        <a:t>98,33 mil euro alocare buget de stat</a:t>
                      </a:r>
                      <a:endParaRPr lang="en-US" sz="1400" b="0" i="0" kern="1200" dirty="0">
                        <a:solidFill>
                          <a:schemeClr val="dk1"/>
                        </a:solidFill>
                        <a:latin typeface="+mn-lt"/>
                        <a:ea typeface="+mn-ea"/>
                        <a:cs typeface="+mn-cs"/>
                      </a:endParaRPr>
                    </a:p>
                  </a:txBody>
                  <a:tcPr anchor="ctr"/>
                </a:tc>
                <a:extLst>
                  <a:ext uri="{0D108BD9-81ED-4DB2-BD59-A6C34878D82A}">
                    <a16:rowId xmlns:a16="http://schemas.microsoft.com/office/drawing/2014/main" val="10002"/>
                  </a:ext>
                </a:extLst>
              </a:tr>
            </a:tbl>
          </a:graphicData>
        </a:graphic>
      </p:graphicFrame>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817416" y="354228"/>
            <a:ext cx="4142205" cy="590550"/>
          </a:xfrm>
          <a:prstGeom prst="rect">
            <a:avLst/>
          </a:prstGeom>
          <a:noFill/>
          <a:ln>
            <a:noFill/>
          </a:ln>
        </p:spPr>
      </p:pic>
      <p:pic>
        <p:nvPicPr>
          <p:cNvPr id="9" name="Imagine 8">
            <a:extLst>
              <a:ext uri="{FF2B5EF4-FFF2-40B4-BE49-F238E27FC236}">
                <a16:creationId xmlns:a16="http://schemas.microsoft.com/office/drawing/2014/main" id="{625B8D39-DD25-A0DF-FBAE-011DB74376EC}"/>
              </a:ext>
            </a:extLst>
          </p:cNvPr>
          <p:cNvPicPr>
            <a:picLocks noChangeAspect="1"/>
          </p:cNvPicPr>
          <p:nvPr/>
        </p:nvPicPr>
        <p:blipFill>
          <a:blip r:embed="rId4"/>
          <a:stretch>
            <a:fillRect/>
          </a:stretch>
        </p:blipFill>
        <p:spPr>
          <a:xfrm>
            <a:off x="10475650" y="66144"/>
            <a:ext cx="898934" cy="957401"/>
          </a:xfrm>
          <a:prstGeom prst="rect">
            <a:avLst/>
          </a:prstGeom>
        </p:spPr>
      </p:pic>
      <p:pic>
        <p:nvPicPr>
          <p:cNvPr id="5" name="Imagine 4">
            <a:extLst>
              <a:ext uri="{FF2B5EF4-FFF2-40B4-BE49-F238E27FC236}">
                <a16:creationId xmlns:a16="http://schemas.microsoft.com/office/drawing/2014/main" id="{86C5B8EA-17B0-3C18-BE85-C5E65ADE19B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5918" y="-9210"/>
            <a:ext cx="2928707" cy="1221061"/>
          </a:xfrm>
          <a:prstGeom prst="rect">
            <a:avLst/>
          </a:prstGeom>
        </p:spPr>
      </p:pic>
    </p:spTree>
    <p:extLst>
      <p:ext uri="{BB962C8B-B14F-4D97-AF65-F5344CB8AC3E}">
        <p14:creationId xmlns:p14="http://schemas.microsoft.com/office/powerpoint/2010/main" val="32712223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Rectangle: Top Corners One Rounded and One Snipped 12">
            <a:extLst>
              <a:ext uri="{FF2B5EF4-FFF2-40B4-BE49-F238E27FC236}">
                <a16:creationId xmlns:a16="http://schemas.microsoft.com/office/drawing/2014/main" id="{0ED8AAB3-C4B9-4150-9BE4-BAF0CF887882}"/>
              </a:ext>
            </a:extLst>
          </p:cNvPr>
          <p:cNvSpPr/>
          <p:nvPr/>
        </p:nvSpPr>
        <p:spPr bwMode="gray">
          <a:xfrm>
            <a:off x="591848" y="1273182"/>
            <a:ext cx="10997640" cy="452860"/>
          </a:xfrm>
          <a:prstGeom prst="snipRoundRect">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wrap="square" lIns="88900" tIns="88900" rIns="88900" bIns="88900" rtlCol="0" anchor="ctr"/>
          <a:lstStyle/>
          <a:p>
            <a:pPr algn="ctr">
              <a:lnSpc>
                <a:spcPct val="106000"/>
              </a:lnSpc>
              <a:buFont typeface="Wingdings 2" pitchFamily="18" charset="2"/>
              <a:buNone/>
            </a:pPr>
            <a:r>
              <a:rPr lang="ro-RO" b="1" dirty="0">
                <a:solidFill>
                  <a:schemeClr val="bg1"/>
                </a:solidFill>
              </a:rPr>
              <a:t>Prioritatea  10  Asistență tehnică pentru facilitarea și eficientizarea managementului Programului</a:t>
            </a:r>
            <a:endParaRPr lang="en-US" b="1" dirty="0">
              <a:solidFill>
                <a:schemeClr val="bg1"/>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1140185324"/>
              </p:ext>
            </p:extLst>
          </p:nvPr>
        </p:nvGraphicFramePr>
        <p:xfrm>
          <a:off x="591849" y="1846276"/>
          <a:ext cx="10997639" cy="5022324"/>
        </p:xfrm>
        <a:graphic>
          <a:graphicData uri="http://schemas.openxmlformats.org/drawingml/2006/table">
            <a:tbl>
              <a:tblPr firstRow="1" bandRow="1">
                <a:tableStyleId>{93296810-A885-4BE3-A3E7-6D5BEEA58F35}</a:tableStyleId>
              </a:tblPr>
              <a:tblGrid>
                <a:gridCol w="1970607">
                  <a:extLst>
                    <a:ext uri="{9D8B030D-6E8A-4147-A177-3AD203B41FA5}">
                      <a16:colId xmlns:a16="http://schemas.microsoft.com/office/drawing/2014/main" val="20000"/>
                    </a:ext>
                  </a:extLst>
                </a:gridCol>
                <a:gridCol w="4578418">
                  <a:extLst>
                    <a:ext uri="{9D8B030D-6E8A-4147-A177-3AD203B41FA5}">
                      <a16:colId xmlns:a16="http://schemas.microsoft.com/office/drawing/2014/main" val="20001"/>
                    </a:ext>
                  </a:extLst>
                </a:gridCol>
                <a:gridCol w="2224307">
                  <a:extLst>
                    <a:ext uri="{9D8B030D-6E8A-4147-A177-3AD203B41FA5}">
                      <a16:colId xmlns:a16="http://schemas.microsoft.com/office/drawing/2014/main" val="20002"/>
                    </a:ext>
                  </a:extLst>
                </a:gridCol>
                <a:gridCol w="2224307">
                  <a:extLst>
                    <a:ext uri="{9D8B030D-6E8A-4147-A177-3AD203B41FA5}">
                      <a16:colId xmlns:a16="http://schemas.microsoft.com/office/drawing/2014/main" val="2456381112"/>
                    </a:ext>
                  </a:extLst>
                </a:gridCol>
              </a:tblGrid>
              <a:tr h="152031">
                <a:tc>
                  <a:txBody>
                    <a:bodyPr/>
                    <a:lstStyle/>
                    <a:p>
                      <a:pPr algn="ctr"/>
                      <a:r>
                        <a:rPr lang="ro-RO" sz="1500" b="1" noProof="0" dirty="0"/>
                        <a:t>Acțiune</a:t>
                      </a:r>
                    </a:p>
                  </a:txBody>
                  <a:tcPr anchor="ctr"/>
                </a:tc>
                <a:tc>
                  <a:txBody>
                    <a:bodyPr/>
                    <a:lstStyle/>
                    <a:p>
                      <a:pPr algn="ctr"/>
                      <a:r>
                        <a:rPr lang="ro-RO" sz="1500" b="1" noProof="0" dirty="0"/>
                        <a:t>Exemple de investiții vizate</a:t>
                      </a:r>
                    </a:p>
                  </a:txBody>
                  <a:tcPr anchor="ctr"/>
                </a:tc>
                <a:tc>
                  <a:txBody>
                    <a:bodyPr/>
                    <a:lstStyle/>
                    <a:p>
                      <a:pPr algn="ctr"/>
                      <a:r>
                        <a:rPr lang="ro-RO" sz="1500" b="1" noProof="0" dirty="0"/>
                        <a:t>Categorii beneficiari/</a:t>
                      </a:r>
                    </a:p>
                    <a:p>
                      <a:pPr algn="ctr"/>
                      <a:r>
                        <a:rPr lang="ro-RO" sz="1500" b="1" noProof="0" dirty="0"/>
                        <a:t> grup </a:t>
                      </a:r>
                      <a:r>
                        <a:rPr lang="ro-RO" sz="1500" b="1" noProof="0" dirty="0" err="1"/>
                        <a:t>tintă</a:t>
                      </a:r>
                      <a:endParaRPr lang="ro-RO" sz="1500" b="1" noProof="0"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o-RO" sz="1600" b="1" noProof="0" dirty="0"/>
                        <a:t>Alocare financiară</a:t>
                      </a:r>
                    </a:p>
                    <a:p>
                      <a:pPr algn="ctr"/>
                      <a:endParaRPr lang="ro-RO" sz="1500" b="1" noProof="0" dirty="0"/>
                    </a:p>
                  </a:txBody>
                  <a:tcPr anchor="ctr"/>
                </a:tc>
                <a:extLst>
                  <a:ext uri="{0D108BD9-81ED-4DB2-BD59-A6C34878D82A}">
                    <a16:rowId xmlns:a16="http://schemas.microsoft.com/office/drawing/2014/main" val="10000"/>
                  </a:ext>
                </a:extLst>
              </a:tr>
              <a:tr h="1510171">
                <a:tc>
                  <a:txBody>
                    <a:bodyPr/>
                    <a:lstStyle/>
                    <a:p>
                      <a:r>
                        <a:rPr lang="ro-RO" sz="1500" b="0" noProof="0" dirty="0"/>
                        <a:t>10.1.</a:t>
                      </a:r>
                    </a:p>
                    <a:p>
                      <a:r>
                        <a:rPr lang="ro-RO" sz="1500" b="0" noProof="0" dirty="0"/>
                        <a:t>Asigurarea funcționării sistemului privind coordonarea, gestionarea și controlul fondurilor</a:t>
                      </a:r>
                      <a:endParaRPr lang="ro-RO" sz="1500" b="0" i="1" noProof="0" dirty="0"/>
                    </a:p>
                  </a:txBody>
                  <a:tcPr anchor="ctr"/>
                </a:tc>
                <a:tc>
                  <a:txBody>
                    <a:bodyPr/>
                    <a:lstStyle/>
                    <a:p>
                      <a:pPr marL="285750" indent="-285750">
                        <a:buFont typeface="Arial" panose="020B0604020202020204" pitchFamily="34" charset="0"/>
                        <a:buChar char="•"/>
                      </a:pPr>
                      <a:r>
                        <a:rPr lang="ro-RO" sz="1500" b="0" noProof="0" dirty="0"/>
                        <a:t>Asigurarea funcționării Autorității de Management și a Organismelor Intermediare pentru implementarea diferitelor etape ale programului: sprijin logistic, salarii, formare personal, proceduri de management;</a:t>
                      </a:r>
                    </a:p>
                    <a:p>
                      <a:pPr marL="285750" indent="-285750">
                        <a:buFont typeface="Arial" panose="020B0604020202020204" pitchFamily="34" charset="0"/>
                        <a:buChar char="•"/>
                      </a:pPr>
                      <a:r>
                        <a:rPr lang="ro-RO" sz="1500" b="0" noProof="0" dirty="0"/>
                        <a:t>Sprijinirea Unităților de Monitorizare a Politicii Publice;</a:t>
                      </a:r>
                    </a:p>
                    <a:p>
                      <a:pPr marL="285750" indent="-285750">
                        <a:buFont typeface="Arial" panose="020B0604020202020204" pitchFamily="34" charset="0"/>
                        <a:buChar char="•"/>
                      </a:pPr>
                      <a:r>
                        <a:rPr lang="ro-RO" sz="1500" b="0" noProof="0" dirty="0"/>
                        <a:t>Sprijin pentru Comitetul de Monitorizare;</a:t>
                      </a:r>
                    </a:p>
                    <a:p>
                      <a:pPr marL="285750" indent="-285750">
                        <a:buFont typeface="Arial" panose="020B0604020202020204" pitchFamily="34" charset="0"/>
                        <a:buChar char="•"/>
                      </a:pPr>
                      <a:r>
                        <a:rPr lang="ro-RO" sz="1500" b="0" noProof="0" dirty="0"/>
                        <a:t>Închiderea programului.</a:t>
                      </a:r>
                    </a:p>
                  </a:txBody>
                  <a:tcPr anchor="ctr"/>
                </a:tc>
                <a:tc rowSpan="3">
                  <a:txBody>
                    <a:bodyPr/>
                    <a:lstStyle/>
                    <a:p>
                      <a:pPr marL="285750" indent="-285750">
                        <a:buFont typeface="Arial" panose="020B0604020202020204" pitchFamily="34" charset="0"/>
                        <a:buChar char="•"/>
                      </a:pPr>
                      <a:r>
                        <a:rPr lang="ro-RO" sz="1500" b="0" noProof="0" dirty="0"/>
                        <a:t>Structurile / Personalul de management/implementare a PEO;</a:t>
                      </a:r>
                    </a:p>
                    <a:p>
                      <a:pPr marL="285750" indent="-285750">
                        <a:buFont typeface="Arial" panose="020B0604020202020204" pitchFamily="34" charset="0"/>
                        <a:buChar char="•"/>
                      </a:pPr>
                      <a:r>
                        <a:rPr lang="ro-RO" sz="1500" b="0" noProof="0" dirty="0"/>
                        <a:t>Membrii Comitetului de Monitorizare</a:t>
                      </a:r>
                    </a:p>
                  </a:txBody>
                  <a:tcPr anchor="ctr"/>
                </a:tc>
                <a:tc rowSpan="2">
                  <a:txBody>
                    <a:bodyPr/>
                    <a:lstStyle/>
                    <a:p>
                      <a:pPr marL="285750" indent="-285750">
                        <a:buFont typeface="Arial" panose="020B0604020202020204" pitchFamily="34" charset="0"/>
                        <a:buChar char="•"/>
                      </a:pPr>
                      <a:r>
                        <a:rPr lang="ro-RO" sz="1500" b="0" noProof="0" dirty="0"/>
                        <a:t>39,76 mil euro alocare FSE+</a:t>
                      </a:r>
                    </a:p>
                    <a:p>
                      <a:pPr marL="285750" indent="-285750">
                        <a:buFont typeface="Arial" panose="020B0604020202020204" pitchFamily="34" charset="0"/>
                        <a:buChar char="•"/>
                      </a:pPr>
                      <a:r>
                        <a:rPr lang="ro-RO" sz="1500" b="0" noProof="0" dirty="0"/>
                        <a:t>59,06 mil euro alocare buget de stat</a:t>
                      </a:r>
                    </a:p>
                  </a:txBody>
                  <a:tcPr anchor="ctr"/>
                </a:tc>
                <a:extLst>
                  <a:ext uri="{0D108BD9-81ED-4DB2-BD59-A6C34878D82A}">
                    <a16:rowId xmlns:a16="http://schemas.microsoft.com/office/drawing/2014/main" val="10001"/>
                  </a:ext>
                </a:extLst>
              </a:tr>
              <a:tr h="308982">
                <a:tc rowSpan="2">
                  <a:txBody>
                    <a:bodyPr/>
                    <a:lstStyle/>
                    <a:p>
                      <a:r>
                        <a:rPr lang="ro-RO" sz="1500" b="0" noProof="0" dirty="0"/>
                        <a:t>10.2. </a:t>
                      </a:r>
                    </a:p>
                    <a:p>
                      <a:r>
                        <a:rPr lang="ro-RO" sz="1500" b="0" noProof="0" dirty="0"/>
                        <a:t>Facilitarea implementării, monitorizării, comunicării și vizibilității Programului</a:t>
                      </a:r>
                    </a:p>
                    <a:p>
                      <a:endParaRPr lang="ro-RO" sz="1500" b="0" noProof="0" dirty="0"/>
                    </a:p>
                  </a:txBody>
                  <a:tcPr anchor="ctr"/>
                </a:tc>
                <a:tc rowSpan="2">
                  <a:txBody>
                    <a:bodyPr/>
                    <a:lstStyle/>
                    <a:p>
                      <a:pPr marL="285750" indent="-285750">
                        <a:buFont typeface="Arial" panose="020B0604020202020204" pitchFamily="34" charset="0"/>
                        <a:buChar char="•"/>
                      </a:pPr>
                      <a:r>
                        <a:rPr lang="ro-RO" sz="1500" b="0" noProof="0" dirty="0"/>
                        <a:t>Punerea în aplicare a unor aspecte specifice: opțiuni de costuri simplificate, scheme de ajutor de stat, instrumente financiare etc.;</a:t>
                      </a:r>
                    </a:p>
                    <a:p>
                      <a:pPr marL="285750" indent="-285750">
                        <a:buFont typeface="Arial" panose="020B0604020202020204" pitchFamily="34" charset="0"/>
                        <a:buChar char="•"/>
                      </a:pPr>
                      <a:r>
                        <a:rPr lang="ro-RO" sz="1500" b="0" noProof="0" dirty="0"/>
                        <a:t>Evaluări, raportare;</a:t>
                      </a:r>
                    </a:p>
                    <a:p>
                      <a:pPr marL="285750" indent="-285750">
                        <a:buFont typeface="Arial" panose="020B0604020202020204" pitchFamily="34" charset="0"/>
                        <a:buChar char="•"/>
                      </a:pPr>
                      <a:r>
                        <a:rPr lang="ro-RO" sz="1500" b="0" noProof="0" dirty="0"/>
                        <a:t>Sprijin pentru beneficiarii PEO;</a:t>
                      </a:r>
                    </a:p>
                    <a:p>
                      <a:pPr marL="285750" indent="-285750">
                        <a:buFont typeface="Arial" panose="020B0604020202020204" pitchFamily="34" charset="0"/>
                        <a:buChar char="•"/>
                      </a:pPr>
                      <a:r>
                        <a:rPr lang="ro-RO" sz="1500" b="0" noProof="0" dirty="0"/>
                        <a:t>Implementarea planului de comunicare;</a:t>
                      </a:r>
                    </a:p>
                    <a:p>
                      <a:pPr marL="285750" indent="-285750">
                        <a:buFont typeface="Arial" panose="020B0604020202020204" pitchFamily="34" charset="0"/>
                        <a:buChar char="•"/>
                      </a:pPr>
                      <a:r>
                        <a:rPr lang="ro-RO" sz="1500" b="0" noProof="0" dirty="0"/>
                        <a:t>Sprijin pentru pregătirea perioadei 2027+</a:t>
                      </a:r>
                    </a:p>
                  </a:txBody>
                  <a:tcPr anchor="ct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2"/>
                  </a:ext>
                </a:extLst>
              </a:tr>
              <a:tr h="2229222">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285750" indent="-285750">
                        <a:buFont typeface="Arial" panose="020B0604020202020204" pitchFamily="34" charset="0"/>
                        <a:buChar char="•"/>
                      </a:pPr>
                      <a:r>
                        <a:rPr lang="ro-RO" sz="1500" b="0" noProof="0" dirty="0"/>
                        <a:t>5,63 mil euro alocare FSE+</a:t>
                      </a:r>
                    </a:p>
                    <a:p>
                      <a:pPr marL="285750" indent="-285750">
                        <a:buFont typeface="Arial" panose="020B0604020202020204" pitchFamily="34" charset="0"/>
                        <a:buChar char="•"/>
                      </a:pPr>
                      <a:r>
                        <a:rPr lang="ro-RO" sz="1500" b="0" noProof="0" dirty="0"/>
                        <a:t>8,44 mil euro alocare buget de stat</a:t>
                      </a:r>
                    </a:p>
                  </a:txBody>
                  <a:tcPr anchor="ctr"/>
                </a:tc>
                <a:extLst>
                  <a:ext uri="{0D108BD9-81ED-4DB2-BD59-A6C34878D82A}">
                    <a16:rowId xmlns:a16="http://schemas.microsoft.com/office/drawing/2014/main" val="3188604120"/>
                  </a:ext>
                </a:extLst>
              </a:tr>
            </a:tbl>
          </a:graphicData>
        </a:graphic>
      </p:graphicFrame>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817416" y="354228"/>
            <a:ext cx="4142205" cy="590550"/>
          </a:xfrm>
          <a:prstGeom prst="rect">
            <a:avLst/>
          </a:prstGeom>
          <a:noFill/>
          <a:ln>
            <a:noFill/>
          </a:ln>
        </p:spPr>
      </p:pic>
      <p:pic>
        <p:nvPicPr>
          <p:cNvPr id="9" name="Imagine 8">
            <a:extLst>
              <a:ext uri="{FF2B5EF4-FFF2-40B4-BE49-F238E27FC236}">
                <a16:creationId xmlns:a16="http://schemas.microsoft.com/office/drawing/2014/main" id="{91C78861-42C4-F739-9EFF-50FF3D87D745}"/>
              </a:ext>
            </a:extLst>
          </p:cNvPr>
          <p:cNvPicPr>
            <a:picLocks noChangeAspect="1"/>
          </p:cNvPicPr>
          <p:nvPr/>
        </p:nvPicPr>
        <p:blipFill>
          <a:blip r:embed="rId4"/>
          <a:stretch>
            <a:fillRect/>
          </a:stretch>
        </p:blipFill>
        <p:spPr>
          <a:xfrm>
            <a:off x="10475650" y="66144"/>
            <a:ext cx="898934" cy="957401"/>
          </a:xfrm>
          <a:prstGeom prst="rect">
            <a:avLst/>
          </a:prstGeom>
        </p:spPr>
      </p:pic>
      <p:pic>
        <p:nvPicPr>
          <p:cNvPr id="5" name="Imagine 4">
            <a:extLst>
              <a:ext uri="{FF2B5EF4-FFF2-40B4-BE49-F238E27FC236}">
                <a16:creationId xmlns:a16="http://schemas.microsoft.com/office/drawing/2014/main" id="{B501194C-060C-ADA8-9D04-E377D6C09B7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5918" y="66144"/>
            <a:ext cx="2928707" cy="1145707"/>
          </a:xfrm>
          <a:prstGeom prst="rect">
            <a:avLst/>
          </a:prstGeom>
        </p:spPr>
      </p:pic>
    </p:spTree>
    <p:extLst>
      <p:ext uri="{BB962C8B-B14F-4D97-AF65-F5344CB8AC3E}">
        <p14:creationId xmlns:p14="http://schemas.microsoft.com/office/powerpoint/2010/main" val="3330816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Rectangle: Top Corners One Rounded and One Snipped 12">
            <a:extLst>
              <a:ext uri="{FF2B5EF4-FFF2-40B4-BE49-F238E27FC236}">
                <a16:creationId xmlns:a16="http://schemas.microsoft.com/office/drawing/2014/main" id="{29E82DC5-8937-455C-80D7-3F70A1BCED00}"/>
              </a:ext>
            </a:extLst>
          </p:cNvPr>
          <p:cNvSpPr/>
          <p:nvPr/>
        </p:nvSpPr>
        <p:spPr bwMode="gray">
          <a:xfrm>
            <a:off x="428718" y="1200535"/>
            <a:ext cx="11075622" cy="503784"/>
          </a:xfrm>
          <a:prstGeom prst="snipRoundRect">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wrap="square" lIns="88900" tIns="88900" rIns="88900" bIns="88900" rtlCol="0" anchor="ctr"/>
          <a:lstStyle/>
          <a:p>
            <a:pPr algn="ctr">
              <a:lnSpc>
                <a:spcPct val="106000"/>
              </a:lnSpc>
              <a:buFont typeface="Wingdings 2" pitchFamily="18" charset="2"/>
              <a:buNone/>
            </a:pPr>
            <a:r>
              <a:rPr lang="ro-RO" b="1" dirty="0">
                <a:solidFill>
                  <a:schemeClr val="bg1"/>
                </a:solidFill>
              </a:rPr>
              <a:t>Programul Educație și Ocupare 2021-2027</a:t>
            </a:r>
            <a:endParaRPr lang="en-US" b="1" dirty="0">
              <a:solidFill>
                <a:schemeClr val="bg1"/>
              </a:solidFill>
            </a:endParaRPr>
          </a:p>
        </p:txBody>
      </p:sp>
      <p:sp>
        <p:nvSpPr>
          <p:cNvPr id="16" name="Oval 155">
            <a:extLst>
              <a:ext uri="{FF2B5EF4-FFF2-40B4-BE49-F238E27FC236}">
                <a16:creationId xmlns:a16="http://schemas.microsoft.com/office/drawing/2014/main" id="{FD0D06FA-4591-4B82-A606-7EEDA698CB9B}"/>
              </a:ext>
            </a:extLst>
          </p:cNvPr>
          <p:cNvSpPr/>
          <p:nvPr/>
        </p:nvSpPr>
        <p:spPr>
          <a:xfrm rot="2700000">
            <a:off x="5486976" y="2352267"/>
            <a:ext cx="1224136" cy="2290176"/>
          </a:xfrm>
          <a:custGeom>
            <a:avLst/>
            <a:gdLst/>
            <a:ahLst/>
            <a:cxnLst/>
            <a:rect l="l" t="t" r="r" b="b"/>
            <a:pathLst>
              <a:path w="1224136" h="2290176">
                <a:moveTo>
                  <a:pt x="459315" y="63272"/>
                </a:moveTo>
                <a:cubicBezTo>
                  <a:pt x="498408" y="24179"/>
                  <a:pt x="552413" y="0"/>
                  <a:pt x="612067" y="0"/>
                </a:cubicBezTo>
                <a:cubicBezTo>
                  <a:pt x="731374" y="0"/>
                  <a:pt x="828091" y="96717"/>
                  <a:pt x="828091" y="216024"/>
                </a:cubicBezTo>
                <a:cubicBezTo>
                  <a:pt x="828091" y="299408"/>
                  <a:pt x="780848" y="371757"/>
                  <a:pt x="711216" y="406896"/>
                </a:cubicBezTo>
                <a:cubicBezTo>
                  <a:pt x="691916" y="450663"/>
                  <a:pt x="710516" y="496019"/>
                  <a:pt x="737802" y="533019"/>
                </a:cubicBezTo>
                <a:lnTo>
                  <a:pt x="1224136" y="533019"/>
                </a:lnTo>
                <a:lnTo>
                  <a:pt x="1224136" y="1019520"/>
                </a:lnTo>
                <a:cubicBezTo>
                  <a:pt x="1187224" y="1046736"/>
                  <a:pt x="1141992" y="1065189"/>
                  <a:pt x="1098339" y="1045939"/>
                </a:cubicBezTo>
                <a:cubicBezTo>
                  <a:pt x="1063200" y="976307"/>
                  <a:pt x="990851" y="929064"/>
                  <a:pt x="907467" y="929064"/>
                </a:cubicBezTo>
                <a:cubicBezTo>
                  <a:pt x="788160" y="929064"/>
                  <a:pt x="691443" y="1025781"/>
                  <a:pt x="691443" y="1145088"/>
                </a:cubicBezTo>
                <a:cubicBezTo>
                  <a:pt x="691443" y="1204742"/>
                  <a:pt x="715622" y="1258747"/>
                  <a:pt x="754715" y="1297840"/>
                </a:cubicBezTo>
                <a:cubicBezTo>
                  <a:pt x="793807" y="1336933"/>
                  <a:pt x="847813" y="1361112"/>
                  <a:pt x="907467" y="1361112"/>
                </a:cubicBezTo>
                <a:cubicBezTo>
                  <a:pt x="988927" y="1361112"/>
                  <a:pt x="1059856" y="1316024"/>
                  <a:pt x="1095778" y="1248955"/>
                </a:cubicBezTo>
                <a:cubicBezTo>
                  <a:pt x="1141514" y="1226580"/>
                  <a:pt x="1182162" y="1242465"/>
                  <a:pt x="1224136" y="1270694"/>
                </a:cubicBezTo>
                <a:lnTo>
                  <a:pt x="1224136" y="1757155"/>
                </a:lnTo>
                <a:lnTo>
                  <a:pt x="737829" y="1757155"/>
                </a:lnTo>
                <a:cubicBezTo>
                  <a:pt x="709519" y="1799263"/>
                  <a:pt x="693505" y="1839996"/>
                  <a:pt x="715934" y="1885841"/>
                </a:cubicBezTo>
                <a:cubicBezTo>
                  <a:pt x="783003" y="1921763"/>
                  <a:pt x="828091" y="1992692"/>
                  <a:pt x="828091" y="2074152"/>
                </a:cubicBezTo>
                <a:cubicBezTo>
                  <a:pt x="828091" y="2133806"/>
                  <a:pt x="803912" y="2187812"/>
                  <a:pt x="764819" y="2226904"/>
                </a:cubicBezTo>
                <a:cubicBezTo>
                  <a:pt x="725726" y="2265997"/>
                  <a:pt x="671721" y="2290176"/>
                  <a:pt x="612067" y="2290176"/>
                </a:cubicBezTo>
                <a:cubicBezTo>
                  <a:pt x="492760" y="2290176"/>
                  <a:pt x="396043" y="2193459"/>
                  <a:pt x="396043" y="2074152"/>
                </a:cubicBezTo>
                <a:cubicBezTo>
                  <a:pt x="396043" y="1990768"/>
                  <a:pt x="443286" y="1918419"/>
                  <a:pt x="512918" y="1883280"/>
                </a:cubicBezTo>
                <a:cubicBezTo>
                  <a:pt x="532218" y="1839512"/>
                  <a:pt x="513617" y="1794156"/>
                  <a:pt x="486331" y="1757155"/>
                </a:cubicBezTo>
                <a:lnTo>
                  <a:pt x="0" y="1757155"/>
                </a:lnTo>
                <a:lnTo>
                  <a:pt x="0" y="1267857"/>
                </a:lnTo>
                <a:cubicBezTo>
                  <a:pt x="35436" y="1241878"/>
                  <a:pt x="78596" y="1225841"/>
                  <a:pt x="120314" y="1244237"/>
                </a:cubicBezTo>
                <a:cubicBezTo>
                  <a:pt x="155453" y="1313869"/>
                  <a:pt x="227802" y="1361112"/>
                  <a:pt x="311186" y="1361112"/>
                </a:cubicBezTo>
                <a:cubicBezTo>
                  <a:pt x="430493" y="1361112"/>
                  <a:pt x="527210" y="1264395"/>
                  <a:pt x="527210" y="1145088"/>
                </a:cubicBezTo>
                <a:cubicBezTo>
                  <a:pt x="527210" y="1085434"/>
                  <a:pt x="503031" y="1031429"/>
                  <a:pt x="463938" y="992336"/>
                </a:cubicBezTo>
                <a:cubicBezTo>
                  <a:pt x="424846" y="953243"/>
                  <a:pt x="370840" y="929064"/>
                  <a:pt x="311186" y="929064"/>
                </a:cubicBezTo>
                <a:cubicBezTo>
                  <a:pt x="229726" y="929064"/>
                  <a:pt x="158797" y="974152"/>
                  <a:pt x="122875" y="1041221"/>
                </a:cubicBezTo>
                <a:cubicBezTo>
                  <a:pt x="78969" y="1062702"/>
                  <a:pt x="39751" y="1048921"/>
                  <a:pt x="0" y="1022105"/>
                </a:cubicBezTo>
                <a:lnTo>
                  <a:pt x="0" y="533019"/>
                </a:lnTo>
                <a:lnTo>
                  <a:pt x="486305" y="533019"/>
                </a:lnTo>
                <a:cubicBezTo>
                  <a:pt x="514616" y="490912"/>
                  <a:pt x="530628" y="450179"/>
                  <a:pt x="508200" y="404335"/>
                </a:cubicBezTo>
                <a:cubicBezTo>
                  <a:pt x="441131" y="368413"/>
                  <a:pt x="396043" y="297484"/>
                  <a:pt x="396043" y="216024"/>
                </a:cubicBezTo>
                <a:cubicBezTo>
                  <a:pt x="396043" y="156370"/>
                  <a:pt x="420222" y="102364"/>
                  <a:pt x="459315" y="63272"/>
                </a:cubicBezTo>
                <a:close/>
              </a:path>
            </a:pathLst>
          </a:custGeom>
          <a:solidFill>
            <a:schemeClr val="accent6"/>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44546A"/>
              </a:solidFill>
              <a:effectLst/>
              <a:uLnTx/>
              <a:uFillTx/>
              <a:latin typeface="Verdana"/>
              <a:ea typeface="+mn-ea"/>
              <a:cs typeface="+mn-cs"/>
            </a:endParaRPr>
          </a:p>
        </p:txBody>
      </p:sp>
      <p:sp>
        <p:nvSpPr>
          <p:cNvPr id="17" name="Oval 155">
            <a:extLst>
              <a:ext uri="{FF2B5EF4-FFF2-40B4-BE49-F238E27FC236}">
                <a16:creationId xmlns:a16="http://schemas.microsoft.com/office/drawing/2014/main" id="{6D457F1F-DF54-4C64-A1BB-DD3D6F753C5F}"/>
              </a:ext>
            </a:extLst>
          </p:cNvPr>
          <p:cNvSpPr/>
          <p:nvPr/>
        </p:nvSpPr>
        <p:spPr>
          <a:xfrm rot="18900000">
            <a:off x="6352802" y="3218092"/>
            <a:ext cx="1224136" cy="2290176"/>
          </a:xfrm>
          <a:custGeom>
            <a:avLst/>
            <a:gdLst/>
            <a:ahLst/>
            <a:cxnLst/>
            <a:rect l="l" t="t" r="r" b="b"/>
            <a:pathLst>
              <a:path w="1224136" h="2290176">
                <a:moveTo>
                  <a:pt x="764820" y="63272"/>
                </a:moveTo>
                <a:cubicBezTo>
                  <a:pt x="803913" y="102365"/>
                  <a:pt x="828092" y="156370"/>
                  <a:pt x="828092" y="216024"/>
                </a:cubicBezTo>
                <a:cubicBezTo>
                  <a:pt x="828092" y="299408"/>
                  <a:pt x="780849" y="371757"/>
                  <a:pt x="711217" y="406896"/>
                </a:cubicBezTo>
                <a:cubicBezTo>
                  <a:pt x="691917" y="450664"/>
                  <a:pt x="710518" y="496020"/>
                  <a:pt x="737803" y="533020"/>
                </a:cubicBezTo>
                <a:lnTo>
                  <a:pt x="1224136" y="533020"/>
                </a:lnTo>
                <a:lnTo>
                  <a:pt x="1224136" y="1022318"/>
                </a:lnTo>
                <a:cubicBezTo>
                  <a:pt x="1188700" y="1048297"/>
                  <a:pt x="1145539" y="1064335"/>
                  <a:pt x="1103821" y="1045938"/>
                </a:cubicBezTo>
                <a:cubicBezTo>
                  <a:pt x="1068682" y="976306"/>
                  <a:pt x="996333" y="929063"/>
                  <a:pt x="912949" y="929063"/>
                </a:cubicBezTo>
                <a:cubicBezTo>
                  <a:pt x="793642" y="929063"/>
                  <a:pt x="696925" y="1025780"/>
                  <a:pt x="696925" y="1145087"/>
                </a:cubicBezTo>
                <a:cubicBezTo>
                  <a:pt x="696925" y="1204741"/>
                  <a:pt x="721104" y="1258746"/>
                  <a:pt x="760197" y="1297839"/>
                </a:cubicBezTo>
                <a:cubicBezTo>
                  <a:pt x="799289" y="1336932"/>
                  <a:pt x="853295" y="1361111"/>
                  <a:pt x="912949" y="1361111"/>
                </a:cubicBezTo>
                <a:cubicBezTo>
                  <a:pt x="994409" y="1361111"/>
                  <a:pt x="1065338" y="1316024"/>
                  <a:pt x="1101260" y="1248954"/>
                </a:cubicBezTo>
                <a:cubicBezTo>
                  <a:pt x="1145167" y="1227474"/>
                  <a:pt x="1184385" y="1241254"/>
                  <a:pt x="1224136" y="1268071"/>
                </a:cubicBezTo>
                <a:lnTo>
                  <a:pt x="1224136" y="1757156"/>
                </a:lnTo>
                <a:lnTo>
                  <a:pt x="737830" y="1757156"/>
                </a:lnTo>
                <a:cubicBezTo>
                  <a:pt x="709520" y="1799264"/>
                  <a:pt x="693507" y="1839997"/>
                  <a:pt x="715935" y="1885841"/>
                </a:cubicBezTo>
                <a:cubicBezTo>
                  <a:pt x="783004" y="1921763"/>
                  <a:pt x="828092" y="1992692"/>
                  <a:pt x="828092" y="2074152"/>
                </a:cubicBezTo>
                <a:cubicBezTo>
                  <a:pt x="828092" y="2133806"/>
                  <a:pt x="803913" y="2187812"/>
                  <a:pt x="764820" y="2226904"/>
                </a:cubicBezTo>
                <a:cubicBezTo>
                  <a:pt x="725727" y="2265997"/>
                  <a:pt x="671722" y="2290176"/>
                  <a:pt x="612068" y="2290176"/>
                </a:cubicBezTo>
                <a:cubicBezTo>
                  <a:pt x="492761" y="2290176"/>
                  <a:pt x="396044" y="2193459"/>
                  <a:pt x="396044" y="2074152"/>
                </a:cubicBezTo>
                <a:cubicBezTo>
                  <a:pt x="396044" y="1990768"/>
                  <a:pt x="443287" y="1918419"/>
                  <a:pt x="512919" y="1883280"/>
                </a:cubicBezTo>
                <a:cubicBezTo>
                  <a:pt x="532219" y="1839512"/>
                  <a:pt x="513618" y="1794157"/>
                  <a:pt x="486333" y="1757156"/>
                </a:cubicBezTo>
                <a:lnTo>
                  <a:pt x="0" y="1757156"/>
                </a:lnTo>
                <a:lnTo>
                  <a:pt x="0" y="1271295"/>
                </a:lnTo>
                <a:cubicBezTo>
                  <a:pt x="37251" y="1243817"/>
                  <a:pt x="82955" y="1224793"/>
                  <a:pt x="127049" y="1244237"/>
                </a:cubicBezTo>
                <a:cubicBezTo>
                  <a:pt x="162188" y="1313869"/>
                  <a:pt x="234537" y="1361112"/>
                  <a:pt x="317921" y="1361112"/>
                </a:cubicBezTo>
                <a:cubicBezTo>
                  <a:pt x="437228" y="1361112"/>
                  <a:pt x="533945" y="1264395"/>
                  <a:pt x="533945" y="1145088"/>
                </a:cubicBezTo>
                <a:cubicBezTo>
                  <a:pt x="533945" y="1085434"/>
                  <a:pt x="509766" y="1031429"/>
                  <a:pt x="470673" y="992336"/>
                </a:cubicBezTo>
                <a:cubicBezTo>
                  <a:pt x="431581" y="953243"/>
                  <a:pt x="377575" y="929064"/>
                  <a:pt x="317921" y="929064"/>
                </a:cubicBezTo>
                <a:cubicBezTo>
                  <a:pt x="236461" y="929064"/>
                  <a:pt x="165532" y="974152"/>
                  <a:pt x="129610" y="1041221"/>
                </a:cubicBezTo>
                <a:cubicBezTo>
                  <a:pt x="83460" y="1063799"/>
                  <a:pt x="42490" y="1047421"/>
                  <a:pt x="0" y="1018884"/>
                </a:cubicBezTo>
                <a:lnTo>
                  <a:pt x="0" y="533020"/>
                </a:lnTo>
                <a:lnTo>
                  <a:pt x="486306" y="533020"/>
                </a:lnTo>
                <a:cubicBezTo>
                  <a:pt x="514616" y="490912"/>
                  <a:pt x="530629" y="450179"/>
                  <a:pt x="508201" y="404335"/>
                </a:cubicBezTo>
                <a:cubicBezTo>
                  <a:pt x="441132" y="368413"/>
                  <a:pt x="396044" y="297484"/>
                  <a:pt x="396044" y="216024"/>
                </a:cubicBezTo>
                <a:cubicBezTo>
                  <a:pt x="396044" y="156370"/>
                  <a:pt x="420223" y="102364"/>
                  <a:pt x="459316" y="63272"/>
                </a:cubicBezTo>
                <a:cubicBezTo>
                  <a:pt x="498409" y="24179"/>
                  <a:pt x="552414" y="0"/>
                  <a:pt x="612068" y="0"/>
                </a:cubicBezTo>
                <a:cubicBezTo>
                  <a:pt x="671722" y="0"/>
                  <a:pt x="725728" y="24180"/>
                  <a:pt x="764820" y="63272"/>
                </a:cubicBezTo>
                <a:close/>
              </a:path>
            </a:pathLst>
          </a:custGeom>
          <a:solidFill>
            <a:srgbClr val="012169"/>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44546A"/>
              </a:solidFill>
              <a:effectLst/>
              <a:uLnTx/>
              <a:uFillTx/>
              <a:latin typeface="Verdana"/>
              <a:ea typeface="+mn-ea"/>
              <a:cs typeface="+mn-cs"/>
            </a:endParaRPr>
          </a:p>
        </p:txBody>
      </p:sp>
      <p:sp>
        <p:nvSpPr>
          <p:cNvPr id="18" name="Oval 155">
            <a:extLst>
              <a:ext uri="{FF2B5EF4-FFF2-40B4-BE49-F238E27FC236}">
                <a16:creationId xmlns:a16="http://schemas.microsoft.com/office/drawing/2014/main" id="{4153B486-D2E7-43CE-A408-3D464B7D0BFC}"/>
              </a:ext>
            </a:extLst>
          </p:cNvPr>
          <p:cNvSpPr/>
          <p:nvPr/>
        </p:nvSpPr>
        <p:spPr>
          <a:xfrm rot="18900000">
            <a:off x="4621127" y="3218118"/>
            <a:ext cx="1224136" cy="2290177"/>
          </a:xfrm>
          <a:custGeom>
            <a:avLst/>
            <a:gdLst/>
            <a:ahLst/>
            <a:cxnLst/>
            <a:rect l="l" t="t" r="r" b="b"/>
            <a:pathLst>
              <a:path w="1224136" h="2290177">
                <a:moveTo>
                  <a:pt x="764821" y="63272"/>
                </a:moveTo>
                <a:cubicBezTo>
                  <a:pt x="803914" y="102365"/>
                  <a:pt x="828093" y="156370"/>
                  <a:pt x="828093" y="216024"/>
                </a:cubicBezTo>
                <a:cubicBezTo>
                  <a:pt x="828093" y="299408"/>
                  <a:pt x="780850" y="371757"/>
                  <a:pt x="711218" y="406896"/>
                </a:cubicBezTo>
                <a:cubicBezTo>
                  <a:pt x="691918" y="450664"/>
                  <a:pt x="710519" y="496020"/>
                  <a:pt x="737804" y="533020"/>
                </a:cubicBezTo>
                <a:lnTo>
                  <a:pt x="1224136" y="533020"/>
                </a:lnTo>
                <a:lnTo>
                  <a:pt x="1224136" y="1019537"/>
                </a:lnTo>
                <a:cubicBezTo>
                  <a:pt x="1187233" y="1046745"/>
                  <a:pt x="1142014" y="1065183"/>
                  <a:pt x="1098373" y="1045938"/>
                </a:cubicBezTo>
                <a:cubicBezTo>
                  <a:pt x="1063233" y="976306"/>
                  <a:pt x="990884" y="929063"/>
                  <a:pt x="907500" y="929063"/>
                </a:cubicBezTo>
                <a:cubicBezTo>
                  <a:pt x="788193" y="929063"/>
                  <a:pt x="691476" y="1025780"/>
                  <a:pt x="691476" y="1145087"/>
                </a:cubicBezTo>
                <a:cubicBezTo>
                  <a:pt x="691476" y="1204741"/>
                  <a:pt x="715655" y="1258747"/>
                  <a:pt x="754748" y="1297839"/>
                </a:cubicBezTo>
                <a:cubicBezTo>
                  <a:pt x="793841" y="1336932"/>
                  <a:pt x="847846" y="1361111"/>
                  <a:pt x="907500" y="1361111"/>
                </a:cubicBezTo>
                <a:cubicBezTo>
                  <a:pt x="988961" y="1361111"/>
                  <a:pt x="1059890" y="1316024"/>
                  <a:pt x="1095811" y="1248954"/>
                </a:cubicBezTo>
                <a:cubicBezTo>
                  <a:pt x="1141537" y="1226584"/>
                  <a:pt x="1182177" y="1242456"/>
                  <a:pt x="1224136" y="1270677"/>
                </a:cubicBezTo>
                <a:lnTo>
                  <a:pt x="1224136" y="1757156"/>
                </a:lnTo>
                <a:lnTo>
                  <a:pt x="737831" y="1757156"/>
                </a:lnTo>
                <a:cubicBezTo>
                  <a:pt x="709521" y="1799265"/>
                  <a:pt x="693508" y="1839998"/>
                  <a:pt x="715937" y="1885842"/>
                </a:cubicBezTo>
                <a:cubicBezTo>
                  <a:pt x="783005" y="1921764"/>
                  <a:pt x="828094" y="1992693"/>
                  <a:pt x="828094" y="2074153"/>
                </a:cubicBezTo>
                <a:cubicBezTo>
                  <a:pt x="828093" y="2133807"/>
                  <a:pt x="803915" y="2187813"/>
                  <a:pt x="764821" y="2226905"/>
                </a:cubicBezTo>
                <a:cubicBezTo>
                  <a:pt x="725728" y="2265998"/>
                  <a:pt x="671723" y="2290177"/>
                  <a:pt x="612070" y="2290177"/>
                </a:cubicBezTo>
                <a:cubicBezTo>
                  <a:pt x="492762" y="2290177"/>
                  <a:pt x="396045" y="2193460"/>
                  <a:pt x="396045" y="2074153"/>
                </a:cubicBezTo>
                <a:cubicBezTo>
                  <a:pt x="396045" y="1990769"/>
                  <a:pt x="443288" y="1918420"/>
                  <a:pt x="512921" y="1883281"/>
                </a:cubicBezTo>
                <a:cubicBezTo>
                  <a:pt x="532220" y="1839513"/>
                  <a:pt x="513619" y="1794157"/>
                  <a:pt x="486333" y="1757155"/>
                </a:cubicBezTo>
                <a:lnTo>
                  <a:pt x="1" y="1757156"/>
                </a:lnTo>
                <a:lnTo>
                  <a:pt x="1" y="1271298"/>
                </a:lnTo>
                <a:cubicBezTo>
                  <a:pt x="37251" y="1243817"/>
                  <a:pt x="82956" y="1224794"/>
                  <a:pt x="127049" y="1244238"/>
                </a:cubicBezTo>
                <a:cubicBezTo>
                  <a:pt x="162189" y="1313869"/>
                  <a:pt x="234538" y="1361113"/>
                  <a:pt x="317921" y="1361113"/>
                </a:cubicBezTo>
                <a:cubicBezTo>
                  <a:pt x="437228" y="1361113"/>
                  <a:pt x="533945" y="1264396"/>
                  <a:pt x="533945" y="1145089"/>
                </a:cubicBezTo>
                <a:cubicBezTo>
                  <a:pt x="533945" y="1085435"/>
                  <a:pt x="509766" y="1031429"/>
                  <a:pt x="470673" y="992337"/>
                </a:cubicBezTo>
                <a:cubicBezTo>
                  <a:pt x="431581" y="953244"/>
                  <a:pt x="377575" y="929065"/>
                  <a:pt x="317921" y="929065"/>
                </a:cubicBezTo>
                <a:cubicBezTo>
                  <a:pt x="236461" y="929065"/>
                  <a:pt x="165532" y="974153"/>
                  <a:pt x="129610" y="1041222"/>
                </a:cubicBezTo>
                <a:cubicBezTo>
                  <a:pt x="83461" y="1063799"/>
                  <a:pt x="42491" y="1047422"/>
                  <a:pt x="0" y="1018884"/>
                </a:cubicBezTo>
                <a:lnTo>
                  <a:pt x="0" y="533020"/>
                </a:lnTo>
                <a:lnTo>
                  <a:pt x="486307" y="533020"/>
                </a:lnTo>
                <a:cubicBezTo>
                  <a:pt x="514617" y="490912"/>
                  <a:pt x="530630" y="450179"/>
                  <a:pt x="508202" y="404335"/>
                </a:cubicBezTo>
                <a:cubicBezTo>
                  <a:pt x="441133" y="368413"/>
                  <a:pt x="396045" y="297484"/>
                  <a:pt x="396045" y="216024"/>
                </a:cubicBezTo>
                <a:cubicBezTo>
                  <a:pt x="396045" y="156370"/>
                  <a:pt x="420224" y="102364"/>
                  <a:pt x="459317" y="63272"/>
                </a:cubicBezTo>
                <a:cubicBezTo>
                  <a:pt x="498410" y="24179"/>
                  <a:pt x="552415" y="0"/>
                  <a:pt x="612069" y="0"/>
                </a:cubicBezTo>
                <a:cubicBezTo>
                  <a:pt x="671723" y="0"/>
                  <a:pt x="725728" y="24179"/>
                  <a:pt x="764821" y="63272"/>
                </a:cubicBezTo>
                <a:close/>
              </a:path>
            </a:pathLst>
          </a:custGeom>
          <a:solidFill>
            <a:schemeClr val="accent6">
              <a:lumMod val="60000"/>
              <a:lumOff val="4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err="1">
              <a:ln>
                <a:noFill/>
              </a:ln>
              <a:solidFill>
                <a:srgbClr val="44546A"/>
              </a:solidFill>
              <a:effectLst/>
              <a:uLnTx/>
              <a:uFillTx/>
              <a:latin typeface="Verdana"/>
              <a:ea typeface="+mn-ea"/>
              <a:cs typeface="+mn-cs"/>
            </a:endParaRPr>
          </a:p>
        </p:txBody>
      </p:sp>
      <p:sp>
        <p:nvSpPr>
          <p:cNvPr id="19" name="Rectangle 140">
            <a:extLst>
              <a:ext uri="{FF2B5EF4-FFF2-40B4-BE49-F238E27FC236}">
                <a16:creationId xmlns:a16="http://schemas.microsoft.com/office/drawing/2014/main" id="{7F5DBD4C-156A-498C-875F-86134637E957}"/>
              </a:ext>
            </a:extLst>
          </p:cNvPr>
          <p:cNvSpPr/>
          <p:nvPr/>
        </p:nvSpPr>
        <p:spPr>
          <a:xfrm rot="2700000">
            <a:off x="5486952" y="4083942"/>
            <a:ext cx="1224136" cy="2290176"/>
          </a:xfrm>
          <a:custGeom>
            <a:avLst/>
            <a:gdLst/>
            <a:ahLst/>
            <a:cxnLst/>
            <a:rect l="l" t="t" r="r" b="b"/>
            <a:pathLst>
              <a:path w="1224136" h="2290176">
                <a:moveTo>
                  <a:pt x="459315" y="63272"/>
                </a:moveTo>
                <a:cubicBezTo>
                  <a:pt x="498408" y="24178"/>
                  <a:pt x="552413" y="-1"/>
                  <a:pt x="612067" y="0"/>
                </a:cubicBezTo>
                <a:cubicBezTo>
                  <a:pt x="731374" y="-1"/>
                  <a:pt x="828091" y="96717"/>
                  <a:pt x="828091" y="216024"/>
                </a:cubicBezTo>
                <a:cubicBezTo>
                  <a:pt x="828091" y="299408"/>
                  <a:pt x="780848" y="371756"/>
                  <a:pt x="711216" y="406896"/>
                </a:cubicBezTo>
                <a:cubicBezTo>
                  <a:pt x="691916" y="450663"/>
                  <a:pt x="710517" y="496019"/>
                  <a:pt x="737802" y="533019"/>
                </a:cubicBezTo>
                <a:lnTo>
                  <a:pt x="1224136" y="533019"/>
                </a:lnTo>
                <a:lnTo>
                  <a:pt x="1224136" y="1022319"/>
                </a:lnTo>
                <a:cubicBezTo>
                  <a:pt x="1188699" y="1048297"/>
                  <a:pt x="1145539" y="1064335"/>
                  <a:pt x="1103821" y="1045939"/>
                </a:cubicBezTo>
                <a:cubicBezTo>
                  <a:pt x="1068681" y="976307"/>
                  <a:pt x="996332" y="929064"/>
                  <a:pt x="912948" y="929064"/>
                </a:cubicBezTo>
                <a:cubicBezTo>
                  <a:pt x="793641" y="929064"/>
                  <a:pt x="696924" y="1025781"/>
                  <a:pt x="696924" y="1145088"/>
                </a:cubicBezTo>
                <a:cubicBezTo>
                  <a:pt x="696924" y="1204742"/>
                  <a:pt x="721103" y="1258747"/>
                  <a:pt x="760196" y="1297840"/>
                </a:cubicBezTo>
                <a:cubicBezTo>
                  <a:pt x="799288" y="1336933"/>
                  <a:pt x="853295" y="1361112"/>
                  <a:pt x="912948" y="1361112"/>
                </a:cubicBezTo>
                <a:cubicBezTo>
                  <a:pt x="994408" y="1361112"/>
                  <a:pt x="1065338" y="1316024"/>
                  <a:pt x="1101259" y="1248955"/>
                </a:cubicBezTo>
                <a:cubicBezTo>
                  <a:pt x="1145166" y="1227475"/>
                  <a:pt x="1184384" y="1241255"/>
                  <a:pt x="1224136" y="1268072"/>
                </a:cubicBezTo>
                <a:lnTo>
                  <a:pt x="1224136" y="1757155"/>
                </a:lnTo>
                <a:lnTo>
                  <a:pt x="737830" y="1757155"/>
                </a:lnTo>
                <a:cubicBezTo>
                  <a:pt x="709519" y="1799263"/>
                  <a:pt x="693506" y="1839996"/>
                  <a:pt x="715934" y="1885841"/>
                </a:cubicBezTo>
                <a:cubicBezTo>
                  <a:pt x="783003" y="1921763"/>
                  <a:pt x="828091" y="1992692"/>
                  <a:pt x="828091" y="2074152"/>
                </a:cubicBezTo>
                <a:cubicBezTo>
                  <a:pt x="828091" y="2133806"/>
                  <a:pt x="803912" y="2187812"/>
                  <a:pt x="764819" y="2226904"/>
                </a:cubicBezTo>
                <a:cubicBezTo>
                  <a:pt x="725726" y="2265997"/>
                  <a:pt x="671721" y="2290176"/>
                  <a:pt x="612067" y="2290176"/>
                </a:cubicBezTo>
                <a:cubicBezTo>
                  <a:pt x="492760" y="2290176"/>
                  <a:pt x="396043" y="2193459"/>
                  <a:pt x="396043" y="2074152"/>
                </a:cubicBezTo>
                <a:cubicBezTo>
                  <a:pt x="396043" y="1990768"/>
                  <a:pt x="443286" y="1918419"/>
                  <a:pt x="512918" y="1883280"/>
                </a:cubicBezTo>
                <a:cubicBezTo>
                  <a:pt x="532219" y="1839511"/>
                  <a:pt x="513617" y="1794156"/>
                  <a:pt x="486332" y="1757155"/>
                </a:cubicBezTo>
                <a:lnTo>
                  <a:pt x="0" y="1757155"/>
                </a:lnTo>
                <a:lnTo>
                  <a:pt x="0" y="1270658"/>
                </a:lnTo>
                <a:cubicBezTo>
                  <a:pt x="36913" y="1243440"/>
                  <a:pt x="82146" y="1224987"/>
                  <a:pt x="125800" y="1244235"/>
                </a:cubicBezTo>
                <a:cubicBezTo>
                  <a:pt x="160938" y="1313868"/>
                  <a:pt x="233287" y="1361111"/>
                  <a:pt x="316671" y="1361111"/>
                </a:cubicBezTo>
                <a:cubicBezTo>
                  <a:pt x="435979" y="1361111"/>
                  <a:pt x="532696" y="1264394"/>
                  <a:pt x="532695" y="1145087"/>
                </a:cubicBezTo>
                <a:cubicBezTo>
                  <a:pt x="532696" y="1085433"/>
                  <a:pt x="508516" y="1031428"/>
                  <a:pt x="469423" y="992335"/>
                </a:cubicBezTo>
                <a:cubicBezTo>
                  <a:pt x="430331" y="953241"/>
                  <a:pt x="376325" y="929063"/>
                  <a:pt x="316671" y="929063"/>
                </a:cubicBezTo>
                <a:cubicBezTo>
                  <a:pt x="235212" y="929062"/>
                  <a:pt x="164282" y="974151"/>
                  <a:pt x="128360" y="1041219"/>
                </a:cubicBezTo>
                <a:cubicBezTo>
                  <a:pt x="82624" y="1063596"/>
                  <a:pt x="41974" y="1047710"/>
                  <a:pt x="0" y="1019480"/>
                </a:cubicBezTo>
                <a:lnTo>
                  <a:pt x="0" y="533019"/>
                </a:lnTo>
                <a:lnTo>
                  <a:pt x="486306" y="533019"/>
                </a:lnTo>
                <a:cubicBezTo>
                  <a:pt x="514616" y="490911"/>
                  <a:pt x="530629" y="450179"/>
                  <a:pt x="508200" y="404335"/>
                </a:cubicBezTo>
                <a:cubicBezTo>
                  <a:pt x="441131" y="368413"/>
                  <a:pt x="396043" y="297484"/>
                  <a:pt x="396043" y="216024"/>
                </a:cubicBezTo>
                <a:cubicBezTo>
                  <a:pt x="396043" y="156370"/>
                  <a:pt x="420223" y="102364"/>
                  <a:pt x="459315" y="63272"/>
                </a:cubicBezTo>
                <a:close/>
              </a:path>
            </a:pathLst>
          </a:custGeom>
          <a:solidFill>
            <a:schemeClr val="accent5"/>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err="1">
              <a:ln>
                <a:noFill/>
              </a:ln>
              <a:solidFill>
                <a:srgbClr val="44546A"/>
              </a:solidFill>
              <a:effectLst/>
              <a:uLnTx/>
              <a:uFillTx/>
              <a:latin typeface="Verdana"/>
              <a:ea typeface="+mn-ea"/>
              <a:cs typeface="+mn-cs"/>
            </a:endParaRPr>
          </a:p>
        </p:txBody>
      </p:sp>
      <p:sp>
        <p:nvSpPr>
          <p:cNvPr id="20" name="Rectangle 19">
            <a:extLst>
              <a:ext uri="{FF2B5EF4-FFF2-40B4-BE49-F238E27FC236}">
                <a16:creationId xmlns:a16="http://schemas.microsoft.com/office/drawing/2014/main" id="{646DA72C-FF67-49F3-B5B4-AC51EBE41B89}"/>
              </a:ext>
            </a:extLst>
          </p:cNvPr>
          <p:cNvSpPr/>
          <p:nvPr/>
        </p:nvSpPr>
        <p:spPr>
          <a:xfrm>
            <a:off x="228259" y="4534623"/>
            <a:ext cx="4360037" cy="1454244"/>
          </a:xfrm>
          <a:prstGeom prst="rect">
            <a:avLst/>
          </a:prstGeom>
        </p:spPr>
        <p:txBody>
          <a:bodyPr wrap="square" lIns="0" tIns="0" rIns="0" bIns="0">
            <a:spAutoFit/>
          </a:bodyPr>
          <a:lstStyle/>
          <a:p>
            <a:pPr lvl="0">
              <a:spcAft>
                <a:spcPts val="600"/>
              </a:spcAft>
              <a:defRPr/>
            </a:pPr>
            <a:r>
              <a:rPr lang="ro-RO" sz="1200" b="1" dirty="0">
                <a:solidFill>
                  <a:srgbClr val="0097A9"/>
                </a:solidFill>
                <a:latin typeface="Verdana"/>
              </a:rPr>
              <a:t>Ce aduce nou programul</a:t>
            </a:r>
          </a:p>
          <a:p>
            <a:pPr marL="171450" lvl="0" indent="-171450">
              <a:spcAft>
                <a:spcPts val="300"/>
              </a:spcAft>
              <a:buFont typeface="Arial" panose="020B0604020202020204" pitchFamily="34" charset="0"/>
              <a:buChar char="•"/>
              <a:defRPr/>
            </a:pPr>
            <a:r>
              <a:rPr lang="ro-RO" sz="1000" b="1" dirty="0">
                <a:solidFill>
                  <a:prstClr val="black"/>
                </a:solidFill>
                <a:latin typeface="Verdana"/>
              </a:rPr>
              <a:t>Abordarea personalizată a tinerilor/ diversificare măsuri</a:t>
            </a:r>
          </a:p>
          <a:p>
            <a:pPr marL="171450" lvl="0" indent="-171450">
              <a:spcAft>
                <a:spcPts val="300"/>
              </a:spcAft>
              <a:buFont typeface="Arial" panose="020B0604020202020204" pitchFamily="34" charset="0"/>
              <a:buChar char="•"/>
              <a:defRPr/>
            </a:pPr>
            <a:r>
              <a:rPr lang="ro-RO" sz="1000" b="1" dirty="0">
                <a:solidFill>
                  <a:prstClr val="black"/>
                </a:solidFill>
                <a:latin typeface="Verdana"/>
              </a:rPr>
              <a:t>Intervenții pentru creșterea capacității partenerilor</a:t>
            </a:r>
            <a:r>
              <a:rPr lang="en-US" sz="1000" b="1" dirty="0">
                <a:solidFill>
                  <a:prstClr val="black"/>
                </a:solidFill>
                <a:latin typeface="Verdana"/>
              </a:rPr>
              <a:t> </a:t>
            </a:r>
            <a:r>
              <a:rPr lang="ro-RO" sz="1000" b="1" dirty="0">
                <a:solidFill>
                  <a:prstClr val="black"/>
                </a:solidFill>
                <a:latin typeface="Verdana"/>
              </a:rPr>
              <a:t>și întărirea dialogului social</a:t>
            </a:r>
          </a:p>
          <a:p>
            <a:pPr marL="171450" lvl="0" indent="-171450">
              <a:spcAft>
                <a:spcPts val="300"/>
              </a:spcAft>
              <a:buFont typeface="Arial" panose="020B0604020202020204" pitchFamily="34" charset="0"/>
              <a:buChar char="•"/>
              <a:defRPr/>
            </a:pPr>
            <a:r>
              <a:rPr lang="ro-RO" sz="1000" b="1" dirty="0">
                <a:solidFill>
                  <a:prstClr val="black"/>
                </a:solidFill>
                <a:latin typeface="Verdana"/>
              </a:rPr>
              <a:t>Măsuri de sprijin pentru copii defavorizați pentru participarea la educație, la toate nivelurile de învățământ</a:t>
            </a:r>
          </a:p>
          <a:p>
            <a:pPr marL="171450" lvl="0" indent="-171450">
              <a:spcAft>
                <a:spcPts val="300"/>
              </a:spcAft>
              <a:buFont typeface="Arial" panose="020B0604020202020204" pitchFamily="34" charset="0"/>
              <a:buChar char="•"/>
              <a:defRPr/>
            </a:pPr>
            <a:r>
              <a:rPr lang="ro-RO" sz="1000" b="1" dirty="0">
                <a:solidFill>
                  <a:prstClr val="black"/>
                </a:solidFill>
                <a:latin typeface="Verdana"/>
              </a:rPr>
              <a:t>Oportunități sporite pentru formarea adulților, în acord cu cerințele pieței muncii</a:t>
            </a:r>
          </a:p>
        </p:txBody>
      </p:sp>
      <p:sp>
        <p:nvSpPr>
          <p:cNvPr id="21" name="Freeform 41">
            <a:extLst>
              <a:ext uri="{FF2B5EF4-FFF2-40B4-BE49-F238E27FC236}">
                <a16:creationId xmlns:a16="http://schemas.microsoft.com/office/drawing/2014/main" id="{696052A6-35DC-417D-BEB4-9C0157AB14AE}"/>
              </a:ext>
            </a:extLst>
          </p:cNvPr>
          <p:cNvSpPr/>
          <p:nvPr/>
        </p:nvSpPr>
        <p:spPr bwMode="gray">
          <a:xfrm flipH="1">
            <a:off x="6193574" y="1774085"/>
            <a:ext cx="1542592" cy="1094705"/>
          </a:xfrm>
          <a:custGeom>
            <a:avLst/>
            <a:gdLst>
              <a:gd name="connsiteX0" fmla="*/ 1575303 w 1575303"/>
              <a:gd name="connsiteY0" fmla="*/ 1403288 h 1403288"/>
              <a:gd name="connsiteX1" fmla="*/ 1575303 w 1575303"/>
              <a:gd name="connsiteY1" fmla="*/ 0 h 1403288"/>
              <a:gd name="connsiteX2" fmla="*/ 0 w 1575303"/>
              <a:gd name="connsiteY2" fmla="*/ 0 h 1403288"/>
            </a:gdLst>
            <a:ahLst/>
            <a:cxnLst>
              <a:cxn ang="0">
                <a:pos x="connsiteX0" y="connsiteY0"/>
              </a:cxn>
              <a:cxn ang="0">
                <a:pos x="connsiteX1" y="connsiteY1"/>
              </a:cxn>
              <a:cxn ang="0">
                <a:pos x="connsiteX2" y="connsiteY2"/>
              </a:cxn>
            </a:cxnLst>
            <a:rect l="l" t="t" r="r" b="b"/>
            <a:pathLst>
              <a:path w="1575303" h="1403288">
                <a:moveTo>
                  <a:pt x="1575303" y="1403288"/>
                </a:moveTo>
                <a:lnTo>
                  <a:pt x="1575303" y="0"/>
                </a:lnTo>
                <a:lnTo>
                  <a:pt x="0" y="0"/>
                </a:lnTo>
              </a:path>
            </a:pathLst>
          </a:custGeom>
          <a:noFill/>
          <a:ln w="9525" algn="ctr">
            <a:solidFill>
              <a:schemeClr val="accent6"/>
            </a:solidFill>
            <a:miter lim="800000"/>
            <a:headEnd/>
            <a:tailEnd/>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75787B"/>
              </a:solidFill>
              <a:effectLst/>
              <a:uLnTx/>
              <a:uFillTx/>
              <a:latin typeface="Verdana"/>
              <a:ea typeface="+mn-ea"/>
              <a:cs typeface="+mn-cs"/>
            </a:endParaRPr>
          </a:p>
        </p:txBody>
      </p:sp>
      <p:sp>
        <p:nvSpPr>
          <p:cNvPr id="22" name="Freeform 42">
            <a:extLst>
              <a:ext uri="{FF2B5EF4-FFF2-40B4-BE49-F238E27FC236}">
                <a16:creationId xmlns:a16="http://schemas.microsoft.com/office/drawing/2014/main" id="{6EBD8FA7-5EC1-4E4A-A8B9-083640B78E55}"/>
              </a:ext>
            </a:extLst>
          </p:cNvPr>
          <p:cNvSpPr/>
          <p:nvPr/>
        </p:nvSpPr>
        <p:spPr bwMode="gray">
          <a:xfrm>
            <a:off x="3454243" y="2374159"/>
            <a:ext cx="1575303" cy="1334189"/>
          </a:xfrm>
          <a:custGeom>
            <a:avLst/>
            <a:gdLst>
              <a:gd name="connsiteX0" fmla="*/ 1575303 w 1575303"/>
              <a:gd name="connsiteY0" fmla="*/ 1403288 h 1403288"/>
              <a:gd name="connsiteX1" fmla="*/ 1575303 w 1575303"/>
              <a:gd name="connsiteY1" fmla="*/ 0 h 1403288"/>
              <a:gd name="connsiteX2" fmla="*/ 0 w 1575303"/>
              <a:gd name="connsiteY2" fmla="*/ 0 h 1403288"/>
            </a:gdLst>
            <a:ahLst/>
            <a:cxnLst>
              <a:cxn ang="0">
                <a:pos x="connsiteX0" y="connsiteY0"/>
              </a:cxn>
              <a:cxn ang="0">
                <a:pos x="connsiteX1" y="connsiteY1"/>
              </a:cxn>
              <a:cxn ang="0">
                <a:pos x="connsiteX2" y="connsiteY2"/>
              </a:cxn>
            </a:cxnLst>
            <a:rect l="l" t="t" r="r" b="b"/>
            <a:pathLst>
              <a:path w="1575303" h="1403288">
                <a:moveTo>
                  <a:pt x="1575303" y="1403288"/>
                </a:moveTo>
                <a:lnTo>
                  <a:pt x="1575303" y="0"/>
                </a:lnTo>
                <a:lnTo>
                  <a:pt x="0" y="0"/>
                </a:lnTo>
              </a:path>
            </a:pathLst>
          </a:custGeom>
          <a:noFill/>
          <a:ln w="9525" algn="ctr">
            <a:solidFill>
              <a:schemeClr val="accent6"/>
            </a:solidFill>
            <a:miter lim="800000"/>
            <a:headEnd/>
            <a:tailEnd/>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75787B"/>
              </a:solidFill>
              <a:effectLst/>
              <a:uLnTx/>
              <a:uFillTx/>
              <a:latin typeface="Verdana"/>
              <a:ea typeface="+mn-ea"/>
              <a:cs typeface="+mn-cs"/>
            </a:endParaRPr>
          </a:p>
        </p:txBody>
      </p:sp>
      <p:sp>
        <p:nvSpPr>
          <p:cNvPr id="23" name="Freeform 43">
            <a:extLst>
              <a:ext uri="{FF2B5EF4-FFF2-40B4-BE49-F238E27FC236}">
                <a16:creationId xmlns:a16="http://schemas.microsoft.com/office/drawing/2014/main" id="{F5F23AD0-F51E-4D4D-8AEA-DE8EAE710D69}"/>
              </a:ext>
            </a:extLst>
          </p:cNvPr>
          <p:cNvSpPr/>
          <p:nvPr/>
        </p:nvSpPr>
        <p:spPr bwMode="gray">
          <a:xfrm rot="10800000">
            <a:off x="6584845" y="4573156"/>
            <a:ext cx="1247775" cy="867155"/>
          </a:xfrm>
          <a:custGeom>
            <a:avLst/>
            <a:gdLst>
              <a:gd name="connsiteX0" fmla="*/ 1575303 w 1575303"/>
              <a:gd name="connsiteY0" fmla="*/ 1403288 h 1403288"/>
              <a:gd name="connsiteX1" fmla="*/ 1575303 w 1575303"/>
              <a:gd name="connsiteY1" fmla="*/ 0 h 1403288"/>
              <a:gd name="connsiteX2" fmla="*/ 0 w 1575303"/>
              <a:gd name="connsiteY2" fmla="*/ 0 h 1403288"/>
            </a:gdLst>
            <a:ahLst/>
            <a:cxnLst>
              <a:cxn ang="0">
                <a:pos x="connsiteX0" y="connsiteY0"/>
              </a:cxn>
              <a:cxn ang="0">
                <a:pos x="connsiteX1" y="connsiteY1"/>
              </a:cxn>
              <a:cxn ang="0">
                <a:pos x="connsiteX2" y="connsiteY2"/>
              </a:cxn>
            </a:cxnLst>
            <a:rect l="l" t="t" r="r" b="b"/>
            <a:pathLst>
              <a:path w="1575303" h="1403288">
                <a:moveTo>
                  <a:pt x="1575303" y="1403288"/>
                </a:moveTo>
                <a:lnTo>
                  <a:pt x="1575303" y="0"/>
                </a:lnTo>
                <a:lnTo>
                  <a:pt x="0" y="0"/>
                </a:lnTo>
              </a:path>
            </a:pathLst>
          </a:custGeom>
          <a:noFill/>
          <a:ln w="9525" algn="ctr">
            <a:solidFill>
              <a:schemeClr val="accent6"/>
            </a:solidFill>
            <a:miter lim="800000"/>
            <a:headEnd/>
            <a:tailEnd/>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75787B"/>
              </a:solidFill>
              <a:effectLst/>
              <a:uLnTx/>
              <a:uFillTx/>
              <a:latin typeface="Verdana"/>
              <a:ea typeface="+mn-ea"/>
              <a:cs typeface="+mn-cs"/>
            </a:endParaRPr>
          </a:p>
        </p:txBody>
      </p:sp>
      <p:sp>
        <p:nvSpPr>
          <p:cNvPr id="24" name="Freeform 44">
            <a:extLst>
              <a:ext uri="{FF2B5EF4-FFF2-40B4-BE49-F238E27FC236}">
                <a16:creationId xmlns:a16="http://schemas.microsoft.com/office/drawing/2014/main" id="{5BB831C9-0F67-497F-B434-68C3A455146B}"/>
              </a:ext>
            </a:extLst>
          </p:cNvPr>
          <p:cNvSpPr/>
          <p:nvPr/>
        </p:nvSpPr>
        <p:spPr bwMode="gray">
          <a:xfrm rot="16200000">
            <a:off x="3109890" y="3094749"/>
            <a:ext cx="471819" cy="2484994"/>
          </a:xfrm>
          <a:custGeom>
            <a:avLst/>
            <a:gdLst>
              <a:gd name="connsiteX0" fmla="*/ 1575303 w 1575303"/>
              <a:gd name="connsiteY0" fmla="*/ 1403288 h 1403288"/>
              <a:gd name="connsiteX1" fmla="*/ 1575303 w 1575303"/>
              <a:gd name="connsiteY1" fmla="*/ 0 h 1403288"/>
              <a:gd name="connsiteX2" fmla="*/ 0 w 1575303"/>
              <a:gd name="connsiteY2" fmla="*/ 0 h 1403288"/>
            </a:gdLst>
            <a:ahLst/>
            <a:cxnLst>
              <a:cxn ang="0">
                <a:pos x="connsiteX0" y="connsiteY0"/>
              </a:cxn>
              <a:cxn ang="0">
                <a:pos x="connsiteX1" y="connsiteY1"/>
              </a:cxn>
              <a:cxn ang="0">
                <a:pos x="connsiteX2" y="connsiteY2"/>
              </a:cxn>
            </a:cxnLst>
            <a:rect l="l" t="t" r="r" b="b"/>
            <a:pathLst>
              <a:path w="1575303" h="1403288">
                <a:moveTo>
                  <a:pt x="1575303" y="1403288"/>
                </a:moveTo>
                <a:lnTo>
                  <a:pt x="1575303" y="0"/>
                </a:lnTo>
                <a:lnTo>
                  <a:pt x="0" y="0"/>
                </a:lnTo>
              </a:path>
            </a:pathLst>
          </a:custGeom>
          <a:noFill/>
          <a:ln w="9525" algn="ctr">
            <a:solidFill>
              <a:schemeClr val="accent6"/>
            </a:solidFill>
            <a:miter lim="800000"/>
            <a:headEnd/>
            <a:tailEnd/>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75787B"/>
              </a:solidFill>
              <a:effectLst/>
              <a:uLnTx/>
              <a:uFillTx/>
              <a:latin typeface="Verdana"/>
              <a:ea typeface="+mn-ea"/>
              <a:cs typeface="+mn-cs"/>
            </a:endParaRPr>
          </a:p>
        </p:txBody>
      </p:sp>
      <p:sp>
        <p:nvSpPr>
          <p:cNvPr id="25" name="Freeform 16">
            <a:extLst>
              <a:ext uri="{FF2B5EF4-FFF2-40B4-BE49-F238E27FC236}">
                <a16:creationId xmlns:a16="http://schemas.microsoft.com/office/drawing/2014/main" id="{3FCB51AC-7178-48A8-B1B7-CF90058611E8}"/>
              </a:ext>
            </a:extLst>
          </p:cNvPr>
          <p:cNvSpPr>
            <a:spLocks noChangeAspect="1"/>
          </p:cNvSpPr>
          <p:nvPr/>
        </p:nvSpPr>
        <p:spPr bwMode="auto">
          <a:xfrm rot="18900000">
            <a:off x="3563387" y="2554451"/>
            <a:ext cx="437695" cy="434745"/>
          </a:xfrm>
          <a:custGeom>
            <a:avLst/>
            <a:gdLst>
              <a:gd name="T0" fmla="*/ 212 w 212"/>
              <a:gd name="T1" fmla="*/ 105 h 210"/>
              <a:gd name="T2" fmla="*/ 212 w 212"/>
              <a:gd name="T3" fmla="*/ 105 h 210"/>
              <a:gd name="T4" fmla="*/ 212 w 212"/>
              <a:gd name="T5" fmla="*/ 105 h 210"/>
              <a:gd name="T6" fmla="*/ 212 w 212"/>
              <a:gd name="T7" fmla="*/ 105 h 210"/>
              <a:gd name="T8" fmla="*/ 198 w 212"/>
              <a:gd name="T9" fmla="*/ 97 h 210"/>
              <a:gd name="T10" fmla="*/ 153 w 212"/>
              <a:gd name="T11" fmla="*/ 93 h 210"/>
              <a:gd name="T12" fmla="*/ 140 w 212"/>
              <a:gd name="T13" fmla="*/ 77 h 210"/>
              <a:gd name="T14" fmla="*/ 146 w 212"/>
              <a:gd name="T15" fmla="*/ 70 h 210"/>
              <a:gd name="T16" fmla="*/ 140 w 212"/>
              <a:gd name="T17" fmla="*/ 64 h 210"/>
              <a:gd name="T18" fmla="*/ 139 w 212"/>
              <a:gd name="T19" fmla="*/ 64 h 210"/>
              <a:gd name="T20" fmla="*/ 139 w 212"/>
              <a:gd name="T21" fmla="*/ 64 h 210"/>
              <a:gd name="T22" fmla="*/ 131 w 212"/>
              <a:gd name="T23" fmla="*/ 64 h 210"/>
              <a:gd name="T24" fmla="*/ 117 w 212"/>
              <a:gd name="T25" fmla="*/ 45 h 210"/>
              <a:gd name="T26" fmla="*/ 117 w 212"/>
              <a:gd name="T27" fmla="*/ 45 h 210"/>
              <a:gd name="T28" fmla="*/ 123 w 212"/>
              <a:gd name="T29" fmla="*/ 39 h 210"/>
              <a:gd name="T30" fmla="*/ 118 w 212"/>
              <a:gd name="T31" fmla="*/ 33 h 210"/>
              <a:gd name="T32" fmla="*/ 118 w 212"/>
              <a:gd name="T33" fmla="*/ 33 h 210"/>
              <a:gd name="T34" fmla="*/ 108 w 212"/>
              <a:gd name="T35" fmla="*/ 33 h 210"/>
              <a:gd name="T36" fmla="*/ 101 w 212"/>
              <a:gd name="T37" fmla="*/ 24 h 210"/>
              <a:gd name="T38" fmla="*/ 89 w 212"/>
              <a:gd name="T39" fmla="*/ 7 h 210"/>
              <a:gd name="T40" fmla="*/ 77 w 212"/>
              <a:gd name="T41" fmla="*/ 0 h 210"/>
              <a:gd name="T42" fmla="*/ 67 w 212"/>
              <a:gd name="T43" fmla="*/ 0 h 210"/>
              <a:gd name="T44" fmla="*/ 86 w 212"/>
              <a:gd name="T45" fmla="*/ 45 h 210"/>
              <a:gd name="T46" fmla="*/ 94 w 212"/>
              <a:gd name="T47" fmla="*/ 64 h 210"/>
              <a:gd name="T48" fmla="*/ 98 w 212"/>
              <a:gd name="T49" fmla="*/ 85 h 210"/>
              <a:gd name="T50" fmla="*/ 80 w 212"/>
              <a:gd name="T51" fmla="*/ 95 h 210"/>
              <a:gd name="T52" fmla="*/ 36 w 212"/>
              <a:gd name="T53" fmla="*/ 97 h 210"/>
              <a:gd name="T54" fmla="*/ 14 w 212"/>
              <a:gd name="T55" fmla="*/ 69 h 210"/>
              <a:gd name="T56" fmla="*/ 0 w 212"/>
              <a:gd name="T57" fmla="*/ 67 h 210"/>
              <a:gd name="T58" fmla="*/ 9 w 212"/>
              <a:gd name="T59" fmla="*/ 101 h 210"/>
              <a:gd name="T60" fmla="*/ 8 w 212"/>
              <a:gd name="T61" fmla="*/ 101 h 210"/>
              <a:gd name="T62" fmla="*/ 4 w 212"/>
              <a:gd name="T63" fmla="*/ 105 h 210"/>
              <a:gd name="T64" fmla="*/ 8 w 212"/>
              <a:gd name="T65" fmla="*/ 110 h 210"/>
              <a:gd name="T66" fmla="*/ 9 w 212"/>
              <a:gd name="T67" fmla="*/ 110 h 210"/>
              <a:gd name="T68" fmla="*/ 0 w 212"/>
              <a:gd name="T69" fmla="*/ 143 h 210"/>
              <a:gd name="T70" fmla="*/ 14 w 212"/>
              <a:gd name="T71" fmla="*/ 141 h 210"/>
              <a:gd name="T72" fmla="*/ 36 w 212"/>
              <a:gd name="T73" fmla="*/ 112 h 210"/>
              <a:gd name="T74" fmla="*/ 80 w 212"/>
              <a:gd name="T75" fmla="*/ 114 h 210"/>
              <a:gd name="T76" fmla="*/ 98 w 212"/>
              <a:gd name="T77" fmla="*/ 124 h 210"/>
              <a:gd name="T78" fmla="*/ 94 w 212"/>
              <a:gd name="T79" fmla="*/ 145 h 210"/>
              <a:gd name="T80" fmla="*/ 86 w 212"/>
              <a:gd name="T81" fmla="*/ 165 h 210"/>
              <a:gd name="T82" fmla="*/ 67 w 212"/>
              <a:gd name="T83" fmla="*/ 210 h 210"/>
              <a:gd name="T84" fmla="*/ 77 w 212"/>
              <a:gd name="T85" fmla="*/ 210 h 210"/>
              <a:gd name="T86" fmla="*/ 89 w 212"/>
              <a:gd name="T87" fmla="*/ 202 h 210"/>
              <a:gd name="T88" fmla="*/ 101 w 212"/>
              <a:gd name="T89" fmla="*/ 186 h 210"/>
              <a:gd name="T90" fmla="*/ 108 w 212"/>
              <a:gd name="T91" fmla="*/ 177 h 210"/>
              <a:gd name="T92" fmla="*/ 118 w 212"/>
              <a:gd name="T93" fmla="*/ 177 h 210"/>
              <a:gd name="T94" fmla="*/ 118 w 212"/>
              <a:gd name="T95" fmla="*/ 177 h 210"/>
              <a:gd name="T96" fmla="*/ 123 w 212"/>
              <a:gd name="T97" fmla="*/ 171 h 210"/>
              <a:gd name="T98" fmla="*/ 117 w 212"/>
              <a:gd name="T99" fmla="*/ 165 h 210"/>
              <a:gd name="T100" fmla="*/ 117 w 212"/>
              <a:gd name="T101" fmla="*/ 165 h 210"/>
              <a:gd name="T102" fmla="*/ 131 w 212"/>
              <a:gd name="T103" fmla="*/ 145 h 210"/>
              <a:gd name="T104" fmla="*/ 141 w 212"/>
              <a:gd name="T105" fmla="*/ 145 h 210"/>
              <a:gd name="T106" fmla="*/ 141 w 212"/>
              <a:gd name="T107" fmla="*/ 145 h 210"/>
              <a:gd name="T108" fmla="*/ 146 w 212"/>
              <a:gd name="T109" fmla="*/ 139 h 210"/>
              <a:gd name="T110" fmla="*/ 140 w 212"/>
              <a:gd name="T111" fmla="*/ 133 h 210"/>
              <a:gd name="T112" fmla="*/ 153 w 212"/>
              <a:gd name="T113" fmla="*/ 116 h 210"/>
              <a:gd name="T114" fmla="*/ 198 w 212"/>
              <a:gd name="T115" fmla="*/ 112 h 210"/>
              <a:gd name="T116" fmla="*/ 212 w 212"/>
              <a:gd name="T1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2" h="210">
                <a:moveTo>
                  <a:pt x="212" y="105"/>
                </a:moveTo>
                <a:cubicBezTo>
                  <a:pt x="212" y="105"/>
                  <a:pt x="212" y="105"/>
                  <a:pt x="212" y="105"/>
                </a:cubicBezTo>
                <a:cubicBezTo>
                  <a:pt x="212" y="105"/>
                  <a:pt x="212" y="105"/>
                  <a:pt x="212" y="105"/>
                </a:cubicBezTo>
                <a:cubicBezTo>
                  <a:pt x="212" y="105"/>
                  <a:pt x="212" y="105"/>
                  <a:pt x="212" y="105"/>
                </a:cubicBezTo>
                <a:cubicBezTo>
                  <a:pt x="212" y="102"/>
                  <a:pt x="207" y="99"/>
                  <a:pt x="198" y="97"/>
                </a:cubicBezTo>
                <a:cubicBezTo>
                  <a:pt x="189" y="95"/>
                  <a:pt x="174" y="94"/>
                  <a:pt x="153" y="93"/>
                </a:cubicBezTo>
                <a:cubicBezTo>
                  <a:pt x="149" y="89"/>
                  <a:pt x="145" y="83"/>
                  <a:pt x="140" y="77"/>
                </a:cubicBezTo>
                <a:cubicBezTo>
                  <a:pt x="143" y="76"/>
                  <a:pt x="146" y="74"/>
                  <a:pt x="146" y="70"/>
                </a:cubicBezTo>
                <a:cubicBezTo>
                  <a:pt x="146" y="67"/>
                  <a:pt x="143" y="64"/>
                  <a:pt x="140" y="64"/>
                </a:cubicBezTo>
                <a:cubicBezTo>
                  <a:pt x="140" y="64"/>
                  <a:pt x="139" y="64"/>
                  <a:pt x="139" y="64"/>
                </a:cubicBezTo>
                <a:cubicBezTo>
                  <a:pt x="139" y="64"/>
                  <a:pt x="139" y="64"/>
                  <a:pt x="139" y="64"/>
                </a:cubicBezTo>
                <a:cubicBezTo>
                  <a:pt x="131" y="64"/>
                  <a:pt x="131" y="64"/>
                  <a:pt x="131" y="64"/>
                </a:cubicBezTo>
                <a:cubicBezTo>
                  <a:pt x="117" y="45"/>
                  <a:pt x="117" y="45"/>
                  <a:pt x="117" y="45"/>
                </a:cubicBezTo>
                <a:cubicBezTo>
                  <a:pt x="117" y="45"/>
                  <a:pt x="117" y="45"/>
                  <a:pt x="117" y="45"/>
                </a:cubicBezTo>
                <a:cubicBezTo>
                  <a:pt x="121" y="45"/>
                  <a:pt x="123" y="42"/>
                  <a:pt x="123" y="39"/>
                </a:cubicBezTo>
                <a:cubicBezTo>
                  <a:pt x="123" y="36"/>
                  <a:pt x="121" y="33"/>
                  <a:pt x="118" y="33"/>
                </a:cubicBezTo>
                <a:cubicBezTo>
                  <a:pt x="118" y="33"/>
                  <a:pt x="118" y="33"/>
                  <a:pt x="118" y="33"/>
                </a:cubicBezTo>
                <a:cubicBezTo>
                  <a:pt x="108" y="33"/>
                  <a:pt x="108" y="33"/>
                  <a:pt x="108" y="33"/>
                </a:cubicBezTo>
                <a:cubicBezTo>
                  <a:pt x="101" y="24"/>
                  <a:pt x="101" y="24"/>
                  <a:pt x="101" y="24"/>
                </a:cubicBezTo>
                <a:cubicBezTo>
                  <a:pt x="97" y="18"/>
                  <a:pt x="93" y="13"/>
                  <a:pt x="89" y="7"/>
                </a:cubicBezTo>
                <a:cubicBezTo>
                  <a:pt x="85" y="2"/>
                  <a:pt x="81" y="0"/>
                  <a:pt x="77" y="0"/>
                </a:cubicBezTo>
                <a:cubicBezTo>
                  <a:pt x="67" y="0"/>
                  <a:pt x="67" y="0"/>
                  <a:pt x="67" y="0"/>
                </a:cubicBezTo>
                <a:cubicBezTo>
                  <a:pt x="72" y="13"/>
                  <a:pt x="79" y="28"/>
                  <a:pt x="86" y="45"/>
                </a:cubicBezTo>
                <a:cubicBezTo>
                  <a:pt x="88" y="51"/>
                  <a:pt x="91" y="58"/>
                  <a:pt x="94" y="64"/>
                </a:cubicBezTo>
                <a:cubicBezTo>
                  <a:pt x="97" y="73"/>
                  <a:pt x="98" y="80"/>
                  <a:pt x="98" y="85"/>
                </a:cubicBezTo>
                <a:cubicBezTo>
                  <a:pt x="98" y="92"/>
                  <a:pt x="92" y="95"/>
                  <a:pt x="80" y="95"/>
                </a:cubicBezTo>
                <a:cubicBezTo>
                  <a:pt x="36" y="97"/>
                  <a:pt x="36" y="97"/>
                  <a:pt x="36" y="97"/>
                </a:cubicBezTo>
                <a:cubicBezTo>
                  <a:pt x="14" y="69"/>
                  <a:pt x="14" y="69"/>
                  <a:pt x="14" y="69"/>
                </a:cubicBezTo>
                <a:cubicBezTo>
                  <a:pt x="12" y="69"/>
                  <a:pt x="8" y="68"/>
                  <a:pt x="0" y="67"/>
                </a:cubicBezTo>
                <a:cubicBezTo>
                  <a:pt x="9" y="101"/>
                  <a:pt x="9" y="101"/>
                  <a:pt x="9" y="101"/>
                </a:cubicBezTo>
                <a:cubicBezTo>
                  <a:pt x="9" y="101"/>
                  <a:pt x="8" y="101"/>
                  <a:pt x="8" y="101"/>
                </a:cubicBezTo>
                <a:cubicBezTo>
                  <a:pt x="6" y="101"/>
                  <a:pt x="4" y="103"/>
                  <a:pt x="4" y="105"/>
                </a:cubicBezTo>
                <a:cubicBezTo>
                  <a:pt x="4" y="108"/>
                  <a:pt x="6" y="110"/>
                  <a:pt x="8" y="110"/>
                </a:cubicBezTo>
                <a:cubicBezTo>
                  <a:pt x="8" y="110"/>
                  <a:pt x="8" y="110"/>
                  <a:pt x="9" y="110"/>
                </a:cubicBezTo>
                <a:cubicBezTo>
                  <a:pt x="0" y="143"/>
                  <a:pt x="0" y="143"/>
                  <a:pt x="0" y="143"/>
                </a:cubicBezTo>
                <a:cubicBezTo>
                  <a:pt x="8" y="142"/>
                  <a:pt x="12" y="141"/>
                  <a:pt x="14" y="141"/>
                </a:cubicBezTo>
                <a:cubicBezTo>
                  <a:pt x="36" y="112"/>
                  <a:pt x="36" y="112"/>
                  <a:pt x="36" y="112"/>
                </a:cubicBezTo>
                <a:cubicBezTo>
                  <a:pt x="80" y="114"/>
                  <a:pt x="80" y="114"/>
                  <a:pt x="80" y="114"/>
                </a:cubicBezTo>
                <a:cubicBezTo>
                  <a:pt x="92" y="114"/>
                  <a:pt x="98" y="118"/>
                  <a:pt x="98" y="124"/>
                </a:cubicBezTo>
                <a:cubicBezTo>
                  <a:pt x="98" y="130"/>
                  <a:pt x="97" y="137"/>
                  <a:pt x="94" y="145"/>
                </a:cubicBezTo>
                <a:cubicBezTo>
                  <a:pt x="91" y="152"/>
                  <a:pt x="88" y="158"/>
                  <a:pt x="86" y="165"/>
                </a:cubicBezTo>
                <a:cubicBezTo>
                  <a:pt x="79" y="182"/>
                  <a:pt x="72" y="197"/>
                  <a:pt x="67" y="210"/>
                </a:cubicBezTo>
                <a:cubicBezTo>
                  <a:pt x="77" y="210"/>
                  <a:pt x="77" y="210"/>
                  <a:pt x="77" y="210"/>
                </a:cubicBezTo>
                <a:cubicBezTo>
                  <a:pt x="81" y="210"/>
                  <a:pt x="85" y="207"/>
                  <a:pt x="89" y="202"/>
                </a:cubicBezTo>
                <a:cubicBezTo>
                  <a:pt x="93" y="197"/>
                  <a:pt x="97" y="192"/>
                  <a:pt x="101" y="186"/>
                </a:cubicBezTo>
                <a:cubicBezTo>
                  <a:pt x="108" y="177"/>
                  <a:pt x="108" y="177"/>
                  <a:pt x="108" y="177"/>
                </a:cubicBezTo>
                <a:cubicBezTo>
                  <a:pt x="118" y="177"/>
                  <a:pt x="118" y="177"/>
                  <a:pt x="118" y="177"/>
                </a:cubicBezTo>
                <a:cubicBezTo>
                  <a:pt x="118" y="177"/>
                  <a:pt x="118" y="177"/>
                  <a:pt x="118" y="177"/>
                </a:cubicBezTo>
                <a:cubicBezTo>
                  <a:pt x="121" y="177"/>
                  <a:pt x="123" y="174"/>
                  <a:pt x="123" y="171"/>
                </a:cubicBezTo>
                <a:cubicBezTo>
                  <a:pt x="123" y="167"/>
                  <a:pt x="121" y="165"/>
                  <a:pt x="117" y="165"/>
                </a:cubicBezTo>
                <a:cubicBezTo>
                  <a:pt x="117" y="165"/>
                  <a:pt x="117" y="165"/>
                  <a:pt x="117" y="165"/>
                </a:cubicBezTo>
                <a:cubicBezTo>
                  <a:pt x="131" y="145"/>
                  <a:pt x="131" y="145"/>
                  <a:pt x="131" y="145"/>
                </a:cubicBezTo>
                <a:cubicBezTo>
                  <a:pt x="141" y="145"/>
                  <a:pt x="141" y="145"/>
                  <a:pt x="141" y="145"/>
                </a:cubicBezTo>
                <a:cubicBezTo>
                  <a:pt x="141" y="145"/>
                  <a:pt x="141" y="145"/>
                  <a:pt x="141" y="145"/>
                </a:cubicBezTo>
                <a:cubicBezTo>
                  <a:pt x="144" y="145"/>
                  <a:pt x="146" y="142"/>
                  <a:pt x="146" y="139"/>
                </a:cubicBezTo>
                <a:cubicBezTo>
                  <a:pt x="146" y="136"/>
                  <a:pt x="143" y="133"/>
                  <a:pt x="140" y="133"/>
                </a:cubicBezTo>
                <a:cubicBezTo>
                  <a:pt x="145" y="127"/>
                  <a:pt x="149" y="121"/>
                  <a:pt x="153" y="116"/>
                </a:cubicBezTo>
                <a:cubicBezTo>
                  <a:pt x="174" y="116"/>
                  <a:pt x="189" y="115"/>
                  <a:pt x="198" y="112"/>
                </a:cubicBezTo>
                <a:cubicBezTo>
                  <a:pt x="207" y="110"/>
                  <a:pt x="212" y="108"/>
                  <a:pt x="212" y="10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Verdana"/>
              <a:ea typeface="+mn-ea"/>
              <a:cs typeface="+mn-cs"/>
            </a:endParaRPr>
          </a:p>
        </p:txBody>
      </p:sp>
      <p:sp>
        <p:nvSpPr>
          <p:cNvPr id="27" name="Freeform 62">
            <a:extLst>
              <a:ext uri="{FF2B5EF4-FFF2-40B4-BE49-F238E27FC236}">
                <a16:creationId xmlns:a16="http://schemas.microsoft.com/office/drawing/2014/main" id="{42F2D96F-3A4E-41AB-B002-2580D1E9EF26}"/>
              </a:ext>
            </a:extLst>
          </p:cNvPr>
          <p:cNvSpPr>
            <a:spLocks noChangeAspect="1" noEditPoints="1"/>
          </p:cNvSpPr>
          <p:nvPr/>
        </p:nvSpPr>
        <p:spPr bwMode="auto">
          <a:xfrm>
            <a:off x="7902333" y="6082845"/>
            <a:ext cx="414250" cy="382929"/>
          </a:xfrm>
          <a:custGeom>
            <a:avLst/>
            <a:gdLst>
              <a:gd name="T0" fmla="*/ 33 w 195"/>
              <a:gd name="T1" fmla="*/ 62 h 180"/>
              <a:gd name="T2" fmla="*/ 74 w 195"/>
              <a:gd name="T3" fmla="*/ 18 h 180"/>
              <a:gd name="T4" fmla="*/ 102 w 195"/>
              <a:gd name="T5" fmla="*/ 45 h 180"/>
              <a:gd name="T6" fmla="*/ 61 w 195"/>
              <a:gd name="T7" fmla="*/ 88 h 180"/>
              <a:gd name="T8" fmla="*/ 33 w 195"/>
              <a:gd name="T9" fmla="*/ 62 h 180"/>
              <a:gd name="T10" fmla="*/ 107 w 195"/>
              <a:gd name="T11" fmla="*/ 41 h 180"/>
              <a:gd name="T12" fmla="*/ 114 w 195"/>
              <a:gd name="T13" fmla="*/ 41 h 180"/>
              <a:gd name="T14" fmla="*/ 117 w 195"/>
              <a:gd name="T15" fmla="*/ 38 h 180"/>
              <a:gd name="T16" fmla="*/ 117 w 195"/>
              <a:gd name="T17" fmla="*/ 30 h 180"/>
              <a:gd name="T18" fmla="*/ 87 w 195"/>
              <a:gd name="T19" fmla="*/ 2 h 180"/>
              <a:gd name="T20" fmla="*/ 80 w 195"/>
              <a:gd name="T21" fmla="*/ 3 h 180"/>
              <a:gd name="T22" fmla="*/ 77 w 195"/>
              <a:gd name="T23" fmla="*/ 6 h 180"/>
              <a:gd name="T24" fmla="*/ 77 w 195"/>
              <a:gd name="T25" fmla="*/ 13 h 180"/>
              <a:gd name="T26" fmla="*/ 107 w 195"/>
              <a:gd name="T27" fmla="*/ 41 h 180"/>
              <a:gd name="T28" fmla="*/ 47 w 195"/>
              <a:gd name="T29" fmla="*/ 104 h 180"/>
              <a:gd name="T30" fmla="*/ 55 w 195"/>
              <a:gd name="T31" fmla="*/ 104 h 180"/>
              <a:gd name="T32" fmla="*/ 58 w 195"/>
              <a:gd name="T33" fmla="*/ 101 h 180"/>
              <a:gd name="T34" fmla="*/ 57 w 195"/>
              <a:gd name="T35" fmla="*/ 93 h 180"/>
              <a:gd name="T36" fmla="*/ 28 w 195"/>
              <a:gd name="T37" fmla="*/ 65 h 180"/>
              <a:gd name="T38" fmla="*/ 20 w 195"/>
              <a:gd name="T39" fmla="*/ 66 h 180"/>
              <a:gd name="T40" fmla="*/ 17 w 195"/>
              <a:gd name="T41" fmla="*/ 69 h 180"/>
              <a:gd name="T42" fmla="*/ 18 w 195"/>
              <a:gd name="T43" fmla="*/ 76 h 180"/>
              <a:gd name="T44" fmla="*/ 47 w 195"/>
              <a:gd name="T45" fmla="*/ 104 h 180"/>
              <a:gd name="T46" fmla="*/ 80 w 195"/>
              <a:gd name="T47" fmla="*/ 77 h 180"/>
              <a:gd name="T48" fmla="*/ 177 w 195"/>
              <a:gd name="T49" fmla="*/ 169 h 180"/>
              <a:gd name="T50" fmla="*/ 189 w 195"/>
              <a:gd name="T51" fmla="*/ 171 h 180"/>
              <a:gd name="T52" fmla="*/ 193 w 195"/>
              <a:gd name="T53" fmla="*/ 167 h 180"/>
              <a:gd name="T54" fmla="*/ 190 w 195"/>
              <a:gd name="T55" fmla="*/ 156 h 180"/>
              <a:gd name="T56" fmla="*/ 92 w 195"/>
              <a:gd name="T57" fmla="*/ 64 h 180"/>
              <a:gd name="T58" fmla="*/ 80 w 195"/>
              <a:gd name="T59" fmla="*/ 77 h 180"/>
              <a:gd name="T60" fmla="*/ 113 w 195"/>
              <a:gd name="T61" fmla="*/ 168 h 180"/>
              <a:gd name="T62" fmla="*/ 111 w 195"/>
              <a:gd name="T63" fmla="*/ 166 h 180"/>
              <a:gd name="T64" fmla="*/ 3 w 195"/>
              <a:gd name="T65" fmla="*/ 166 h 180"/>
              <a:gd name="T66" fmla="*/ 0 w 195"/>
              <a:gd name="T67" fmla="*/ 168 h 180"/>
              <a:gd name="T68" fmla="*/ 0 w 195"/>
              <a:gd name="T69" fmla="*/ 178 h 180"/>
              <a:gd name="T70" fmla="*/ 3 w 195"/>
              <a:gd name="T71" fmla="*/ 180 h 180"/>
              <a:gd name="T72" fmla="*/ 111 w 195"/>
              <a:gd name="T73" fmla="*/ 180 h 180"/>
              <a:gd name="T74" fmla="*/ 113 w 195"/>
              <a:gd name="T75" fmla="*/ 178 h 180"/>
              <a:gd name="T76" fmla="*/ 113 w 195"/>
              <a:gd name="T77" fmla="*/ 168 h 180"/>
              <a:gd name="T78" fmla="*/ 25 w 195"/>
              <a:gd name="T79" fmla="*/ 148 h 180"/>
              <a:gd name="T80" fmla="*/ 89 w 195"/>
              <a:gd name="T81" fmla="*/ 148 h 180"/>
              <a:gd name="T82" fmla="*/ 96 w 195"/>
              <a:gd name="T83" fmla="*/ 154 h 180"/>
              <a:gd name="T84" fmla="*/ 96 w 195"/>
              <a:gd name="T85" fmla="*/ 160 h 180"/>
              <a:gd name="T86" fmla="*/ 17 w 195"/>
              <a:gd name="T87" fmla="*/ 160 h 180"/>
              <a:gd name="T88" fmla="*/ 17 w 195"/>
              <a:gd name="T89" fmla="*/ 154 h 180"/>
              <a:gd name="T90" fmla="*/ 25 w 195"/>
              <a:gd name="T91" fmla="*/ 14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5" h="180">
                <a:moveTo>
                  <a:pt x="33" y="62"/>
                </a:moveTo>
                <a:cubicBezTo>
                  <a:pt x="74" y="18"/>
                  <a:pt x="74" y="18"/>
                  <a:pt x="74" y="18"/>
                </a:cubicBezTo>
                <a:cubicBezTo>
                  <a:pt x="102" y="45"/>
                  <a:pt x="102" y="45"/>
                  <a:pt x="102" y="45"/>
                </a:cubicBezTo>
                <a:cubicBezTo>
                  <a:pt x="61" y="88"/>
                  <a:pt x="61" y="88"/>
                  <a:pt x="61" y="88"/>
                </a:cubicBezTo>
                <a:lnTo>
                  <a:pt x="33" y="62"/>
                </a:lnTo>
                <a:close/>
                <a:moveTo>
                  <a:pt x="107" y="41"/>
                </a:moveTo>
                <a:cubicBezTo>
                  <a:pt x="109" y="43"/>
                  <a:pt x="112" y="43"/>
                  <a:pt x="114" y="41"/>
                </a:cubicBezTo>
                <a:cubicBezTo>
                  <a:pt x="117" y="38"/>
                  <a:pt x="117" y="38"/>
                  <a:pt x="117" y="38"/>
                </a:cubicBezTo>
                <a:cubicBezTo>
                  <a:pt x="119" y="35"/>
                  <a:pt x="119" y="32"/>
                  <a:pt x="117" y="30"/>
                </a:cubicBezTo>
                <a:cubicBezTo>
                  <a:pt x="87" y="2"/>
                  <a:pt x="87" y="2"/>
                  <a:pt x="87" y="2"/>
                </a:cubicBezTo>
                <a:cubicBezTo>
                  <a:pt x="85" y="0"/>
                  <a:pt x="82" y="0"/>
                  <a:pt x="80" y="3"/>
                </a:cubicBezTo>
                <a:cubicBezTo>
                  <a:pt x="77" y="6"/>
                  <a:pt x="77" y="6"/>
                  <a:pt x="77" y="6"/>
                </a:cubicBezTo>
                <a:cubicBezTo>
                  <a:pt x="75" y="8"/>
                  <a:pt x="75" y="11"/>
                  <a:pt x="77" y="13"/>
                </a:cubicBezTo>
                <a:lnTo>
                  <a:pt x="107" y="41"/>
                </a:lnTo>
                <a:close/>
                <a:moveTo>
                  <a:pt x="47" y="104"/>
                </a:moveTo>
                <a:cubicBezTo>
                  <a:pt x="49" y="106"/>
                  <a:pt x="53" y="106"/>
                  <a:pt x="55" y="104"/>
                </a:cubicBezTo>
                <a:cubicBezTo>
                  <a:pt x="58" y="101"/>
                  <a:pt x="58" y="101"/>
                  <a:pt x="58" y="101"/>
                </a:cubicBezTo>
                <a:cubicBezTo>
                  <a:pt x="60" y="99"/>
                  <a:pt x="60" y="95"/>
                  <a:pt x="57" y="93"/>
                </a:cubicBezTo>
                <a:cubicBezTo>
                  <a:pt x="28" y="65"/>
                  <a:pt x="28" y="65"/>
                  <a:pt x="28" y="65"/>
                </a:cubicBezTo>
                <a:cubicBezTo>
                  <a:pt x="26" y="63"/>
                  <a:pt x="22" y="64"/>
                  <a:pt x="20" y="66"/>
                </a:cubicBezTo>
                <a:cubicBezTo>
                  <a:pt x="17" y="69"/>
                  <a:pt x="17" y="69"/>
                  <a:pt x="17" y="69"/>
                </a:cubicBezTo>
                <a:cubicBezTo>
                  <a:pt x="15" y="71"/>
                  <a:pt x="15" y="74"/>
                  <a:pt x="18" y="76"/>
                </a:cubicBezTo>
                <a:lnTo>
                  <a:pt x="47" y="104"/>
                </a:lnTo>
                <a:close/>
                <a:moveTo>
                  <a:pt x="80" y="77"/>
                </a:moveTo>
                <a:cubicBezTo>
                  <a:pt x="177" y="169"/>
                  <a:pt x="177" y="169"/>
                  <a:pt x="177" y="169"/>
                </a:cubicBezTo>
                <a:cubicBezTo>
                  <a:pt x="181" y="172"/>
                  <a:pt x="186" y="174"/>
                  <a:pt x="189" y="171"/>
                </a:cubicBezTo>
                <a:cubicBezTo>
                  <a:pt x="193" y="167"/>
                  <a:pt x="193" y="167"/>
                  <a:pt x="193" y="167"/>
                </a:cubicBezTo>
                <a:cubicBezTo>
                  <a:pt x="195" y="164"/>
                  <a:pt x="194" y="159"/>
                  <a:pt x="190" y="156"/>
                </a:cubicBezTo>
                <a:cubicBezTo>
                  <a:pt x="92" y="64"/>
                  <a:pt x="92" y="64"/>
                  <a:pt x="92" y="64"/>
                </a:cubicBezTo>
                <a:lnTo>
                  <a:pt x="80" y="77"/>
                </a:lnTo>
                <a:close/>
                <a:moveTo>
                  <a:pt x="113" y="168"/>
                </a:moveTo>
                <a:cubicBezTo>
                  <a:pt x="113" y="167"/>
                  <a:pt x="112" y="166"/>
                  <a:pt x="111" y="166"/>
                </a:cubicBezTo>
                <a:cubicBezTo>
                  <a:pt x="3" y="166"/>
                  <a:pt x="3" y="166"/>
                  <a:pt x="3" y="166"/>
                </a:cubicBezTo>
                <a:cubicBezTo>
                  <a:pt x="1" y="166"/>
                  <a:pt x="0" y="167"/>
                  <a:pt x="0" y="168"/>
                </a:cubicBezTo>
                <a:cubicBezTo>
                  <a:pt x="0" y="178"/>
                  <a:pt x="0" y="178"/>
                  <a:pt x="0" y="178"/>
                </a:cubicBezTo>
                <a:cubicBezTo>
                  <a:pt x="0" y="179"/>
                  <a:pt x="1" y="180"/>
                  <a:pt x="3" y="180"/>
                </a:cubicBezTo>
                <a:cubicBezTo>
                  <a:pt x="111" y="180"/>
                  <a:pt x="111" y="180"/>
                  <a:pt x="111" y="180"/>
                </a:cubicBezTo>
                <a:cubicBezTo>
                  <a:pt x="112" y="180"/>
                  <a:pt x="113" y="179"/>
                  <a:pt x="113" y="178"/>
                </a:cubicBezTo>
                <a:lnTo>
                  <a:pt x="113" y="168"/>
                </a:lnTo>
                <a:close/>
                <a:moveTo>
                  <a:pt x="25" y="148"/>
                </a:moveTo>
                <a:cubicBezTo>
                  <a:pt x="89" y="148"/>
                  <a:pt x="89" y="148"/>
                  <a:pt x="89" y="148"/>
                </a:cubicBezTo>
                <a:cubicBezTo>
                  <a:pt x="92" y="148"/>
                  <a:pt x="95" y="151"/>
                  <a:pt x="96" y="154"/>
                </a:cubicBezTo>
                <a:cubicBezTo>
                  <a:pt x="96" y="160"/>
                  <a:pt x="96" y="160"/>
                  <a:pt x="96" y="160"/>
                </a:cubicBezTo>
                <a:cubicBezTo>
                  <a:pt x="17" y="160"/>
                  <a:pt x="17" y="160"/>
                  <a:pt x="17" y="160"/>
                </a:cubicBezTo>
                <a:cubicBezTo>
                  <a:pt x="17" y="154"/>
                  <a:pt x="17" y="154"/>
                  <a:pt x="17" y="154"/>
                </a:cubicBezTo>
                <a:cubicBezTo>
                  <a:pt x="18" y="151"/>
                  <a:pt x="21" y="148"/>
                  <a:pt x="25" y="14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Verdana"/>
              <a:ea typeface="+mn-ea"/>
              <a:cs typeface="+mn-cs"/>
            </a:endParaRPr>
          </a:p>
        </p:txBody>
      </p:sp>
      <p:sp>
        <p:nvSpPr>
          <p:cNvPr id="37" name="Rectangle 36">
            <a:extLst>
              <a:ext uri="{FF2B5EF4-FFF2-40B4-BE49-F238E27FC236}">
                <a16:creationId xmlns:a16="http://schemas.microsoft.com/office/drawing/2014/main" id="{4E270674-F9DB-4E8F-97D0-B5B5C08B1B84}"/>
              </a:ext>
            </a:extLst>
          </p:cNvPr>
          <p:cNvSpPr/>
          <p:nvPr/>
        </p:nvSpPr>
        <p:spPr>
          <a:xfrm>
            <a:off x="1142248" y="2278703"/>
            <a:ext cx="3509651" cy="553998"/>
          </a:xfrm>
          <a:prstGeom prst="rect">
            <a:avLst/>
          </a:prstGeom>
        </p:spPr>
        <p:txBody>
          <a:bodyPr wrap="square" lIns="0" tIns="0" rIns="0" bIns="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ro-RO" sz="1200" b="1" i="0" u="none" strike="noStrike" kern="1200" cap="none" spc="0" normalizeH="0" baseline="0" noProof="0" dirty="0">
                <a:ln>
                  <a:noFill/>
                </a:ln>
                <a:solidFill>
                  <a:srgbClr val="0097A9"/>
                </a:solidFill>
                <a:effectLst/>
                <a:uLnTx/>
                <a:uFillTx/>
                <a:latin typeface="Verdana"/>
                <a:ea typeface="+mn-ea"/>
                <a:cs typeface="+mn-cs"/>
              </a:rPr>
              <a:t>Stadiul programului</a:t>
            </a:r>
            <a:r>
              <a:rPr kumimoji="0" lang="en-US" sz="1200" b="1" i="0" u="none" strike="noStrike" kern="1200" cap="none" spc="0" normalizeH="0" baseline="0" noProof="0" dirty="0">
                <a:ln>
                  <a:noFill/>
                </a:ln>
                <a:solidFill>
                  <a:srgbClr val="0097A9"/>
                </a:solidFill>
                <a:effectLst/>
                <a:uLnTx/>
                <a:uFillTx/>
                <a:latin typeface="Verdana"/>
                <a:ea typeface="+mn-ea"/>
                <a:cs typeface="+mn-cs"/>
              </a:rPr>
              <a:t>:</a:t>
            </a:r>
            <a:endParaRPr kumimoji="0" lang="ro-RO" sz="1200" b="1" i="0" u="none" strike="noStrike" kern="1200" cap="none" spc="0" normalizeH="0" baseline="0" noProof="0" dirty="0">
              <a:ln>
                <a:noFill/>
              </a:ln>
              <a:solidFill>
                <a:srgbClr val="0097A9"/>
              </a:solidFill>
              <a:effectLst/>
              <a:uLnTx/>
              <a:uFillTx/>
              <a:latin typeface="Verdana"/>
              <a:ea typeface="+mn-ea"/>
              <a:cs typeface="+mn-cs"/>
            </a:endParaRPr>
          </a:p>
          <a:p>
            <a:pPr marL="0" marR="0" lvl="0" indent="0" defTabSz="914400" rtl="0" eaLnBrk="1" fontAlgn="auto" latinLnBrk="0" hangingPunct="1">
              <a:lnSpc>
                <a:spcPct val="100000"/>
              </a:lnSpc>
              <a:spcBef>
                <a:spcPts val="0"/>
              </a:spcBef>
              <a:spcAft>
                <a:spcPts val="0"/>
              </a:spcAft>
              <a:buClrTx/>
              <a:buSzTx/>
              <a:buFontTx/>
              <a:buNone/>
              <a:tabLst/>
              <a:defRPr/>
            </a:pPr>
            <a:r>
              <a:rPr lang="ro-RO" sz="1200" b="1" dirty="0">
                <a:solidFill>
                  <a:srgbClr val="0097A9"/>
                </a:solidFill>
                <a:latin typeface="Verdana"/>
              </a:rPr>
              <a:t>Aprobat în data de 09.12.2022</a:t>
            </a:r>
            <a:br>
              <a:rPr kumimoji="0" lang="en-US" sz="1200" b="1" i="0" u="none" strike="noStrike" kern="1200" cap="none" spc="0" normalizeH="0" baseline="0" noProof="0" dirty="0">
                <a:ln>
                  <a:noFill/>
                </a:ln>
                <a:solidFill>
                  <a:prstClr val="black"/>
                </a:solidFill>
                <a:effectLst/>
                <a:uLnTx/>
                <a:uFillTx/>
                <a:latin typeface="Verdana"/>
                <a:ea typeface="+mn-ea"/>
                <a:cs typeface="+mn-cs"/>
              </a:rPr>
            </a:br>
            <a:endParaRPr kumimoji="0" lang="en-US" sz="1200" b="0" i="0" u="none" strike="noStrike" kern="1200" cap="none" spc="0" normalizeH="0" baseline="0" noProof="0" dirty="0">
              <a:ln>
                <a:noFill/>
              </a:ln>
              <a:solidFill>
                <a:prstClr val="black"/>
              </a:solidFill>
              <a:effectLst/>
              <a:uLnTx/>
              <a:uFillTx/>
              <a:latin typeface="Verdana"/>
              <a:ea typeface="+mn-ea"/>
              <a:cs typeface="+mn-cs"/>
            </a:endParaRPr>
          </a:p>
        </p:txBody>
      </p:sp>
      <p:sp>
        <p:nvSpPr>
          <p:cNvPr id="38" name="Rectangle 37">
            <a:extLst>
              <a:ext uri="{FF2B5EF4-FFF2-40B4-BE49-F238E27FC236}">
                <a16:creationId xmlns:a16="http://schemas.microsoft.com/office/drawing/2014/main" id="{C6DE242E-B82B-4508-9365-DC852DF12469}"/>
              </a:ext>
            </a:extLst>
          </p:cNvPr>
          <p:cNvSpPr/>
          <p:nvPr/>
        </p:nvSpPr>
        <p:spPr>
          <a:xfrm>
            <a:off x="7789674" y="1790035"/>
            <a:ext cx="4113787" cy="2123658"/>
          </a:xfrm>
          <a:prstGeom prst="rect">
            <a:avLst/>
          </a:prstGeom>
        </p:spPr>
        <p:txBody>
          <a:bodyPr wrap="square" lIns="0" tIns="0" rIns="0" bIns="0">
            <a:spAutoFit/>
          </a:bodyPr>
          <a:lstStyle/>
          <a:p>
            <a:pPr marL="0" marR="0" lvl="0" indent="0" algn="just" defTabSz="914400" rtl="0" eaLnBrk="1" fontAlgn="auto" latinLnBrk="0" hangingPunct="1">
              <a:lnSpc>
                <a:spcPct val="100000"/>
              </a:lnSpc>
              <a:spcBef>
                <a:spcPts val="0"/>
              </a:spcBef>
              <a:spcAft>
                <a:spcPts val="600"/>
              </a:spcAft>
              <a:buClrTx/>
              <a:buSzTx/>
              <a:buFontTx/>
              <a:buNone/>
              <a:tabLst/>
              <a:defRPr/>
            </a:pPr>
            <a:r>
              <a:rPr kumimoji="0" lang="ro-RO" sz="1000" b="1" i="0" u="none" strike="noStrike" kern="1200" cap="none" spc="0" normalizeH="0" baseline="0" noProof="0" dirty="0">
                <a:ln>
                  <a:noFill/>
                </a:ln>
                <a:solidFill>
                  <a:srgbClr val="0097A9"/>
                </a:solidFill>
                <a:effectLst/>
                <a:uLnTx/>
                <a:uFillTx/>
                <a:latin typeface="Verdana"/>
                <a:ea typeface="+mn-ea"/>
                <a:cs typeface="+mn-cs"/>
              </a:rPr>
              <a:t>Condiții favorizante</a:t>
            </a:r>
          </a:p>
          <a:p>
            <a:pPr marL="171450" marR="0" lvl="0" indent="-171450" algn="just"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ro-RO" sz="900" b="1" i="0" u="none" strike="noStrike" kern="1200" cap="none" spc="0" normalizeH="0" baseline="0" noProof="0" dirty="0">
                <a:ln>
                  <a:noFill/>
                </a:ln>
                <a:solidFill>
                  <a:srgbClr val="0097A9"/>
                </a:solidFill>
                <a:effectLst/>
                <a:uLnTx/>
                <a:uFillTx/>
                <a:latin typeface="Verdana"/>
              </a:rPr>
              <a:t>Condiții orizontale: </a:t>
            </a:r>
          </a:p>
          <a:p>
            <a:pPr marL="171450" marR="0" lvl="0" indent="-171450" algn="just"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ro-RO" sz="900" b="1" dirty="0">
                <a:solidFill>
                  <a:prstClr val="black"/>
                </a:solidFill>
                <a:latin typeface="Verdana"/>
              </a:rPr>
              <a:t>achiziții publice / ajutor de stat /Carta Drepturilor fundamentale a UE / Convenția ONU privind drepturile persoanelor cu handicap</a:t>
            </a:r>
          </a:p>
          <a:p>
            <a:pPr marL="171450" indent="-171450" algn="just">
              <a:spcAft>
                <a:spcPts val="300"/>
              </a:spcAft>
              <a:buFont typeface="Wingdings" panose="05000000000000000000" pitchFamily="2" charset="2"/>
              <a:buChar char="Ø"/>
              <a:defRPr/>
            </a:pPr>
            <a:r>
              <a:rPr lang="ro-RO" sz="900" b="1" dirty="0">
                <a:solidFill>
                  <a:srgbClr val="0097A9"/>
                </a:solidFill>
                <a:latin typeface="Verdana"/>
              </a:rPr>
              <a:t>Condiții tematice: </a:t>
            </a:r>
          </a:p>
          <a:p>
            <a:pPr marL="171450" marR="0" lvl="0" indent="-171450" algn="just"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kumimoji="0" lang="ro-RO" sz="900" b="1" i="0" u="none" strike="noStrike" kern="1200" cap="none" spc="0" normalizeH="0" baseline="0" noProof="0" dirty="0">
                <a:ln>
                  <a:noFill/>
                </a:ln>
                <a:solidFill>
                  <a:prstClr val="black"/>
                </a:solidFill>
                <a:effectLst/>
                <a:uLnTx/>
                <a:uFillTx/>
                <a:latin typeface="Verdana"/>
              </a:rPr>
              <a:t>Cadru de politică strategic pentru politicile active din domeniul pieței muncii</a:t>
            </a:r>
            <a:endParaRPr kumimoji="0" lang="ro-RO" sz="900" i="1" u="none" strike="noStrike" kern="1200" cap="none" spc="0" normalizeH="0" baseline="0" noProof="0" dirty="0">
              <a:ln>
                <a:noFill/>
              </a:ln>
              <a:solidFill>
                <a:prstClr val="black"/>
              </a:solidFill>
              <a:effectLst/>
              <a:uLnTx/>
              <a:uFillTx/>
              <a:latin typeface="Verdana"/>
            </a:endParaRPr>
          </a:p>
          <a:p>
            <a:pPr marL="171450" marR="0" lvl="0" indent="-171450" algn="just"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ro-RO" sz="900" b="1" dirty="0">
                <a:solidFill>
                  <a:prstClr val="black"/>
                </a:solidFill>
                <a:latin typeface="Verdana"/>
              </a:rPr>
              <a:t>Cadrul strategic național pentru egalitatea de gen</a:t>
            </a:r>
            <a:endParaRPr kumimoji="0" lang="ro-RO" sz="900" i="1" u="none" strike="noStrike" kern="1200" cap="none" spc="0" normalizeH="0" baseline="0" noProof="0" dirty="0">
              <a:ln>
                <a:noFill/>
              </a:ln>
              <a:solidFill>
                <a:prstClr val="black"/>
              </a:solidFill>
              <a:effectLst/>
              <a:uLnTx/>
              <a:uFillTx/>
              <a:latin typeface="Verdana"/>
            </a:endParaRPr>
          </a:p>
          <a:p>
            <a:pPr marL="171450" marR="0" lvl="0" indent="-171450" algn="just"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ro-RO" sz="900" b="1" noProof="0" dirty="0">
                <a:solidFill>
                  <a:prstClr val="black"/>
                </a:solidFill>
                <a:latin typeface="Verdana"/>
              </a:rPr>
              <a:t>Un cadru de politică strategic pentru sistemul de educație și formare, la toate nivelurile </a:t>
            </a:r>
            <a:endParaRPr lang="ro-RO" sz="900" i="1" noProof="0" dirty="0">
              <a:solidFill>
                <a:prstClr val="black"/>
              </a:solidFill>
              <a:latin typeface="Verdana"/>
            </a:endParaRPr>
          </a:p>
          <a:p>
            <a:pPr marL="171450" marR="0" lvl="0" indent="-171450" algn="just"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ro-RO" sz="900" b="1" dirty="0">
                <a:solidFill>
                  <a:prstClr val="black"/>
                </a:solidFill>
                <a:latin typeface="Verdana"/>
              </a:rPr>
              <a:t>Un cadru de politică strategic național privind incluziunea romilor</a:t>
            </a:r>
            <a:endParaRPr kumimoji="0" lang="en-US" sz="1200" b="0" i="0" u="none" strike="noStrike" kern="1200" cap="none" spc="0" normalizeH="0" baseline="0" noProof="0" dirty="0">
              <a:ln>
                <a:noFill/>
              </a:ln>
              <a:solidFill>
                <a:prstClr val="black"/>
              </a:solidFill>
              <a:effectLst/>
              <a:uLnTx/>
              <a:uFillTx/>
              <a:latin typeface="Verdana"/>
              <a:ea typeface="+mn-ea"/>
              <a:cs typeface="+mn-cs"/>
            </a:endParaRPr>
          </a:p>
        </p:txBody>
      </p:sp>
      <p:sp>
        <p:nvSpPr>
          <p:cNvPr id="39" name="Rectangle 38">
            <a:extLst>
              <a:ext uri="{FF2B5EF4-FFF2-40B4-BE49-F238E27FC236}">
                <a16:creationId xmlns:a16="http://schemas.microsoft.com/office/drawing/2014/main" id="{8C6D112E-7F96-40E7-9029-F74307EB0ECE}"/>
              </a:ext>
            </a:extLst>
          </p:cNvPr>
          <p:cNvSpPr/>
          <p:nvPr/>
        </p:nvSpPr>
        <p:spPr>
          <a:xfrm>
            <a:off x="7902333" y="4318241"/>
            <a:ext cx="4179007" cy="2092881"/>
          </a:xfrm>
          <a:prstGeom prst="rect">
            <a:avLst/>
          </a:prstGeom>
        </p:spPr>
        <p:txBody>
          <a:bodyPr wrap="square" lIns="0" tIns="0" rIns="0" bIns="0">
            <a:spAutoFit/>
          </a:bodyPr>
          <a:lstStyle/>
          <a:p>
            <a:pPr algn="just">
              <a:spcAft>
                <a:spcPts val="300"/>
              </a:spcAft>
              <a:defRPr/>
            </a:pPr>
            <a:r>
              <a:rPr lang="ro-RO" sz="1000" b="1" dirty="0">
                <a:solidFill>
                  <a:srgbClr val="0097A9"/>
                </a:solidFill>
                <a:latin typeface="Verdana"/>
              </a:rPr>
              <a:t>Intervenții strategice</a:t>
            </a:r>
            <a:endParaRPr lang="ro-RO" sz="1000" b="1" dirty="0">
              <a:solidFill>
                <a:prstClr val="black"/>
              </a:solidFill>
              <a:latin typeface="Verdana"/>
            </a:endParaRPr>
          </a:p>
          <a:p>
            <a:pPr marL="171450" indent="-171450">
              <a:spcAft>
                <a:spcPts val="300"/>
              </a:spcAft>
              <a:buFont typeface="Arial" panose="020B0604020202020204" pitchFamily="34" charset="0"/>
              <a:buChar char="•"/>
              <a:defRPr/>
            </a:pPr>
            <a:r>
              <a:rPr lang="ro-RO" sz="900" b="1" dirty="0">
                <a:solidFill>
                  <a:prstClr val="black"/>
                </a:solidFill>
                <a:latin typeface="Verdana"/>
              </a:rPr>
              <a:t>Crearea unui SPO modern, flexibil, accesibil, adaptat contextului </a:t>
            </a:r>
            <a:r>
              <a:rPr lang="ro-RO" sz="900" b="1" dirty="0" err="1">
                <a:solidFill>
                  <a:prstClr val="black"/>
                </a:solidFill>
                <a:latin typeface="Verdana"/>
              </a:rPr>
              <a:t>socio</a:t>
            </a:r>
            <a:r>
              <a:rPr lang="ro-RO" sz="900" b="1" dirty="0">
                <a:solidFill>
                  <a:prstClr val="black"/>
                </a:solidFill>
                <a:latin typeface="Verdana"/>
              </a:rPr>
              <a:t>-economic și vizibil pentru viitor</a:t>
            </a:r>
          </a:p>
          <a:p>
            <a:pPr marL="171450" indent="-171450">
              <a:spcAft>
                <a:spcPts val="300"/>
              </a:spcAft>
              <a:buFont typeface="Arial" panose="020B0604020202020204" pitchFamily="34" charset="0"/>
              <a:buChar char="•"/>
              <a:defRPr/>
            </a:pPr>
            <a:r>
              <a:rPr lang="ro-RO" sz="900" b="1" dirty="0">
                <a:solidFill>
                  <a:prstClr val="black"/>
                </a:solidFill>
                <a:latin typeface="Verdana"/>
              </a:rPr>
              <a:t>Program </a:t>
            </a:r>
            <a:r>
              <a:rPr lang="ro-RO" sz="900" b="1" dirty="0" err="1">
                <a:solidFill>
                  <a:prstClr val="black"/>
                </a:solidFill>
                <a:latin typeface="Verdana"/>
              </a:rPr>
              <a:t>national</a:t>
            </a:r>
            <a:r>
              <a:rPr lang="ro-RO" sz="900" b="1" dirty="0">
                <a:solidFill>
                  <a:prstClr val="black"/>
                </a:solidFill>
                <a:latin typeface="Verdana"/>
              </a:rPr>
              <a:t> de reducere a abandonului </a:t>
            </a:r>
            <a:r>
              <a:rPr lang="ro-RO" sz="900" b="1" dirty="0" err="1">
                <a:solidFill>
                  <a:prstClr val="black"/>
                </a:solidFill>
                <a:latin typeface="Verdana"/>
              </a:rPr>
              <a:t>scolar</a:t>
            </a:r>
            <a:r>
              <a:rPr lang="ro-RO" sz="900" b="1" dirty="0">
                <a:solidFill>
                  <a:prstClr val="black"/>
                </a:solidFill>
                <a:latin typeface="Verdana"/>
              </a:rPr>
              <a:t> dedicat elevilor din ciclul primar</a:t>
            </a:r>
          </a:p>
          <a:p>
            <a:pPr marL="171450" indent="-171450">
              <a:spcAft>
                <a:spcPts val="300"/>
              </a:spcAft>
              <a:buFont typeface="Arial" panose="020B0604020202020204" pitchFamily="34" charset="0"/>
              <a:buChar char="•"/>
              <a:defRPr/>
            </a:pPr>
            <a:r>
              <a:rPr lang="ro-RO" sz="900" b="1" dirty="0" err="1">
                <a:solidFill>
                  <a:prstClr val="black"/>
                </a:solidFill>
                <a:latin typeface="Verdana"/>
              </a:rPr>
              <a:t>EduCal</a:t>
            </a:r>
            <a:r>
              <a:rPr lang="ro-RO" sz="900" b="1" dirty="0">
                <a:solidFill>
                  <a:prstClr val="black"/>
                </a:solidFill>
                <a:latin typeface="Verdana"/>
              </a:rPr>
              <a:t> - Flexibilizarea și diversificarea oportunităților de formare și dezvoltare a competențelor cheie ale elevilor</a:t>
            </a:r>
          </a:p>
          <a:p>
            <a:pPr marL="171450" indent="-171450">
              <a:spcAft>
                <a:spcPts val="300"/>
              </a:spcAft>
              <a:buFont typeface="Arial" panose="020B0604020202020204" pitchFamily="34" charset="0"/>
              <a:buChar char="•"/>
              <a:defRPr/>
            </a:pPr>
            <a:r>
              <a:rPr kumimoji="0" lang="pt-BR" sz="900" b="1" i="0" u="none" strike="noStrike" kern="1200" cap="none" spc="0" normalizeH="0" baseline="0" noProof="0" dirty="0">
                <a:ln>
                  <a:noFill/>
                </a:ln>
                <a:solidFill>
                  <a:prstClr val="black"/>
                </a:solidFill>
                <a:effectLst/>
                <a:uLnTx/>
                <a:uFillTx/>
                <a:latin typeface="Verdana"/>
              </a:rPr>
              <a:t>Program național de prevenire și reducere a analfabetismului funcțional</a:t>
            </a:r>
            <a:endParaRPr kumimoji="0" lang="ro-RO" sz="900" b="1" i="0" u="none" strike="noStrike" kern="1200" cap="none" spc="0" normalizeH="0" baseline="0" noProof="0" dirty="0">
              <a:ln>
                <a:noFill/>
              </a:ln>
              <a:solidFill>
                <a:prstClr val="black"/>
              </a:solidFill>
              <a:effectLst/>
              <a:uLnTx/>
              <a:uFillTx/>
              <a:latin typeface="Verdana"/>
            </a:endParaRPr>
          </a:p>
          <a:p>
            <a:pPr marL="171450" indent="-171450">
              <a:spcAft>
                <a:spcPts val="300"/>
              </a:spcAft>
              <a:buFont typeface="Arial" panose="020B0604020202020204" pitchFamily="34" charset="0"/>
              <a:buChar char="•"/>
              <a:defRPr/>
            </a:pPr>
            <a:r>
              <a:rPr kumimoji="0" lang="en-US" sz="900" b="1" i="0" u="none" strike="noStrike" kern="1200" cap="none" spc="0" normalizeH="0" baseline="0" noProof="0" dirty="0" err="1">
                <a:ln>
                  <a:noFill/>
                </a:ln>
                <a:solidFill>
                  <a:prstClr val="black"/>
                </a:solidFill>
                <a:effectLst/>
                <a:uLnTx/>
                <a:uFillTx/>
                <a:latin typeface="Verdana"/>
              </a:rPr>
              <a:t>Dezvoltarea</a:t>
            </a:r>
            <a:r>
              <a:rPr kumimoji="0" lang="en-US" sz="900" b="1" i="0" u="none" strike="noStrike" kern="1200" cap="none" spc="0" normalizeH="0" baseline="0" noProof="0" dirty="0">
                <a:ln>
                  <a:noFill/>
                </a:ln>
                <a:solidFill>
                  <a:prstClr val="black"/>
                </a:solidFill>
                <a:effectLst/>
                <a:uLnTx/>
                <a:uFillTx/>
                <a:latin typeface="Verdana"/>
              </a:rPr>
              <a:t> </a:t>
            </a:r>
            <a:r>
              <a:rPr kumimoji="0" lang="en-US" sz="900" b="1" i="0" u="none" strike="noStrike" kern="1200" cap="none" spc="0" normalizeH="0" baseline="0" noProof="0" dirty="0" err="1">
                <a:ln>
                  <a:noFill/>
                </a:ln>
                <a:solidFill>
                  <a:prstClr val="black"/>
                </a:solidFill>
                <a:effectLst/>
                <a:uLnTx/>
                <a:uFillTx/>
                <a:latin typeface="Verdana"/>
              </a:rPr>
              <a:t>sistemului</a:t>
            </a:r>
            <a:r>
              <a:rPr kumimoji="0" lang="en-US" sz="900" b="1" i="0" u="none" strike="noStrike" kern="1200" cap="none" spc="0" normalizeH="0" baseline="0" noProof="0" dirty="0">
                <a:ln>
                  <a:noFill/>
                </a:ln>
                <a:solidFill>
                  <a:prstClr val="black"/>
                </a:solidFill>
                <a:effectLst/>
                <a:uLnTx/>
                <a:uFillTx/>
                <a:latin typeface="Verdana"/>
              </a:rPr>
              <a:t> de </a:t>
            </a:r>
            <a:r>
              <a:rPr kumimoji="0" lang="en-US" sz="900" b="1" i="0" u="none" strike="noStrike" kern="1200" cap="none" spc="0" normalizeH="0" baseline="0" noProof="0" dirty="0" err="1">
                <a:ln>
                  <a:noFill/>
                </a:ln>
                <a:solidFill>
                  <a:prstClr val="black"/>
                </a:solidFill>
                <a:effectLst/>
                <a:uLnTx/>
                <a:uFillTx/>
                <a:latin typeface="Verdana"/>
              </a:rPr>
              <a:t>asigurare</a:t>
            </a:r>
            <a:r>
              <a:rPr kumimoji="0" lang="en-US" sz="900" b="1" i="0" u="none" strike="noStrike" kern="1200" cap="none" spc="0" normalizeH="0" baseline="0" noProof="0" dirty="0">
                <a:ln>
                  <a:noFill/>
                </a:ln>
                <a:solidFill>
                  <a:prstClr val="black"/>
                </a:solidFill>
                <a:effectLst/>
                <a:uLnTx/>
                <a:uFillTx/>
                <a:latin typeface="Verdana"/>
              </a:rPr>
              <a:t> a </a:t>
            </a:r>
            <a:r>
              <a:rPr kumimoji="0" lang="en-US" sz="900" b="1" i="0" u="none" strike="noStrike" kern="1200" cap="none" spc="0" normalizeH="0" baseline="0" noProof="0" dirty="0" err="1">
                <a:ln>
                  <a:noFill/>
                </a:ln>
                <a:solidFill>
                  <a:prstClr val="black"/>
                </a:solidFill>
                <a:effectLst/>
                <a:uLnTx/>
                <a:uFillTx/>
                <a:latin typeface="Verdana"/>
              </a:rPr>
              <a:t>calității</a:t>
            </a:r>
            <a:r>
              <a:rPr kumimoji="0" lang="en-US" sz="900" b="1" i="0" u="none" strike="noStrike" kern="1200" cap="none" spc="0" normalizeH="0" baseline="0" noProof="0" dirty="0">
                <a:ln>
                  <a:noFill/>
                </a:ln>
                <a:solidFill>
                  <a:prstClr val="black"/>
                </a:solidFill>
                <a:effectLst/>
                <a:uLnTx/>
                <a:uFillTx/>
                <a:latin typeface="Verdana"/>
              </a:rPr>
              <a:t> </a:t>
            </a:r>
            <a:r>
              <a:rPr kumimoji="0" lang="en-US" sz="900" b="1" i="0" u="none" strike="noStrike" kern="1200" cap="none" spc="0" normalizeH="0" baseline="0" noProof="0" dirty="0" err="1">
                <a:ln>
                  <a:noFill/>
                </a:ln>
                <a:solidFill>
                  <a:prstClr val="black"/>
                </a:solidFill>
                <a:effectLst/>
                <a:uLnTx/>
                <a:uFillTx/>
                <a:latin typeface="Verdana"/>
              </a:rPr>
              <a:t>în</a:t>
            </a:r>
            <a:r>
              <a:rPr kumimoji="0" lang="en-US" sz="900" b="1" i="0" u="none" strike="noStrike" kern="1200" cap="none" spc="0" normalizeH="0" baseline="0" noProof="0" dirty="0">
                <a:ln>
                  <a:noFill/>
                </a:ln>
                <a:solidFill>
                  <a:prstClr val="black"/>
                </a:solidFill>
                <a:effectLst/>
                <a:uLnTx/>
                <a:uFillTx/>
                <a:latin typeface="Verdana"/>
              </a:rPr>
              <a:t> </a:t>
            </a:r>
            <a:r>
              <a:rPr kumimoji="0" lang="en-US" sz="900" b="1" i="0" u="none" strike="noStrike" kern="1200" cap="none" spc="0" normalizeH="0" baseline="0" noProof="0" dirty="0" err="1">
                <a:ln>
                  <a:noFill/>
                </a:ln>
                <a:solidFill>
                  <a:prstClr val="black"/>
                </a:solidFill>
                <a:effectLst/>
                <a:uLnTx/>
                <a:uFillTx/>
                <a:latin typeface="Verdana"/>
              </a:rPr>
              <a:t>formarea</a:t>
            </a:r>
            <a:r>
              <a:rPr kumimoji="0" lang="en-US" sz="900" b="1" i="0" u="none" strike="noStrike" kern="1200" cap="none" spc="0" normalizeH="0" baseline="0" noProof="0" dirty="0">
                <a:ln>
                  <a:noFill/>
                </a:ln>
                <a:solidFill>
                  <a:prstClr val="black"/>
                </a:solidFill>
                <a:effectLst/>
                <a:uLnTx/>
                <a:uFillTx/>
                <a:latin typeface="Verdana"/>
              </a:rPr>
              <a:t> </a:t>
            </a:r>
            <a:r>
              <a:rPr kumimoji="0" lang="en-US" sz="900" b="1" i="0" u="none" strike="noStrike" kern="1200" cap="none" spc="0" normalizeH="0" baseline="0" noProof="0" dirty="0" err="1">
                <a:ln>
                  <a:noFill/>
                </a:ln>
                <a:solidFill>
                  <a:prstClr val="black"/>
                </a:solidFill>
                <a:effectLst/>
                <a:uLnTx/>
                <a:uFillTx/>
                <a:latin typeface="Verdana"/>
              </a:rPr>
              <a:t>profesională</a:t>
            </a:r>
            <a:r>
              <a:rPr kumimoji="0" lang="en-US" sz="900" b="1" i="0" u="none" strike="noStrike" kern="1200" cap="none" spc="0" normalizeH="0" baseline="0" noProof="0" dirty="0">
                <a:ln>
                  <a:noFill/>
                </a:ln>
                <a:solidFill>
                  <a:prstClr val="black"/>
                </a:solidFill>
                <a:effectLst/>
                <a:uLnTx/>
                <a:uFillTx/>
                <a:latin typeface="Verdana"/>
              </a:rPr>
              <a:t> a </a:t>
            </a:r>
            <a:r>
              <a:rPr kumimoji="0" lang="en-US" sz="900" b="1" i="0" u="none" strike="noStrike" kern="1200" cap="none" spc="0" normalizeH="0" baseline="0" noProof="0" dirty="0" err="1">
                <a:ln>
                  <a:noFill/>
                </a:ln>
                <a:solidFill>
                  <a:prstClr val="black"/>
                </a:solidFill>
                <a:effectLst/>
                <a:uLnTx/>
                <a:uFillTx/>
                <a:latin typeface="Verdana"/>
              </a:rPr>
              <a:t>adulților</a:t>
            </a:r>
            <a:endParaRPr kumimoji="0" lang="ro-RO" sz="900" b="1" i="0" u="none" strike="noStrike" kern="1200" cap="none" spc="0" normalizeH="0" baseline="0" noProof="0" dirty="0">
              <a:ln>
                <a:noFill/>
              </a:ln>
              <a:solidFill>
                <a:prstClr val="black"/>
              </a:solidFill>
              <a:effectLst/>
              <a:uLnTx/>
              <a:uFillTx/>
              <a:latin typeface="Verdana"/>
            </a:endParaRPr>
          </a:p>
          <a:p>
            <a:pPr marL="171450" indent="-171450">
              <a:spcAft>
                <a:spcPts val="300"/>
              </a:spcAft>
              <a:buFont typeface="Arial" panose="020B0604020202020204" pitchFamily="34" charset="0"/>
              <a:buChar char="•"/>
              <a:defRPr/>
            </a:pPr>
            <a:r>
              <a:rPr kumimoji="0" lang="en-US" sz="900" b="1" i="0" u="none" strike="noStrike" kern="1200" cap="none" spc="0" normalizeH="0" baseline="0" noProof="0" dirty="0" err="1">
                <a:ln>
                  <a:noFill/>
                </a:ln>
                <a:solidFill>
                  <a:prstClr val="black"/>
                </a:solidFill>
                <a:effectLst/>
                <a:uLnTx/>
                <a:uFillTx/>
                <a:latin typeface="Verdana"/>
              </a:rPr>
              <a:t>Dezvoltarea</a:t>
            </a:r>
            <a:r>
              <a:rPr kumimoji="0" lang="en-US" sz="900" b="1" i="0" u="none" strike="noStrike" kern="1200" cap="none" spc="0" normalizeH="0" baseline="0" noProof="0" dirty="0">
                <a:ln>
                  <a:noFill/>
                </a:ln>
                <a:solidFill>
                  <a:prstClr val="black"/>
                </a:solidFill>
                <a:effectLst/>
                <a:uLnTx/>
                <a:uFillTx/>
                <a:latin typeface="Verdana"/>
              </a:rPr>
              <a:t> </a:t>
            </a:r>
            <a:r>
              <a:rPr kumimoji="0" lang="en-US" sz="900" b="1" i="0" u="none" strike="noStrike" kern="1200" cap="none" spc="0" normalizeH="0" baseline="0" noProof="0" dirty="0" err="1">
                <a:ln>
                  <a:noFill/>
                </a:ln>
                <a:solidFill>
                  <a:prstClr val="black"/>
                </a:solidFill>
                <a:effectLst/>
                <a:uLnTx/>
                <a:uFillTx/>
                <a:latin typeface="Verdana"/>
              </a:rPr>
              <a:t>sistemelor</a:t>
            </a:r>
            <a:r>
              <a:rPr kumimoji="0" lang="en-US" sz="900" b="1" i="0" u="none" strike="noStrike" kern="1200" cap="none" spc="0" normalizeH="0" baseline="0" noProof="0" dirty="0">
                <a:ln>
                  <a:noFill/>
                </a:ln>
                <a:solidFill>
                  <a:prstClr val="black"/>
                </a:solidFill>
                <a:effectLst/>
                <a:uLnTx/>
                <a:uFillTx/>
                <a:latin typeface="Verdana"/>
              </a:rPr>
              <a:t> de </a:t>
            </a:r>
            <a:r>
              <a:rPr kumimoji="0" lang="en-US" sz="900" b="1" i="0" u="none" strike="noStrike" kern="1200" cap="none" spc="0" normalizeH="0" baseline="0" noProof="0" dirty="0" err="1">
                <a:ln>
                  <a:noFill/>
                </a:ln>
                <a:solidFill>
                  <a:prstClr val="black"/>
                </a:solidFill>
                <a:effectLst/>
                <a:uLnTx/>
                <a:uFillTx/>
                <a:latin typeface="Verdana"/>
              </a:rPr>
              <a:t>consiliere</a:t>
            </a:r>
            <a:r>
              <a:rPr kumimoji="0" lang="en-US" sz="900" b="1" i="0" u="none" strike="noStrike" kern="1200" cap="none" spc="0" normalizeH="0" baseline="0" noProof="0" dirty="0">
                <a:ln>
                  <a:noFill/>
                </a:ln>
                <a:solidFill>
                  <a:prstClr val="black"/>
                </a:solidFill>
                <a:effectLst/>
                <a:uLnTx/>
                <a:uFillTx/>
                <a:latin typeface="Verdana"/>
              </a:rPr>
              <a:t> a </a:t>
            </a:r>
            <a:r>
              <a:rPr kumimoji="0" lang="en-US" sz="900" b="1" i="0" u="none" strike="noStrike" kern="1200" cap="none" spc="0" normalizeH="0" baseline="0" noProof="0" dirty="0" err="1">
                <a:ln>
                  <a:noFill/>
                </a:ln>
                <a:solidFill>
                  <a:prstClr val="black"/>
                </a:solidFill>
                <a:effectLst/>
                <a:uLnTx/>
                <a:uFillTx/>
                <a:latin typeface="Verdana"/>
              </a:rPr>
              <a:t>carierei</a:t>
            </a:r>
            <a:r>
              <a:rPr kumimoji="0" lang="en-US" sz="900" b="1" i="0" u="none" strike="noStrike" kern="1200" cap="none" spc="0" normalizeH="0" baseline="0" noProof="0" dirty="0">
                <a:ln>
                  <a:noFill/>
                </a:ln>
                <a:solidFill>
                  <a:prstClr val="black"/>
                </a:solidFill>
                <a:effectLst/>
                <a:uLnTx/>
                <a:uFillTx/>
                <a:latin typeface="Verdana"/>
              </a:rPr>
              <a:t> </a:t>
            </a:r>
            <a:r>
              <a:rPr kumimoji="0" lang="en-US" sz="900" b="1" i="0" u="none" strike="noStrike" kern="1200" cap="none" spc="0" normalizeH="0" baseline="0" noProof="0" dirty="0" err="1">
                <a:ln>
                  <a:noFill/>
                </a:ln>
                <a:solidFill>
                  <a:prstClr val="black"/>
                </a:solidFill>
                <a:effectLst/>
                <a:uLnTx/>
                <a:uFillTx/>
                <a:latin typeface="Verdana"/>
              </a:rPr>
              <a:t>pentru</a:t>
            </a:r>
            <a:r>
              <a:rPr kumimoji="0" lang="en-US" sz="900" b="1" i="0" u="none" strike="noStrike" kern="1200" cap="none" spc="0" normalizeH="0" baseline="0" noProof="0" dirty="0">
                <a:ln>
                  <a:noFill/>
                </a:ln>
                <a:solidFill>
                  <a:prstClr val="black"/>
                </a:solidFill>
                <a:effectLst/>
                <a:uLnTx/>
                <a:uFillTx/>
                <a:latin typeface="Verdana"/>
              </a:rPr>
              <a:t> </a:t>
            </a:r>
            <a:r>
              <a:rPr kumimoji="0" lang="en-US" sz="900" b="1" i="0" u="none" strike="noStrike" kern="1200" cap="none" spc="0" normalizeH="0" baseline="0" noProof="0" dirty="0" err="1">
                <a:ln>
                  <a:noFill/>
                </a:ln>
                <a:solidFill>
                  <a:prstClr val="black"/>
                </a:solidFill>
                <a:effectLst/>
                <a:uLnTx/>
                <a:uFillTx/>
                <a:latin typeface="Verdana"/>
              </a:rPr>
              <a:t>adulți</a:t>
            </a:r>
            <a:r>
              <a:rPr kumimoji="0" lang="en-US" sz="900" b="1" i="0" u="none" strike="noStrike" kern="1200" cap="none" spc="0" normalizeH="0" baseline="0" noProof="0" dirty="0">
                <a:ln>
                  <a:noFill/>
                </a:ln>
                <a:solidFill>
                  <a:prstClr val="black"/>
                </a:solidFill>
                <a:effectLst/>
                <a:uLnTx/>
                <a:uFillTx/>
                <a:latin typeface="Verdana"/>
              </a:rPr>
              <a:t> – </a:t>
            </a:r>
            <a:r>
              <a:rPr kumimoji="0" lang="en-US" sz="900" b="1" i="0" u="none" strike="noStrike" kern="1200" cap="none" spc="0" normalizeH="0" baseline="0" noProof="0" dirty="0" err="1">
                <a:ln>
                  <a:noFill/>
                </a:ln>
                <a:solidFill>
                  <a:prstClr val="black"/>
                </a:solidFill>
                <a:effectLst/>
                <a:uLnTx/>
                <a:uFillTx/>
                <a:latin typeface="Verdana"/>
              </a:rPr>
              <a:t>parteneriat</a:t>
            </a:r>
            <a:r>
              <a:rPr kumimoji="0" lang="en-US" sz="900" b="1" i="0" u="none" strike="noStrike" kern="1200" cap="none" spc="0" normalizeH="0" baseline="0" noProof="0" dirty="0">
                <a:ln>
                  <a:noFill/>
                </a:ln>
                <a:solidFill>
                  <a:prstClr val="black"/>
                </a:solidFill>
                <a:effectLst/>
                <a:uLnTx/>
                <a:uFillTx/>
                <a:latin typeface="Verdana"/>
              </a:rPr>
              <a:t> MMSS cu ANOFM </a:t>
            </a:r>
            <a:r>
              <a:rPr kumimoji="0" lang="en-US" sz="900" b="1" i="0" u="none" strike="noStrike" kern="1200" cap="none" spc="0" normalizeH="0" baseline="0" noProof="0" dirty="0" err="1">
                <a:ln>
                  <a:noFill/>
                </a:ln>
                <a:solidFill>
                  <a:prstClr val="black"/>
                </a:solidFill>
                <a:effectLst/>
                <a:uLnTx/>
                <a:uFillTx/>
                <a:latin typeface="Verdana"/>
              </a:rPr>
              <a:t>si</a:t>
            </a:r>
            <a:r>
              <a:rPr kumimoji="0" lang="en-US" sz="900" b="1" i="0" u="none" strike="noStrike" kern="1200" cap="none" spc="0" normalizeH="0" baseline="0" noProof="0" dirty="0">
                <a:ln>
                  <a:noFill/>
                </a:ln>
                <a:solidFill>
                  <a:prstClr val="black"/>
                </a:solidFill>
                <a:effectLst/>
                <a:uLnTx/>
                <a:uFillTx/>
                <a:latin typeface="Verdana"/>
              </a:rPr>
              <a:t> INCSMPS, MEC </a:t>
            </a:r>
          </a:p>
        </p:txBody>
      </p:sp>
      <p:pic>
        <p:nvPicPr>
          <p:cNvPr id="26" name="Picture 25"/>
          <p:cNvPicPr/>
          <p:nvPr/>
        </p:nvPicPr>
        <p:blipFill>
          <a:blip r:embed="rId2">
            <a:extLst>
              <a:ext uri="{28A0092B-C50C-407E-A947-70E740481C1C}">
                <a14:useLocalDpi xmlns:a14="http://schemas.microsoft.com/office/drawing/2010/main" val="0"/>
              </a:ext>
            </a:extLst>
          </a:blip>
          <a:srcRect/>
          <a:stretch>
            <a:fillRect/>
          </a:stretch>
        </p:blipFill>
        <p:spPr bwMode="auto">
          <a:xfrm>
            <a:off x="817416" y="354228"/>
            <a:ext cx="4142205" cy="590550"/>
          </a:xfrm>
          <a:prstGeom prst="rect">
            <a:avLst/>
          </a:prstGeom>
          <a:noFill/>
          <a:ln>
            <a:noFill/>
          </a:ln>
        </p:spPr>
      </p:pic>
      <p:pic>
        <p:nvPicPr>
          <p:cNvPr id="6" name="Imagine 5">
            <a:extLst>
              <a:ext uri="{FF2B5EF4-FFF2-40B4-BE49-F238E27FC236}">
                <a16:creationId xmlns:a16="http://schemas.microsoft.com/office/drawing/2014/main" id="{50B0DFE0-DFD7-6986-0280-C390DB6DBC8A}"/>
              </a:ext>
            </a:extLst>
          </p:cNvPr>
          <p:cNvPicPr>
            <a:picLocks noChangeAspect="1"/>
          </p:cNvPicPr>
          <p:nvPr/>
        </p:nvPicPr>
        <p:blipFill>
          <a:blip r:embed="rId3"/>
          <a:stretch>
            <a:fillRect/>
          </a:stretch>
        </p:blipFill>
        <p:spPr>
          <a:xfrm>
            <a:off x="10475650" y="66144"/>
            <a:ext cx="898934" cy="957401"/>
          </a:xfrm>
          <a:prstGeom prst="rect">
            <a:avLst/>
          </a:prstGeom>
        </p:spPr>
      </p:pic>
      <p:pic>
        <p:nvPicPr>
          <p:cNvPr id="2" name="Imagine 1">
            <a:extLst>
              <a:ext uri="{FF2B5EF4-FFF2-40B4-BE49-F238E27FC236}">
                <a16:creationId xmlns:a16="http://schemas.microsoft.com/office/drawing/2014/main" id="{FD3B4AC0-7218-F60B-DC5D-A9DAC21E1A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25918" y="-9210"/>
            <a:ext cx="2928707" cy="1209745"/>
          </a:xfrm>
          <a:prstGeom prst="rect">
            <a:avLst/>
          </a:prstGeom>
        </p:spPr>
      </p:pic>
    </p:spTree>
    <p:extLst>
      <p:ext uri="{BB962C8B-B14F-4D97-AF65-F5344CB8AC3E}">
        <p14:creationId xmlns:p14="http://schemas.microsoft.com/office/powerpoint/2010/main" val="1827085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Pentagon 12">
            <a:extLst>
              <a:ext uri="{FF2B5EF4-FFF2-40B4-BE49-F238E27FC236}">
                <a16:creationId xmlns:a16="http://schemas.microsoft.com/office/drawing/2014/main" id="{3C6A3931-246F-4AA5-B8FD-FD4D53361B99}"/>
              </a:ext>
            </a:extLst>
          </p:cNvPr>
          <p:cNvSpPr/>
          <p:nvPr/>
        </p:nvSpPr>
        <p:spPr>
          <a:xfrm flipH="1">
            <a:off x="2771168" y="1302456"/>
            <a:ext cx="8890128" cy="775105"/>
          </a:xfrm>
          <a:custGeom>
            <a:avLst/>
            <a:gdLst>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215640"/>
              <a:gd name="connsiteY0" fmla="*/ 0 h 833437"/>
              <a:gd name="connsiteX1" fmla="*/ 2433159 w 3215640"/>
              <a:gd name="connsiteY1" fmla="*/ 0 h 833437"/>
              <a:gd name="connsiteX2" fmla="*/ 3215640 w 3215640"/>
              <a:gd name="connsiteY2" fmla="*/ 531019 h 833437"/>
              <a:gd name="connsiteX3" fmla="*/ 2433159 w 3215640"/>
              <a:gd name="connsiteY3" fmla="*/ 833437 h 833437"/>
              <a:gd name="connsiteX4" fmla="*/ 0 w 3215640"/>
              <a:gd name="connsiteY4" fmla="*/ 833437 h 833437"/>
              <a:gd name="connsiteX5" fmla="*/ 0 w 3215640"/>
              <a:gd name="connsiteY5" fmla="*/ 0 h 833437"/>
              <a:gd name="connsiteX0" fmla="*/ 0 w 3215640"/>
              <a:gd name="connsiteY0" fmla="*/ 0 h 833437"/>
              <a:gd name="connsiteX1" fmla="*/ 2433159 w 3215640"/>
              <a:gd name="connsiteY1" fmla="*/ 0 h 833437"/>
              <a:gd name="connsiteX2" fmla="*/ 3215640 w 3215640"/>
              <a:gd name="connsiteY2" fmla="*/ 531019 h 833437"/>
              <a:gd name="connsiteX3" fmla="*/ 2433159 w 3215640"/>
              <a:gd name="connsiteY3" fmla="*/ 833437 h 833437"/>
              <a:gd name="connsiteX4" fmla="*/ 0 w 3215640"/>
              <a:gd name="connsiteY4" fmla="*/ 833437 h 833437"/>
              <a:gd name="connsiteX5" fmla="*/ 0 w 3215640"/>
              <a:gd name="connsiteY5" fmla="*/ 0 h 833437"/>
              <a:gd name="connsiteX0" fmla="*/ 0 w 3234548"/>
              <a:gd name="connsiteY0" fmla="*/ 0 h 833437"/>
              <a:gd name="connsiteX1" fmla="*/ 2433159 w 3234548"/>
              <a:gd name="connsiteY1" fmla="*/ 0 h 833437"/>
              <a:gd name="connsiteX2" fmla="*/ 3215640 w 3234548"/>
              <a:gd name="connsiteY2" fmla="*/ 531019 h 833437"/>
              <a:gd name="connsiteX3" fmla="*/ 2946082 w 3234548"/>
              <a:gd name="connsiteY3" fmla="*/ 668337 h 833437"/>
              <a:gd name="connsiteX4" fmla="*/ 2433159 w 3234548"/>
              <a:gd name="connsiteY4" fmla="*/ 833437 h 833437"/>
              <a:gd name="connsiteX5" fmla="*/ 0 w 3234548"/>
              <a:gd name="connsiteY5" fmla="*/ 833437 h 833437"/>
              <a:gd name="connsiteX6" fmla="*/ 0 w 3234548"/>
              <a:gd name="connsiteY6" fmla="*/ 0 h 833437"/>
              <a:gd name="connsiteX0" fmla="*/ 0 w 3243981"/>
              <a:gd name="connsiteY0" fmla="*/ 0 h 833437"/>
              <a:gd name="connsiteX1" fmla="*/ 2433159 w 3243981"/>
              <a:gd name="connsiteY1" fmla="*/ 0 h 833437"/>
              <a:gd name="connsiteX2" fmla="*/ 3215640 w 3243981"/>
              <a:gd name="connsiteY2" fmla="*/ 531019 h 833437"/>
              <a:gd name="connsiteX3" fmla="*/ 3047682 w 3243981"/>
              <a:gd name="connsiteY3" fmla="*/ 528637 h 833437"/>
              <a:gd name="connsiteX4" fmla="*/ 2433159 w 3243981"/>
              <a:gd name="connsiteY4" fmla="*/ 833437 h 833437"/>
              <a:gd name="connsiteX5" fmla="*/ 0 w 3243981"/>
              <a:gd name="connsiteY5" fmla="*/ 833437 h 833437"/>
              <a:gd name="connsiteX6" fmla="*/ 0 w 3243981"/>
              <a:gd name="connsiteY6" fmla="*/ 0 h 833437"/>
              <a:gd name="connsiteX0" fmla="*/ 0 w 3233439"/>
              <a:gd name="connsiteY0" fmla="*/ 0 h 833437"/>
              <a:gd name="connsiteX1" fmla="*/ 2433159 w 3233439"/>
              <a:gd name="connsiteY1" fmla="*/ 0 h 833437"/>
              <a:gd name="connsiteX2" fmla="*/ 3215640 w 3233439"/>
              <a:gd name="connsiteY2" fmla="*/ 531019 h 833437"/>
              <a:gd name="connsiteX3" fmla="*/ 3047682 w 3233439"/>
              <a:gd name="connsiteY3" fmla="*/ 528637 h 833437"/>
              <a:gd name="connsiteX4" fmla="*/ 2433159 w 3233439"/>
              <a:gd name="connsiteY4" fmla="*/ 833437 h 833437"/>
              <a:gd name="connsiteX5" fmla="*/ 0 w 3233439"/>
              <a:gd name="connsiteY5" fmla="*/ 833437 h 833437"/>
              <a:gd name="connsiteX6" fmla="*/ 0 w 3233439"/>
              <a:gd name="connsiteY6" fmla="*/ 0 h 833437"/>
              <a:gd name="connsiteX0" fmla="*/ 0 w 3215999"/>
              <a:gd name="connsiteY0" fmla="*/ 0 h 833437"/>
              <a:gd name="connsiteX1" fmla="*/ 2433159 w 3215999"/>
              <a:gd name="connsiteY1" fmla="*/ 0 h 833437"/>
              <a:gd name="connsiteX2" fmla="*/ 3215640 w 3215999"/>
              <a:gd name="connsiteY2" fmla="*/ 531019 h 833437"/>
              <a:gd name="connsiteX3" fmla="*/ 3047682 w 3215999"/>
              <a:gd name="connsiteY3" fmla="*/ 528637 h 833437"/>
              <a:gd name="connsiteX4" fmla="*/ 2433159 w 3215999"/>
              <a:gd name="connsiteY4" fmla="*/ 833437 h 833437"/>
              <a:gd name="connsiteX5" fmla="*/ 0 w 3215999"/>
              <a:gd name="connsiteY5" fmla="*/ 833437 h 833437"/>
              <a:gd name="connsiteX6" fmla="*/ 0 w 3215999"/>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9"/>
              <a:gd name="connsiteY0" fmla="*/ 0 h 833437"/>
              <a:gd name="connsiteX1" fmla="*/ 2433159 w 3336509"/>
              <a:gd name="connsiteY1" fmla="*/ 0 h 833437"/>
              <a:gd name="connsiteX2" fmla="*/ 3336290 w 3336509"/>
              <a:gd name="connsiteY2" fmla="*/ 632619 h 833437"/>
              <a:gd name="connsiteX3" fmla="*/ 3054032 w 3336509"/>
              <a:gd name="connsiteY3" fmla="*/ 522287 h 833437"/>
              <a:gd name="connsiteX4" fmla="*/ 2433159 w 3336509"/>
              <a:gd name="connsiteY4" fmla="*/ 833437 h 833437"/>
              <a:gd name="connsiteX5" fmla="*/ 0 w 3336509"/>
              <a:gd name="connsiteY5" fmla="*/ 833437 h 833437"/>
              <a:gd name="connsiteX6" fmla="*/ 0 w 3336509"/>
              <a:gd name="connsiteY6" fmla="*/ 0 h 833437"/>
              <a:gd name="connsiteX0" fmla="*/ 0 w 3336536"/>
              <a:gd name="connsiteY0" fmla="*/ 0 h 833437"/>
              <a:gd name="connsiteX1" fmla="*/ 2433159 w 3336536"/>
              <a:gd name="connsiteY1" fmla="*/ 0 h 833437"/>
              <a:gd name="connsiteX2" fmla="*/ 3336290 w 3336536"/>
              <a:gd name="connsiteY2" fmla="*/ 632619 h 833437"/>
              <a:gd name="connsiteX3" fmla="*/ 3054032 w 3336536"/>
              <a:gd name="connsiteY3" fmla="*/ 522287 h 833437"/>
              <a:gd name="connsiteX4" fmla="*/ 2433159 w 3336536"/>
              <a:gd name="connsiteY4" fmla="*/ 833437 h 833437"/>
              <a:gd name="connsiteX5" fmla="*/ 0 w 3336536"/>
              <a:gd name="connsiteY5" fmla="*/ 833437 h 833437"/>
              <a:gd name="connsiteX6" fmla="*/ 0 w 3336536"/>
              <a:gd name="connsiteY6" fmla="*/ 0 h 833437"/>
              <a:gd name="connsiteX0" fmla="*/ 0 w 3336536"/>
              <a:gd name="connsiteY0" fmla="*/ 0 h 833437"/>
              <a:gd name="connsiteX1" fmla="*/ 2433159 w 3336536"/>
              <a:gd name="connsiteY1" fmla="*/ 0 h 833437"/>
              <a:gd name="connsiteX2" fmla="*/ 3336290 w 3336536"/>
              <a:gd name="connsiteY2" fmla="*/ 632619 h 833437"/>
              <a:gd name="connsiteX3" fmla="*/ 3054032 w 3336536"/>
              <a:gd name="connsiteY3" fmla="*/ 522287 h 833437"/>
              <a:gd name="connsiteX4" fmla="*/ 2433159 w 3336536"/>
              <a:gd name="connsiteY4" fmla="*/ 833437 h 833437"/>
              <a:gd name="connsiteX5" fmla="*/ 0 w 3336536"/>
              <a:gd name="connsiteY5" fmla="*/ 833437 h 833437"/>
              <a:gd name="connsiteX6" fmla="*/ 0 w 3336536"/>
              <a:gd name="connsiteY6"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326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326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453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453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94"/>
              <a:gd name="connsiteY0" fmla="*/ 0 h 833437"/>
              <a:gd name="connsiteX1" fmla="*/ 2433159 w 3336594"/>
              <a:gd name="connsiteY1" fmla="*/ 0 h 833437"/>
              <a:gd name="connsiteX2" fmla="*/ 3047681 w 3336594"/>
              <a:gd name="connsiteY2" fmla="*/ 414337 h 833437"/>
              <a:gd name="connsiteX3" fmla="*/ 3336290 w 3336594"/>
              <a:gd name="connsiteY3" fmla="*/ 645319 h 833437"/>
              <a:gd name="connsiteX4" fmla="*/ 3054032 w 3336594"/>
              <a:gd name="connsiteY4" fmla="*/ 522287 h 833437"/>
              <a:gd name="connsiteX5" fmla="*/ 2433159 w 3336594"/>
              <a:gd name="connsiteY5" fmla="*/ 833437 h 833437"/>
              <a:gd name="connsiteX6" fmla="*/ 0 w 3336594"/>
              <a:gd name="connsiteY6" fmla="*/ 833437 h 833437"/>
              <a:gd name="connsiteX7" fmla="*/ 0 w 3336594"/>
              <a:gd name="connsiteY7" fmla="*/ 0 h 833437"/>
              <a:gd name="connsiteX0" fmla="*/ 0 w 3336594"/>
              <a:gd name="connsiteY0" fmla="*/ 0 h 833437"/>
              <a:gd name="connsiteX1" fmla="*/ 2433159 w 3336594"/>
              <a:gd name="connsiteY1" fmla="*/ 0 h 833437"/>
              <a:gd name="connsiteX2" fmla="*/ 3047681 w 3336594"/>
              <a:gd name="connsiteY2" fmla="*/ 414337 h 833437"/>
              <a:gd name="connsiteX3" fmla="*/ 3336290 w 3336594"/>
              <a:gd name="connsiteY3" fmla="*/ 645319 h 833437"/>
              <a:gd name="connsiteX4" fmla="*/ 3054032 w 3336594"/>
              <a:gd name="connsiteY4" fmla="*/ 522287 h 833437"/>
              <a:gd name="connsiteX5" fmla="*/ 2433159 w 3336594"/>
              <a:gd name="connsiteY5" fmla="*/ 833437 h 833437"/>
              <a:gd name="connsiteX6" fmla="*/ 0 w 3336594"/>
              <a:gd name="connsiteY6" fmla="*/ 833437 h 833437"/>
              <a:gd name="connsiteX7" fmla="*/ 0 w 3336594"/>
              <a:gd name="connsiteY7" fmla="*/ 0 h 833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36594" h="833437">
                <a:moveTo>
                  <a:pt x="0" y="0"/>
                </a:moveTo>
                <a:lnTo>
                  <a:pt x="2433159" y="0"/>
                </a:lnTo>
                <a:cubicBezTo>
                  <a:pt x="2941106" y="69056"/>
                  <a:pt x="2897159" y="308900"/>
                  <a:pt x="3047681" y="414337"/>
                </a:cubicBezTo>
                <a:cubicBezTo>
                  <a:pt x="3198203" y="519774"/>
                  <a:pt x="3271732" y="592403"/>
                  <a:pt x="3336290" y="645319"/>
                </a:cubicBezTo>
                <a:cubicBezTo>
                  <a:pt x="3345577" y="667809"/>
                  <a:pt x="3139996" y="500459"/>
                  <a:pt x="3054032" y="522287"/>
                </a:cubicBezTo>
                <a:cubicBezTo>
                  <a:pt x="2783919" y="598090"/>
                  <a:pt x="2924173" y="805920"/>
                  <a:pt x="2433159" y="833437"/>
                </a:cubicBezTo>
                <a:lnTo>
                  <a:pt x="0" y="833437"/>
                </a:lnTo>
                <a:lnTo>
                  <a:pt x="0" y="0"/>
                </a:lnTo>
                <a:close/>
              </a:path>
            </a:pathLst>
          </a:custGeom>
          <a:solidFill>
            <a:srgbClr val="0097A9"/>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lIns="91440" tIns="91440" rIns="91440" bIns="9144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chemeClr val="bg1"/>
              </a:solidFill>
              <a:effectLst/>
              <a:uLnTx/>
              <a:uFillTx/>
              <a:ea typeface="+mn-ea"/>
              <a:cs typeface="+mn-cs"/>
            </a:endParaRPr>
          </a:p>
        </p:txBody>
      </p:sp>
      <p:sp>
        <p:nvSpPr>
          <p:cNvPr id="14" name="Pentagon 9">
            <a:extLst>
              <a:ext uri="{FF2B5EF4-FFF2-40B4-BE49-F238E27FC236}">
                <a16:creationId xmlns:a16="http://schemas.microsoft.com/office/drawing/2014/main" id="{7E718712-7A55-4706-B66A-5944C671775B}"/>
              </a:ext>
            </a:extLst>
          </p:cNvPr>
          <p:cNvSpPr/>
          <p:nvPr/>
        </p:nvSpPr>
        <p:spPr>
          <a:xfrm>
            <a:off x="758358" y="1375341"/>
            <a:ext cx="2480143" cy="833437"/>
          </a:xfrm>
          <a:custGeom>
            <a:avLst/>
            <a:gdLst>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8662" h="833437">
                <a:moveTo>
                  <a:pt x="0" y="0"/>
                </a:moveTo>
                <a:lnTo>
                  <a:pt x="1330487" y="0"/>
                </a:lnTo>
                <a:cubicBezTo>
                  <a:pt x="1576072" y="9366"/>
                  <a:pt x="1768317" y="453073"/>
                  <a:pt x="1998662" y="416719"/>
                </a:cubicBezTo>
                <a:cubicBezTo>
                  <a:pt x="1775937" y="555625"/>
                  <a:pt x="1614172" y="793591"/>
                  <a:pt x="1330487" y="833437"/>
                </a:cubicBezTo>
                <a:lnTo>
                  <a:pt x="0" y="833437"/>
                </a:lnTo>
                <a:lnTo>
                  <a:pt x="0" y="0"/>
                </a:lnTo>
                <a:close/>
              </a:path>
            </a:pathLst>
          </a:custGeom>
          <a:solidFill>
            <a:srgbClr val="0076A8"/>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lIns="91440" tIns="91440" rIns="91440" bIns="9144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chemeClr val="bg1"/>
              </a:solidFill>
              <a:effectLst/>
              <a:uLnTx/>
              <a:uFillTx/>
              <a:ea typeface="+mn-ea"/>
              <a:cs typeface="+mn-cs"/>
            </a:endParaRPr>
          </a:p>
        </p:txBody>
      </p:sp>
      <p:sp>
        <p:nvSpPr>
          <p:cNvPr id="17" name="Pentagon 12">
            <a:extLst>
              <a:ext uri="{FF2B5EF4-FFF2-40B4-BE49-F238E27FC236}">
                <a16:creationId xmlns:a16="http://schemas.microsoft.com/office/drawing/2014/main" id="{5183DFDD-8961-469D-9C48-529EDD91DC05}"/>
              </a:ext>
            </a:extLst>
          </p:cNvPr>
          <p:cNvSpPr/>
          <p:nvPr/>
        </p:nvSpPr>
        <p:spPr>
          <a:xfrm flipH="1">
            <a:off x="2725032" y="2297256"/>
            <a:ext cx="8936264" cy="939848"/>
          </a:xfrm>
          <a:custGeom>
            <a:avLst/>
            <a:gdLst>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215640"/>
              <a:gd name="connsiteY0" fmla="*/ 0 h 833437"/>
              <a:gd name="connsiteX1" fmla="*/ 2433159 w 3215640"/>
              <a:gd name="connsiteY1" fmla="*/ 0 h 833437"/>
              <a:gd name="connsiteX2" fmla="*/ 3215640 w 3215640"/>
              <a:gd name="connsiteY2" fmla="*/ 531019 h 833437"/>
              <a:gd name="connsiteX3" fmla="*/ 2433159 w 3215640"/>
              <a:gd name="connsiteY3" fmla="*/ 833437 h 833437"/>
              <a:gd name="connsiteX4" fmla="*/ 0 w 3215640"/>
              <a:gd name="connsiteY4" fmla="*/ 833437 h 833437"/>
              <a:gd name="connsiteX5" fmla="*/ 0 w 3215640"/>
              <a:gd name="connsiteY5" fmla="*/ 0 h 833437"/>
              <a:gd name="connsiteX0" fmla="*/ 0 w 3215640"/>
              <a:gd name="connsiteY0" fmla="*/ 0 h 833437"/>
              <a:gd name="connsiteX1" fmla="*/ 2433159 w 3215640"/>
              <a:gd name="connsiteY1" fmla="*/ 0 h 833437"/>
              <a:gd name="connsiteX2" fmla="*/ 3215640 w 3215640"/>
              <a:gd name="connsiteY2" fmla="*/ 531019 h 833437"/>
              <a:gd name="connsiteX3" fmla="*/ 2433159 w 3215640"/>
              <a:gd name="connsiteY3" fmla="*/ 833437 h 833437"/>
              <a:gd name="connsiteX4" fmla="*/ 0 w 3215640"/>
              <a:gd name="connsiteY4" fmla="*/ 833437 h 833437"/>
              <a:gd name="connsiteX5" fmla="*/ 0 w 3215640"/>
              <a:gd name="connsiteY5" fmla="*/ 0 h 833437"/>
              <a:gd name="connsiteX0" fmla="*/ 0 w 3234548"/>
              <a:gd name="connsiteY0" fmla="*/ 0 h 833437"/>
              <a:gd name="connsiteX1" fmla="*/ 2433159 w 3234548"/>
              <a:gd name="connsiteY1" fmla="*/ 0 h 833437"/>
              <a:gd name="connsiteX2" fmla="*/ 3215640 w 3234548"/>
              <a:gd name="connsiteY2" fmla="*/ 531019 h 833437"/>
              <a:gd name="connsiteX3" fmla="*/ 2946082 w 3234548"/>
              <a:gd name="connsiteY3" fmla="*/ 668337 h 833437"/>
              <a:gd name="connsiteX4" fmla="*/ 2433159 w 3234548"/>
              <a:gd name="connsiteY4" fmla="*/ 833437 h 833437"/>
              <a:gd name="connsiteX5" fmla="*/ 0 w 3234548"/>
              <a:gd name="connsiteY5" fmla="*/ 833437 h 833437"/>
              <a:gd name="connsiteX6" fmla="*/ 0 w 3234548"/>
              <a:gd name="connsiteY6" fmla="*/ 0 h 833437"/>
              <a:gd name="connsiteX0" fmla="*/ 0 w 3243981"/>
              <a:gd name="connsiteY0" fmla="*/ 0 h 833437"/>
              <a:gd name="connsiteX1" fmla="*/ 2433159 w 3243981"/>
              <a:gd name="connsiteY1" fmla="*/ 0 h 833437"/>
              <a:gd name="connsiteX2" fmla="*/ 3215640 w 3243981"/>
              <a:gd name="connsiteY2" fmla="*/ 531019 h 833437"/>
              <a:gd name="connsiteX3" fmla="*/ 3047682 w 3243981"/>
              <a:gd name="connsiteY3" fmla="*/ 528637 h 833437"/>
              <a:gd name="connsiteX4" fmla="*/ 2433159 w 3243981"/>
              <a:gd name="connsiteY4" fmla="*/ 833437 h 833437"/>
              <a:gd name="connsiteX5" fmla="*/ 0 w 3243981"/>
              <a:gd name="connsiteY5" fmla="*/ 833437 h 833437"/>
              <a:gd name="connsiteX6" fmla="*/ 0 w 3243981"/>
              <a:gd name="connsiteY6" fmla="*/ 0 h 833437"/>
              <a:gd name="connsiteX0" fmla="*/ 0 w 3233439"/>
              <a:gd name="connsiteY0" fmla="*/ 0 h 833437"/>
              <a:gd name="connsiteX1" fmla="*/ 2433159 w 3233439"/>
              <a:gd name="connsiteY1" fmla="*/ 0 h 833437"/>
              <a:gd name="connsiteX2" fmla="*/ 3215640 w 3233439"/>
              <a:gd name="connsiteY2" fmla="*/ 531019 h 833437"/>
              <a:gd name="connsiteX3" fmla="*/ 3047682 w 3233439"/>
              <a:gd name="connsiteY3" fmla="*/ 528637 h 833437"/>
              <a:gd name="connsiteX4" fmla="*/ 2433159 w 3233439"/>
              <a:gd name="connsiteY4" fmla="*/ 833437 h 833437"/>
              <a:gd name="connsiteX5" fmla="*/ 0 w 3233439"/>
              <a:gd name="connsiteY5" fmla="*/ 833437 h 833437"/>
              <a:gd name="connsiteX6" fmla="*/ 0 w 3233439"/>
              <a:gd name="connsiteY6" fmla="*/ 0 h 833437"/>
              <a:gd name="connsiteX0" fmla="*/ 0 w 3215999"/>
              <a:gd name="connsiteY0" fmla="*/ 0 h 833437"/>
              <a:gd name="connsiteX1" fmla="*/ 2433159 w 3215999"/>
              <a:gd name="connsiteY1" fmla="*/ 0 h 833437"/>
              <a:gd name="connsiteX2" fmla="*/ 3215640 w 3215999"/>
              <a:gd name="connsiteY2" fmla="*/ 531019 h 833437"/>
              <a:gd name="connsiteX3" fmla="*/ 3047682 w 3215999"/>
              <a:gd name="connsiteY3" fmla="*/ 528637 h 833437"/>
              <a:gd name="connsiteX4" fmla="*/ 2433159 w 3215999"/>
              <a:gd name="connsiteY4" fmla="*/ 833437 h 833437"/>
              <a:gd name="connsiteX5" fmla="*/ 0 w 3215999"/>
              <a:gd name="connsiteY5" fmla="*/ 833437 h 833437"/>
              <a:gd name="connsiteX6" fmla="*/ 0 w 3215999"/>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9"/>
              <a:gd name="connsiteY0" fmla="*/ 0 h 833437"/>
              <a:gd name="connsiteX1" fmla="*/ 2433159 w 3336509"/>
              <a:gd name="connsiteY1" fmla="*/ 0 h 833437"/>
              <a:gd name="connsiteX2" fmla="*/ 3336290 w 3336509"/>
              <a:gd name="connsiteY2" fmla="*/ 632619 h 833437"/>
              <a:gd name="connsiteX3" fmla="*/ 3054032 w 3336509"/>
              <a:gd name="connsiteY3" fmla="*/ 522287 h 833437"/>
              <a:gd name="connsiteX4" fmla="*/ 2433159 w 3336509"/>
              <a:gd name="connsiteY4" fmla="*/ 833437 h 833437"/>
              <a:gd name="connsiteX5" fmla="*/ 0 w 3336509"/>
              <a:gd name="connsiteY5" fmla="*/ 833437 h 833437"/>
              <a:gd name="connsiteX6" fmla="*/ 0 w 3336509"/>
              <a:gd name="connsiteY6" fmla="*/ 0 h 833437"/>
              <a:gd name="connsiteX0" fmla="*/ 0 w 3336536"/>
              <a:gd name="connsiteY0" fmla="*/ 0 h 833437"/>
              <a:gd name="connsiteX1" fmla="*/ 2433159 w 3336536"/>
              <a:gd name="connsiteY1" fmla="*/ 0 h 833437"/>
              <a:gd name="connsiteX2" fmla="*/ 3336290 w 3336536"/>
              <a:gd name="connsiteY2" fmla="*/ 632619 h 833437"/>
              <a:gd name="connsiteX3" fmla="*/ 3054032 w 3336536"/>
              <a:gd name="connsiteY3" fmla="*/ 522287 h 833437"/>
              <a:gd name="connsiteX4" fmla="*/ 2433159 w 3336536"/>
              <a:gd name="connsiteY4" fmla="*/ 833437 h 833437"/>
              <a:gd name="connsiteX5" fmla="*/ 0 w 3336536"/>
              <a:gd name="connsiteY5" fmla="*/ 833437 h 833437"/>
              <a:gd name="connsiteX6" fmla="*/ 0 w 3336536"/>
              <a:gd name="connsiteY6" fmla="*/ 0 h 833437"/>
              <a:gd name="connsiteX0" fmla="*/ 0 w 3336536"/>
              <a:gd name="connsiteY0" fmla="*/ 0 h 833437"/>
              <a:gd name="connsiteX1" fmla="*/ 2433159 w 3336536"/>
              <a:gd name="connsiteY1" fmla="*/ 0 h 833437"/>
              <a:gd name="connsiteX2" fmla="*/ 3336290 w 3336536"/>
              <a:gd name="connsiteY2" fmla="*/ 632619 h 833437"/>
              <a:gd name="connsiteX3" fmla="*/ 3054032 w 3336536"/>
              <a:gd name="connsiteY3" fmla="*/ 522287 h 833437"/>
              <a:gd name="connsiteX4" fmla="*/ 2433159 w 3336536"/>
              <a:gd name="connsiteY4" fmla="*/ 833437 h 833437"/>
              <a:gd name="connsiteX5" fmla="*/ 0 w 3336536"/>
              <a:gd name="connsiteY5" fmla="*/ 833437 h 833437"/>
              <a:gd name="connsiteX6" fmla="*/ 0 w 3336536"/>
              <a:gd name="connsiteY6"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326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326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453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453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94"/>
              <a:gd name="connsiteY0" fmla="*/ 0 h 833437"/>
              <a:gd name="connsiteX1" fmla="*/ 2433159 w 3336594"/>
              <a:gd name="connsiteY1" fmla="*/ 0 h 833437"/>
              <a:gd name="connsiteX2" fmla="*/ 3047681 w 3336594"/>
              <a:gd name="connsiteY2" fmla="*/ 414337 h 833437"/>
              <a:gd name="connsiteX3" fmla="*/ 3336290 w 3336594"/>
              <a:gd name="connsiteY3" fmla="*/ 645319 h 833437"/>
              <a:gd name="connsiteX4" fmla="*/ 3054032 w 3336594"/>
              <a:gd name="connsiteY4" fmla="*/ 522287 h 833437"/>
              <a:gd name="connsiteX5" fmla="*/ 2433159 w 3336594"/>
              <a:gd name="connsiteY5" fmla="*/ 833437 h 833437"/>
              <a:gd name="connsiteX6" fmla="*/ 0 w 3336594"/>
              <a:gd name="connsiteY6" fmla="*/ 833437 h 833437"/>
              <a:gd name="connsiteX7" fmla="*/ 0 w 3336594"/>
              <a:gd name="connsiteY7" fmla="*/ 0 h 833437"/>
              <a:gd name="connsiteX0" fmla="*/ 0 w 3336594"/>
              <a:gd name="connsiteY0" fmla="*/ 0 h 833437"/>
              <a:gd name="connsiteX1" fmla="*/ 2433159 w 3336594"/>
              <a:gd name="connsiteY1" fmla="*/ 0 h 833437"/>
              <a:gd name="connsiteX2" fmla="*/ 3047681 w 3336594"/>
              <a:gd name="connsiteY2" fmla="*/ 414337 h 833437"/>
              <a:gd name="connsiteX3" fmla="*/ 3336290 w 3336594"/>
              <a:gd name="connsiteY3" fmla="*/ 645319 h 833437"/>
              <a:gd name="connsiteX4" fmla="*/ 3054032 w 3336594"/>
              <a:gd name="connsiteY4" fmla="*/ 522287 h 833437"/>
              <a:gd name="connsiteX5" fmla="*/ 2433159 w 3336594"/>
              <a:gd name="connsiteY5" fmla="*/ 833437 h 833437"/>
              <a:gd name="connsiteX6" fmla="*/ 0 w 3336594"/>
              <a:gd name="connsiteY6" fmla="*/ 833437 h 833437"/>
              <a:gd name="connsiteX7" fmla="*/ 0 w 3336594"/>
              <a:gd name="connsiteY7" fmla="*/ 0 h 833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36594" h="833437">
                <a:moveTo>
                  <a:pt x="0" y="0"/>
                </a:moveTo>
                <a:lnTo>
                  <a:pt x="2433159" y="0"/>
                </a:lnTo>
                <a:cubicBezTo>
                  <a:pt x="2941106" y="69056"/>
                  <a:pt x="2897159" y="308900"/>
                  <a:pt x="3047681" y="414337"/>
                </a:cubicBezTo>
                <a:cubicBezTo>
                  <a:pt x="3198203" y="519774"/>
                  <a:pt x="3271732" y="592403"/>
                  <a:pt x="3336290" y="645319"/>
                </a:cubicBezTo>
                <a:cubicBezTo>
                  <a:pt x="3345577" y="667809"/>
                  <a:pt x="3139996" y="500459"/>
                  <a:pt x="3054032" y="522287"/>
                </a:cubicBezTo>
                <a:cubicBezTo>
                  <a:pt x="2783919" y="598090"/>
                  <a:pt x="2924173" y="805920"/>
                  <a:pt x="2433159" y="833437"/>
                </a:cubicBezTo>
                <a:lnTo>
                  <a:pt x="0" y="833437"/>
                </a:lnTo>
                <a:lnTo>
                  <a:pt x="0" y="0"/>
                </a:lnTo>
                <a:close/>
              </a:path>
            </a:pathLst>
          </a:custGeom>
          <a:solidFill>
            <a:srgbClr val="0097A9"/>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lIns="91440" tIns="91440" rIns="91440" bIns="9144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chemeClr val="bg1"/>
              </a:solidFill>
              <a:effectLst/>
              <a:uLnTx/>
              <a:uFillTx/>
              <a:ea typeface="+mn-ea"/>
              <a:cs typeface="+mn-cs"/>
            </a:endParaRPr>
          </a:p>
        </p:txBody>
      </p:sp>
      <p:sp>
        <p:nvSpPr>
          <p:cNvPr id="19" name="Pentagon 12">
            <a:extLst>
              <a:ext uri="{FF2B5EF4-FFF2-40B4-BE49-F238E27FC236}">
                <a16:creationId xmlns:a16="http://schemas.microsoft.com/office/drawing/2014/main" id="{A78C7E0A-9715-4E48-9991-8ADE2F8DDF1F}"/>
              </a:ext>
            </a:extLst>
          </p:cNvPr>
          <p:cNvSpPr/>
          <p:nvPr/>
        </p:nvSpPr>
        <p:spPr>
          <a:xfrm flipH="1">
            <a:off x="2603877" y="3450600"/>
            <a:ext cx="9057419" cy="833437"/>
          </a:xfrm>
          <a:custGeom>
            <a:avLst/>
            <a:gdLst>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215640"/>
              <a:gd name="connsiteY0" fmla="*/ 0 h 833437"/>
              <a:gd name="connsiteX1" fmla="*/ 2433159 w 3215640"/>
              <a:gd name="connsiteY1" fmla="*/ 0 h 833437"/>
              <a:gd name="connsiteX2" fmla="*/ 3215640 w 3215640"/>
              <a:gd name="connsiteY2" fmla="*/ 531019 h 833437"/>
              <a:gd name="connsiteX3" fmla="*/ 2433159 w 3215640"/>
              <a:gd name="connsiteY3" fmla="*/ 833437 h 833437"/>
              <a:gd name="connsiteX4" fmla="*/ 0 w 3215640"/>
              <a:gd name="connsiteY4" fmla="*/ 833437 h 833437"/>
              <a:gd name="connsiteX5" fmla="*/ 0 w 3215640"/>
              <a:gd name="connsiteY5" fmla="*/ 0 h 833437"/>
              <a:gd name="connsiteX0" fmla="*/ 0 w 3215640"/>
              <a:gd name="connsiteY0" fmla="*/ 0 h 833437"/>
              <a:gd name="connsiteX1" fmla="*/ 2433159 w 3215640"/>
              <a:gd name="connsiteY1" fmla="*/ 0 h 833437"/>
              <a:gd name="connsiteX2" fmla="*/ 3215640 w 3215640"/>
              <a:gd name="connsiteY2" fmla="*/ 531019 h 833437"/>
              <a:gd name="connsiteX3" fmla="*/ 2433159 w 3215640"/>
              <a:gd name="connsiteY3" fmla="*/ 833437 h 833437"/>
              <a:gd name="connsiteX4" fmla="*/ 0 w 3215640"/>
              <a:gd name="connsiteY4" fmla="*/ 833437 h 833437"/>
              <a:gd name="connsiteX5" fmla="*/ 0 w 3215640"/>
              <a:gd name="connsiteY5" fmla="*/ 0 h 833437"/>
              <a:gd name="connsiteX0" fmla="*/ 0 w 3234548"/>
              <a:gd name="connsiteY0" fmla="*/ 0 h 833437"/>
              <a:gd name="connsiteX1" fmla="*/ 2433159 w 3234548"/>
              <a:gd name="connsiteY1" fmla="*/ 0 h 833437"/>
              <a:gd name="connsiteX2" fmla="*/ 3215640 w 3234548"/>
              <a:gd name="connsiteY2" fmla="*/ 531019 h 833437"/>
              <a:gd name="connsiteX3" fmla="*/ 2946082 w 3234548"/>
              <a:gd name="connsiteY3" fmla="*/ 668337 h 833437"/>
              <a:gd name="connsiteX4" fmla="*/ 2433159 w 3234548"/>
              <a:gd name="connsiteY4" fmla="*/ 833437 h 833437"/>
              <a:gd name="connsiteX5" fmla="*/ 0 w 3234548"/>
              <a:gd name="connsiteY5" fmla="*/ 833437 h 833437"/>
              <a:gd name="connsiteX6" fmla="*/ 0 w 3234548"/>
              <a:gd name="connsiteY6" fmla="*/ 0 h 833437"/>
              <a:gd name="connsiteX0" fmla="*/ 0 w 3243981"/>
              <a:gd name="connsiteY0" fmla="*/ 0 h 833437"/>
              <a:gd name="connsiteX1" fmla="*/ 2433159 w 3243981"/>
              <a:gd name="connsiteY1" fmla="*/ 0 h 833437"/>
              <a:gd name="connsiteX2" fmla="*/ 3215640 w 3243981"/>
              <a:gd name="connsiteY2" fmla="*/ 531019 h 833437"/>
              <a:gd name="connsiteX3" fmla="*/ 3047682 w 3243981"/>
              <a:gd name="connsiteY3" fmla="*/ 528637 h 833437"/>
              <a:gd name="connsiteX4" fmla="*/ 2433159 w 3243981"/>
              <a:gd name="connsiteY4" fmla="*/ 833437 h 833437"/>
              <a:gd name="connsiteX5" fmla="*/ 0 w 3243981"/>
              <a:gd name="connsiteY5" fmla="*/ 833437 h 833437"/>
              <a:gd name="connsiteX6" fmla="*/ 0 w 3243981"/>
              <a:gd name="connsiteY6" fmla="*/ 0 h 833437"/>
              <a:gd name="connsiteX0" fmla="*/ 0 w 3233439"/>
              <a:gd name="connsiteY0" fmla="*/ 0 h 833437"/>
              <a:gd name="connsiteX1" fmla="*/ 2433159 w 3233439"/>
              <a:gd name="connsiteY1" fmla="*/ 0 h 833437"/>
              <a:gd name="connsiteX2" fmla="*/ 3215640 w 3233439"/>
              <a:gd name="connsiteY2" fmla="*/ 531019 h 833437"/>
              <a:gd name="connsiteX3" fmla="*/ 3047682 w 3233439"/>
              <a:gd name="connsiteY3" fmla="*/ 528637 h 833437"/>
              <a:gd name="connsiteX4" fmla="*/ 2433159 w 3233439"/>
              <a:gd name="connsiteY4" fmla="*/ 833437 h 833437"/>
              <a:gd name="connsiteX5" fmla="*/ 0 w 3233439"/>
              <a:gd name="connsiteY5" fmla="*/ 833437 h 833437"/>
              <a:gd name="connsiteX6" fmla="*/ 0 w 3233439"/>
              <a:gd name="connsiteY6" fmla="*/ 0 h 833437"/>
              <a:gd name="connsiteX0" fmla="*/ 0 w 3215999"/>
              <a:gd name="connsiteY0" fmla="*/ 0 h 833437"/>
              <a:gd name="connsiteX1" fmla="*/ 2433159 w 3215999"/>
              <a:gd name="connsiteY1" fmla="*/ 0 h 833437"/>
              <a:gd name="connsiteX2" fmla="*/ 3215640 w 3215999"/>
              <a:gd name="connsiteY2" fmla="*/ 531019 h 833437"/>
              <a:gd name="connsiteX3" fmla="*/ 3047682 w 3215999"/>
              <a:gd name="connsiteY3" fmla="*/ 528637 h 833437"/>
              <a:gd name="connsiteX4" fmla="*/ 2433159 w 3215999"/>
              <a:gd name="connsiteY4" fmla="*/ 833437 h 833437"/>
              <a:gd name="connsiteX5" fmla="*/ 0 w 3215999"/>
              <a:gd name="connsiteY5" fmla="*/ 833437 h 833437"/>
              <a:gd name="connsiteX6" fmla="*/ 0 w 3215999"/>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9"/>
              <a:gd name="connsiteY0" fmla="*/ 0 h 833437"/>
              <a:gd name="connsiteX1" fmla="*/ 2433159 w 3336509"/>
              <a:gd name="connsiteY1" fmla="*/ 0 h 833437"/>
              <a:gd name="connsiteX2" fmla="*/ 3336290 w 3336509"/>
              <a:gd name="connsiteY2" fmla="*/ 632619 h 833437"/>
              <a:gd name="connsiteX3" fmla="*/ 3054032 w 3336509"/>
              <a:gd name="connsiteY3" fmla="*/ 522287 h 833437"/>
              <a:gd name="connsiteX4" fmla="*/ 2433159 w 3336509"/>
              <a:gd name="connsiteY4" fmla="*/ 833437 h 833437"/>
              <a:gd name="connsiteX5" fmla="*/ 0 w 3336509"/>
              <a:gd name="connsiteY5" fmla="*/ 833437 h 833437"/>
              <a:gd name="connsiteX6" fmla="*/ 0 w 3336509"/>
              <a:gd name="connsiteY6" fmla="*/ 0 h 833437"/>
              <a:gd name="connsiteX0" fmla="*/ 0 w 3336536"/>
              <a:gd name="connsiteY0" fmla="*/ 0 h 833437"/>
              <a:gd name="connsiteX1" fmla="*/ 2433159 w 3336536"/>
              <a:gd name="connsiteY1" fmla="*/ 0 h 833437"/>
              <a:gd name="connsiteX2" fmla="*/ 3336290 w 3336536"/>
              <a:gd name="connsiteY2" fmla="*/ 632619 h 833437"/>
              <a:gd name="connsiteX3" fmla="*/ 3054032 w 3336536"/>
              <a:gd name="connsiteY3" fmla="*/ 522287 h 833437"/>
              <a:gd name="connsiteX4" fmla="*/ 2433159 w 3336536"/>
              <a:gd name="connsiteY4" fmla="*/ 833437 h 833437"/>
              <a:gd name="connsiteX5" fmla="*/ 0 w 3336536"/>
              <a:gd name="connsiteY5" fmla="*/ 833437 h 833437"/>
              <a:gd name="connsiteX6" fmla="*/ 0 w 3336536"/>
              <a:gd name="connsiteY6" fmla="*/ 0 h 833437"/>
              <a:gd name="connsiteX0" fmla="*/ 0 w 3336536"/>
              <a:gd name="connsiteY0" fmla="*/ 0 h 833437"/>
              <a:gd name="connsiteX1" fmla="*/ 2433159 w 3336536"/>
              <a:gd name="connsiteY1" fmla="*/ 0 h 833437"/>
              <a:gd name="connsiteX2" fmla="*/ 3336290 w 3336536"/>
              <a:gd name="connsiteY2" fmla="*/ 632619 h 833437"/>
              <a:gd name="connsiteX3" fmla="*/ 3054032 w 3336536"/>
              <a:gd name="connsiteY3" fmla="*/ 522287 h 833437"/>
              <a:gd name="connsiteX4" fmla="*/ 2433159 w 3336536"/>
              <a:gd name="connsiteY4" fmla="*/ 833437 h 833437"/>
              <a:gd name="connsiteX5" fmla="*/ 0 w 3336536"/>
              <a:gd name="connsiteY5" fmla="*/ 833437 h 833437"/>
              <a:gd name="connsiteX6" fmla="*/ 0 w 3336536"/>
              <a:gd name="connsiteY6"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326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326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453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453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94"/>
              <a:gd name="connsiteY0" fmla="*/ 0 h 833437"/>
              <a:gd name="connsiteX1" fmla="*/ 2433159 w 3336594"/>
              <a:gd name="connsiteY1" fmla="*/ 0 h 833437"/>
              <a:gd name="connsiteX2" fmla="*/ 3047681 w 3336594"/>
              <a:gd name="connsiteY2" fmla="*/ 414337 h 833437"/>
              <a:gd name="connsiteX3" fmla="*/ 3336290 w 3336594"/>
              <a:gd name="connsiteY3" fmla="*/ 645319 h 833437"/>
              <a:gd name="connsiteX4" fmla="*/ 3054032 w 3336594"/>
              <a:gd name="connsiteY4" fmla="*/ 522287 h 833437"/>
              <a:gd name="connsiteX5" fmla="*/ 2433159 w 3336594"/>
              <a:gd name="connsiteY5" fmla="*/ 833437 h 833437"/>
              <a:gd name="connsiteX6" fmla="*/ 0 w 3336594"/>
              <a:gd name="connsiteY6" fmla="*/ 833437 h 833437"/>
              <a:gd name="connsiteX7" fmla="*/ 0 w 3336594"/>
              <a:gd name="connsiteY7" fmla="*/ 0 h 833437"/>
              <a:gd name="connsiteX0" fmla="*/ 0 w 3336594"/>
              <a:gd name="connsiteY0" fmla="*/ 0 h 833437"/>
              <a:gd name="connsiteX1" fmla="*/ 2433159 w 3336594"/>
              <a:gd name="connsiteY1" fmla="*/ 0 h 833437"/>
              <a:gd name="connsiteX2" fmla="*/ 3047681 w 3336594"/>
              <a:gd name="connsiteY2" fmla="*/ 414337 h 833437"/>
              <a:gd name="connsiteX3" fmla="*/ 3336290 w 3336594"/>
              <a:gd name="connsiteY3" fmla="*/ 645319 h 833437"/>
              <a:gd name="connsiteX4" fmla="*/ 3054032 w 3336594"/>
              <a:gd name="connsiteY4" fmla="*/ 522287 h 833437"/>
              <a:gd name="connsiteX5" fmla="*/ 2433159 w 3336594"/>
              <a:gd name="connsiteY5" fmla="*/ 833437 h 833437"/>
              <a:gd name="connsiteX6" fmla="*/ 0 w 3336594"/>
              <a:gd name="connsiteY6" fmla="*/ 833437 h 833437"/>
              <a:gd name="connsiteX7" fmla="*/ 0 w 3336594"/>
              <a:gd name="connsiteY7" fmla="*/ 0 h 833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36594" h="833437">
                <a:moveTo>
                  <a:pt x="0" y="0"/>
                </a:moveTo>
                <a:lnTo>
                  <a:pt x="2433159" y="0"/>
                </a:lnTo>
                <a:cubicBezTo>
                  <a:pt x="2941106" y="69056"/>
                  <a:pt x="2897159" y="308900"/>
                  <a:pt x="3047681" y="414337"/>
                </a:cubicBezTo>
                <a:cubicBezTo>
                  <a:pt x="3198203" y="519774"/>
                  <a:pt x="3271732" y="592403"/>
                  <a:pt x="3336290" y="645319"/>
                </a:cubicBezTo>
                <a:cubicBezTo>
                  <a:pt x="3345577" y="667809"/>
                  <a:pt x="3139996" y="500459"/>
                  <a:pt x="3054032" y="522287"/>
                </a:cubicBezTo>
                <a:cubicBezTo>
                  <a:pt x="2783919" y="598090"/>
                  <a:pt x="2924173" y="805920"/>
                  <a:pt x="2433159" y="833437"/>
                </a:cubicBezTo>
                <a:lnTo>
                  <a:pt x="0" y="833437"/>
                </a:lnTo>
                <a:lnTo>
                  <a:pt x="0" y="0"/>
                </a:lnTo>
                <a:close/>
              </a:path>
            </a:pathLst>
          </a:custGeom>
          <a:solidFill>
            <a:srgbClr val="0097A9"/>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lIns="91440" tIns="91440" rIns="91440" bIns="9144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chemeClr val="bg1"/>
              </a:solidFill>
              <a:effectLst/>
              <a:uLnTx/>
              <a:uFillTx/>
              <a:ea typeface="+mn-ea"/>
              <a:cs typeface="+mn-cs"/>
            </a:endParaRPr>
          </a:p>
        </p:txBody>
      </p:sp>
      <p:sp>
        <p:nvSpPr>
          <p:cNvPr id="21" name="Pentagon 12">
            <a:extLst>
              <a:ext uri="{FF2B5EF4-FFF2-40B4-BE49-F238E27FC236}">
                <a16:creationId xmlns:a16="http://schemas.microsoft.com/office/drawing/2014/main" id="{DA563735-BAB7-4BC4-8F0C-152ABF527B32}"/>
              </a:ext>
            </a:extLst>
          </p:cNvPr>
          <p:cNvSpPr/>
          <p:nvPr/>
        </p:nvSpPr>
        <p:spPr>
          <a:xfrm flipH="1">
            <a:off x="2851034" y="4586572"/>
            <a:ext cx="8810262" cy="896087"/>
          </a:xfrm>
          <a:custGeom>
            <a:avLst/>
            <a:gdLst>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215640"/>
              <a:gd name="connsiteY0" fmla="*/ 0 h 833437"/>
              <a:gd name="connsiteX1" fmla="*/ 2433159 w 3215640"/>
              <a:gd name="connsiteY1" fmla="*/ 0 h 833437"/>
              <a:gd name="connsiteX2" fmla="*/ 3215640 w 3215640"/>
              <a:gd name="connsiteY2" fmla="*/ 531019 h 833437"/>
              <a:gd name="connsiteX3" fmla="*/ 2433159 w 3215640"/>
              <a:gd name="connsiteY3" fmla="*/ 833437 h 833437"/>
              <a:gd name="connsiteX4" fmla="*/ 0 w 3215640"/>
              <a:gd name="connsiteY4" fmla="*/ 833437 h 833437"/>
              <a:gd name="connsiteX5" fmla="*/ 0 w 3215640"/>
              <a:gd name="connsiteY5" fmla="*/ 0 h 833437"/>
              <a:gd name="connsiteX0" fmla="*/ 0 w 3215640"/>
              <a:gd name="connsiteY0" fmla="*/ 0 h 833437"/>
              <a:gd name="connsiteX1" fmla="*/ 2433159 w 3215640"/>
              <a:gd name="connsiteY1" fmla="*/ 0 h 833437"/>
              <a:gd name="connsiteX2" fmla="*/ 3215640 w 3215640"/>
              <a:gd name="connsiteY2" fmla="*/ 531019 h 833437"/>
              <a:gd name="connsiteX3" fmla="*/ 2433159 w 3215640"/>
              <a:gd name="connsiteY3" fmla="*/ 833437 h 833437"/>
              <a:gd name="connsiteX4" fmla="*/ 0 w 3215640"/>
              <a:gd name="connsiteY4" fmla="*/ 833437 h 833437"/>
              <a:gd name="connsiteX5" fmla="*/ 0 w 3215640"/>
              <a:gd name="connsiteY5" fmla="*/ 0 h 833437"/>
              <a:gd name="connsiteX0" fmla="*/ 0 w 3234548"/>
              <a:gd name="connsiteY0" fmla="*/ 0 h 833437"/>
              <a:gd name="connsiteX1" fmla="*/ 2433159 w 3234548"/>
              <a:gd name="connsiteY1" fmla="*/ 0 h 833437"/>
              <a:gd name="connsiteX2" fmla="*/ 3215640 w 3234548"/>
              <a:gd name="connsiteY2" fmla="*/ 531019 h 833437"/>
              <a:gd name="connsiteX3" fmla="*/ 2946082 w 3234548"/>
              <a:gd name="connsiteY3" fmla="*/ 668337 h 833437"/>
              <a:gd name="connsiteX4" fmla="*/ 2433159 w 3234548"/>
              <a:gd name="connsiteY4" fmla="*/ 833437 h 833437"/>
              <a:gd name="connsiteX5" fmla="*/ 0 w 3234548"/>
              <a:gd name="connsiteY5" fmla="*/ 833437 h 833437"/>
              <a:gd name="connsiteX6" fmla="*/ 0 w 3234548"/>
              <a:gd name="connsiteY6" fmla="*/ 0 h 833437"/>
              <a:gd name="connsiteX0" fmla="*/ 0 w 3243981"/>
              <a:gd name="connsiteY0" fmla="*/ 0 h 833437"/>
              <a:gd name="connsiteX1" fmla="*/ 2433159 w 3243981"/>
              <a:gd name="connsiteY1" fmla="*/ 0 h 833437"/>
              <a:gd name="connsiteX2" fmla="*/ 3215640 w 3243981"/>
              <a:gd name="connsiteY2" fmla="*/ 531019 h 833437"/>
              <a:gd name="connsiteX3" fmla="*/ 3047682 w 3243981"/>
              <a:gd name="connsiteY3" fmla="*/ 528637 h 833437"/>
              <a:gd name="connsiteX4" fmla="*/ 2433159 w 3243981"/>
              <a:gd name="connsiteY4" fmla="*/ 833437 h 833437"/>
              <a:gd name="connsiteX5" fmla="*/ 0 w 3243981"/>
              <a:gd name="connsiteY5" fmla="*/ 833437 h 833437"/>
              <a:gd name="connsiteX6" fmla="*/ 0 w 3243981"/>
              <a:gd name="connsiteY6" fmla="*/ 0 h 833437"/>
              <a:gd name="connsiteX0" fmla="*/ 0 w 3233439"/>
              <a:gd name="connsiteY0" fmla="*/ 0 h 833437"/>
              <a:gd name="connsiteX1" fmla="*/ 2433159 w 3233439"/>
              <a:gd name="connsiteY1" fmla="*/ 0 h 833437"/>
              <a:gd name="connsiteX2" fmla="*/ 3215640 w 3233439"/>
              <a:gd name="connsiteY2" fmla="*/ 531019 h 833437"/>
              <a:gd name="connsiteX3" fmla="*/ 3047682 w 3233439"/>
              <a:gd name="connsiteY3" fmla="*/ 528637 h 833437"/>
              <a:gd name="connsiteX4" fmla="*/ 2433159 w 3233439"/>
              <a:gd name="connsiteY4" fmla="*/ 833437 h 833437"/>
              <a:gd name="connsiteX5" fmla="*/ 0 w 3233439"/>
              <a:gd name="connsiteY5" fmla="*/ 833437 h 833437"/>
              <a:gd name="connsiteX6" fmla="*/ 0 w 3233439"/>
              <a:gd name="connsiteY6" fmla="*/ 0 h 833437"/>
              <a:gd name="connsiteX0" fmla="*/ 0 w 3215999"/>
              <a:gd name="connsiteY0" fmla="*/ 0 h 833437"/>
              <a:gd name="connsiteX1" fmla="*/ 2433159 w 3215999"/>
              <a:gd name="connsiteY1" fmla="*/ 0 h 833437"/>
              <a:gd name="connsiteX2" fmla="*/ 3215640 w 3215999"/>
              <a:gd name="connsiteY2" fmla="*/ 531019 h 833437"/>
              <a:gd name="connsiteX3" fmla="*/ 3047682 w 3215999"/>
              <a:gd name="connsiteY3" fmla="*/ 528637 h 833437"/>
              <a:gd name="connsiteX4" fmla="*/ 2433159 w 3215999"/>
              <a:gd name="connsiteY4" fmla="*/ 833437 h 833437"/>
              <a:gd name="connsiteX5" fmla="*/ 0 w 3215999"/>
              <a:gd name="connsiteY5" fmla="*/ 833437 h 833437"/>
              <a:gd name="connsiteX6" fmla="*/ 0 w 3215999"/>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9"/>
              <a:gd name="connsiteY0" fmla="*/ 0 h 833437"/>
              <a:gd name="connsiteX1" fmla="*/ 2433159 w 3336509"/>
              <a:gd name="connsiteY1" fmla="*/ 0 h 833437"/>
              <a:gd name="connsiteX2" fmla="*/ 3336290 w 3336509"/>
              <a:gd name="connsiteY2" fmla="*/ 632619 h 833437"/>
              <a:gd name="connsiteX3" fmla="*/ 3054032 w 3336509"/>
              <a:gd name="connsiteY3" fmla="*/ 522287 h 833437"/>
              <a:gd name="connsiteX4" fmla="*/ 2433159 w 3336509"/>
              <a:gd name="connsiteY4" fmla="*/ 833437 h 833437"/>
              <a:gd name="connsiteX5" fmla="*/ 0 w 3336509"/>
              <a:gd name="connsiteY5" fmla="*/ 833437 h 833437"/>
              <a:gd name="connsiteX6" fmla="*/ 0 w 3336509"/>
              <a:gd name="connsiteY6" fmla="*/ 0 h 833437"/>
              <a:gd name="connsiteX0" fmla="*/ 0 w 3336536"/>
              <a:gd name="connsiteY0" fmla="*/ 0 h 833437"/>
              <a:gd name="connsiteX1" fmla="*/ 2433159 w 3336536"/>
              <a:gd name="connsiteY1" fmla="*/ 0 h 833437"/>
              <a:gd name="connsiteX2" fmla="*/ 3336290 w 3336536"/>
              <a:gd name="connsiteY2" fmla="*/ 632619 h 833437"/>
              <a:gd name="connsiteX3" fmla="*/ 3054032 w 3336536"/>
              <a:gd name="connsiteY3" fmla="*/ 522287 h 833437"/>
              <a:gd name="connsiteX4" fmla="*/ 2433159 w 3336536"/>
              <a:gd name="connsiteY4" fmla="*/ 833437 h 833437"/>
              <a:gd name="connsiteX5" fmla="*/ 0 w 3336536"/>
              <a:gd name="connsiteY5" fmla="*/ 833437 h 833437"/>
              <a:gd name="connsiteX6" fmla="*/ 0 w 3336536"/>
              <a:gd name="connsiteY6" fmla="*/ 0 h 833437"/>
              <a:gd name="connsiteX0" fmla="*/ 0 w 3336536"/>
              <a:gd name="connsiteY0" fmla="*/ 0 h 833437"/>
              <a:gd name="connsiteX1" fmla="*/ 2433159 w 3336536"/>
              <a:gd name="connsiteY1" fmla="*/ 0 h 833437"/>
              <a:gd name="connsiteX2" fmla="*/ 3336290 w 3336536"/>
              <a:gd name="connsiteY2" fmla="*/ 632619 h 833437"/>
              <a:gd name="connsiteX3" fmla="*/ 3054032 w 3336536"/>
              <a:gd name="connsiteY3" fmla="*/ 522287 h 833437"/>
              <a:gd name="connsiteX4" fmla="*/ 2433159 w 3336536"/>
              <a:gd name="connsiteY4" fmla="*/ 833437 h 833437"/>
              <a:gd name="connsiteX5" fmla="*/ 0 w 3336536"/>
              <a:gd name="connsiteY5" fmla="*/ 833437 h 833437"/>
              <a:gd name="connsiteX6" fmla="*/ 0 w 3336536"/>
              <a:gd name="connsiteY6"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326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326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453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453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94"/>
              <a:gd name="connsiteY0" fmla="*/ 0 h 833437"/>
              <a:gd name="connsiteX1" fmla="*/ 2433159 w 3336594"/>
              <a:gd name="connsiteY1" fmla="*/ 0 h 833437"/>
              <a:gd name="connsiteX2" fmla="*/ 3047681 w 3336594"/>
              <a:gd name="connsiteY2" fmla="*/ 414337 h 833437"/>
              <a:gd name="connsiteX3" fmla="*/ 3336290 w 3336594"/>
              <a:gd name="connsiteY3" fmla="*/ 645319 h 833437"/>
              <a:gd name="connsiteX4" fmla="*/ 3054032 w 3336594"/>
              <a:gd name="connsiteY4" fmla="*/ 522287 h 833437"/>
              <a:gd name="connsiteX5" fmla="*/ 2433159 w 3336594"/>
              <a:gd name="connsiteY5" fmla="*/ 833437 h 833437"/>
              <a:gd name="connsiteX6" fmla="*/ 0 w 3336594"/>
              <a:gd name="connsiteY6" fmla="*/ 833437 h 833437"/>
              <a:gd name="connsiteX7" fmla="*/ 0 w 3336594"/>
              <a:gd name="connsiteY7" fmla="*/ 0 h 833437"/>
              <a:gd name="connsiteX0" fmla="*/ 0 w 3336594"/>
              <a:gd name="connsiteY0" fmla="*/ 0 h 833437"/>
              <a:gd name="connsiteX1" fmla="*/ 2433159 w 3336594"/>
              <a:gd name="connsiteY1" fmla="*/ 0 h 833437"/>
              <a:gd name="connsiteX2" fmla="*/ 3047681 w 3336594"/>
              <a:gd name="connsiteY2" fmla="*/ 414337 h 833437"/>
              <a:gd name="connsiteX3" fmla="*/ 3336290 w 3336594"/>
              <a:gd name="connsiteY3" fmla="*/ 645319 h 833437"/>
              <a:gd name="connsiteX4" fmla="*/ 3054032 w 3336594"/>
              <a:gd name="connsiteY4" fmla="*/ 522287 h 833437"/>
              <a:gd name="connsiteX5" fmla="*/ 2433159 w 3336594"/>
              <a:gd name="connsiteY5" fmla="*/ 833437 h 833437"/>
              <a:gd name="connsiteX6" fmla="*/ 0 w 3336594"/>
              <a:gd name="connsiteY6" fmla="*/ 833437 h 833437"/>
              <a:gd name="connsiteX7" fmla="*/ 0 w 3336594"/>
              <a:gd name="connsiteY7" fmla="*/ 0 h 833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36594" h="833437">
                <a:moveTo>
                  <a:pt x="0" y="0"/>
                </a:moveTo>
                <a:lnTo>
                  <a:pt x="2433159" y="0"/>
                </a:lnTo>
                <a:cubicBezTo>
                  <a:pt x="2941106" y="69056"/>
                  <a:pt x="2897159" y="308900"/>
                  <a:pt x="3047681" y="414337"/>
                </a:cubicBezTo>
                <a:cubicBezTo>
                  <a:pt x="3198203" y="519774"/>
                  <a:pt x="3271732" y="592403"/>
                  <a:pt x="3336290" y="645319"/>
                </a:cubicBezTo>
                <a:cubicBezTo>
                  <a:pt x="3345577" y="667809"/>
                  <a:pt x="3139996" y="500459"/>
                  <a:pt x="3054032" y="522287"/>
                </a:cubicBezTo>
                <a:cubicBezTo>
                  <a:pt x="2783919" y="598090"/>
                  <a:pt x="2924173" y="805920"/>
                  <a:pt x="2433159" y="833437"/>
                </a:cubicBezTo>
                <a:lnTo>
                  <a:pt x="0" y="833437"/>
                </a:lnTo>
                <a:lnTo>
                  <a:pt x="0" y="0"/>
                </a:lnTo>
                <a:close/>
              </a:path>
            </a:pathLst>
          </a:custGeom>
          <a:solidFill>
            <a:srgbClr val="0097A9"/>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lIns="91440" tIns="91440" rIns="91440" bIns="9144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chemeClr val="bg1"/>
              </a:solidFill>
              <a:effectLst/>
              <a:uLnTx/>
              <a:uFillTx/>
              <a:ea typeface="+mn-ea"/>
              <a:cs typeface="+mn-cs"/>
            </a:endParaRPr>
          </a:p>
        </p:txBody>
      </p:sp>
      <p:sp>
        <p:nvSpPr>
          <p:cNvPr id="23" name="Pentagon 12">
            <a:extLst>
              <a:ext uri="{FF2B5EF4-FFF2-40B4-BE49-F238E27FC236}">
                <a16:creationId xmlns:a16="http://schemas.microsoft.com/office/drawing/2014/main" id="{93EF2CBB-2FA4-4C32-8C0D-D6681E821FBD}"/>
              </a:ext>
            </a:extLst>
          </p:cNvPr>
          <p:cNvSpPr/>
          <p:nvPr/>
        </p:nvSpPr>
        <p:spPr>
          <a:xfrm flipH="1">
            <a:off x="2909987" y="5652230"/>
            <a:ext cx="8751309" cy="833437"/>
          </a:xfrm>
          <a:custGeom>
            <a:avLst/>
            <a:gdLst>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055620"/>
              <a:gd name="connsiteY0" fmla="*/ 0 h 833437"/>
              <a:gd name="connsiteX1" fmla="*/ 2433159 w 3055620"/>
              <a:gd name="connsiteY1" fmla="*/ 0 h 833437"/>
              <a:gd name="connsiteX2" fmla="*/ 3055620 w 3055620"/>
              <a:gd name="connsiteY2" fmla="*/ 416719 h 833437"/>
              <a:gd name="connsiteX3" fmla="*/ 2433159 w 3055620"/>
              <a:gd name="connsiteY3" fmla="*/ 833437 h 833437"/>
              <a:gd name="connsiteX4" fmla="*/ 0 w 3055620"/>
              <a:gd name="connsiteY4" fmla="*/ 833437 h 833437"/>
              <a:gd name="connsiteX5" fmla="*/ 0 w 3055620"/>
              <a:gd name="connsiteY5" fmla="*/ 0 h 833437"/>
              <a:gd name="connsiteX0" fmla="*/ 0 w 3215640"/>
              <a:gd name="connsiteY0" fmla="*/ 0 h 833437"/>
              <a:gd name="connsiteX1" fmla="*/ 2433159 w 3215640"/>
              <a:gd name="connsiteY1" fmla="*/ 0 h 833437"/>
              <a:gd name="connsiteX2" fmla="*/ 3215640 w 3215640"/>
              <a:gd name="connsiteY2" fmla="*/ 531019 h 833437"/>
              <a:gd name="connsiteX3" fmla="*/ 2433159 w 3215640"/>
              <a:gd name="connsiteY3" fmla="*/ 833437 h 833437"/>
              <a:gd name="connsiteX4" fmla="*/ 0 w 3215640"/>
              <a:gd name="connsiteY4" fmla="*/ 833437 h 833437"/>
              <a:gd name="connsiteX5" fmla="*/ 0 w 3215640"/>
              <a:gd name="connsiteY5" fmla="*/ 0 h 833437"/>
              <a:gd name="connsiteX0" fmla="*/ 0 w 3215640"/>
              <a:gd name="connsiteY0" fmla="*/ 0 h 833437"/>
              <a:gd name="connsiteX1" fmla="*/ 2433159 w 3215640"/>
              <a:gd name="connsiteY1" fmla="*/ 0 h 833437"/>
              <a:gd name="connsiteX2" fmla="*/ 3215640 w 3215640"/>
              <a:gd name="connsiteY2" fmla="*/ 531019 h 833437"/>
              <a:gd name="connsiteX3" fmla="*/ 2433159 w 3215640"/>
              <a:gd name="connsiteY3" fmla="*/ 833437 h 833437"/>
              <a:gd name="connsiteX4" fmla="*/ 0 w 3215640"/>
              <a:gd name="connsiteY4" fmla="*/ 833437 h 833437"/>
              <a:gd name="connsiteX5" fmla="*/ 0 w 3215640"/>
              <a:gd name="connsiteY5" fmla="*/ 0 h 833437"/>
              <a:gd name="connsiteX0" fmla="*/ 0 w 3234548"/>
              <a:gd name="connsiteY0" fmla="*/ 0 h 833437"/>
              <a:gd name="connsiteX1" fmla="*/ 2433159 w 3234548"/>
              <a:gd name="connsiteY1" fmla="*/ 0 h 833437"/>
              <a:gd name="connsiteX2" fmla="*/ 3215640 w 3234548"/>
              <a:gd name="connsiteY2" fmla="*/ 531019 h 833437"/>
              <a:gd name="connsiteX3" fmla="*/ 2946082 w 3234548"/>
              <a:gd name="connsiteY3" fmla="*/ 668337 h 833437"/>
              <a:gd name="connsiteX4" fmla="*/ 2433159 w 3234548"/>
              <a:gd name="connsiteY4" fmla="*/ 833437 h 833437"/>
              <a:gd name="connsiteX5" fmla="*/ 0 w 3234548"/>
              <a:gd name="connsiteY5" fmla="*/ 833437 h 833437"/>
              <a:gd name="connsiteX6" fmla="*/ 0 w 3234548"/>
              <a:gd name="connsiteY6" fmla="*/ 0 h 833437"/>
              <a:gd name="connsiteX0" fmla="*/ 0 w 3243981"/>
              <a:gd name="connsiteY0" fmla="*/ 0 h 833437"/>
              <a:gd name="connsiteX1" fmla="*/ 2433159 w 3243981"/>
              <a:gd name="connsiteY1" fmla="*/ 0 h 833437"/>
              <a:gd name="connsiteX2" fmla="*/ 3215640 w 3243981"/>
              <a:gd name="connsiteY2" fmla="*/ 531019 h 833437"/>
              <a:gd name="connsiteX3" fmla="*/ 3047682 w 3243981"/>
              <a:gd name="connsiteY3" fmla="*/ 528637 h 833437"/>
              <a:gd name="connsiteX4" fmla="*/ 2433159 w 3243981"/>
              <a:gd name="connsiteY4" fmla="*/ 833437 h 833437"/>
              <a:gd name="connsiteX5" fmla="*/ 0 w 3243981"/>
              <a:gd name="connsiteY5" fmla="*/ 833437 h 833437"/>
              <a:gd name="connsiteX6" fmla="*/ 0 w 3243981"/>
              <a:gd name="connsiteY6" fmla="*/ 0 h 833437"/>
              <a:gd name="connsiteX0" fmla="*/ 0 w 3233439"/>
              <a:gd name="connsiteY0" fmla="*/ 0 h 833437"/>
              <a:gd name="connsiteX1" fmla="*/ 2433159 w 3233439"/>
              <a:gd name="connsiteY1" fmla="*/ 0 h 833437"/>
              <a:gd name="connsiteX2" fmla="*/ 3215640 w 3233439"/>
              <a:gd name="connsiteY2" fmla="*/ 531019 h 833437"/>
              <a:gd name="connsiteX3" fmla="*/ 3047682 w 3233439"/>
              <a:gd name="connsiteY3" fmla="*/ 528637 h 833437"/>
              <a:gd name="connsiteX4" fmla="*/ 2433159 w 3233439"/>
              <a:gd name="connsiteY4" fmla="*/ 833437 h 833437"/>
              <a:gd name="connsiteX5" fmla="*/ 0 w 3233439"/>
              <a:gd name="connsiteY5" fmla="*/ 833437 h 833437"/>
              <a:gd name="connsiteX6" fmla="*/ 0 w 3233439"/>
              <a:gd name="connsiteY6" fmla="*/ 0 h 833437"/>
              <a:gd name="connsiteX0" fmla="*/ 0 w 3215999"/>
              <a:gd name="connsiteY0" fmla="*/ 0 h 833437"/>
              <a:gd name="connsiteX1" fmla="*/ 2433159 w 3215999"/>
              <a:gd name="connsiteY1" fmla="*/ 0 h 833437"/>
              <a:gd name="connsiteX2" fmla="*/ 3215640 w 3215999"/>
              <a:gd name="connsiteY2" fmla="*/ 531019 h 833437"/>
              <a:gd name="connsiteX3" fmla="*/ 3047682 w 3215999"/>
              <a:gd name="connsiteY3" fmla="*/ 528637 h 833437"/>
              <a:gd name="connsiteX4" fmla="*/ 2433159 w 3215999"/>
              <a:gd name="connsiteY4" fmla="*/ 833437 h 833437"/>
              <a:gd name="connsiteX5" fmla="*/ 0 w 3215999"/>
              <a:gd name="connsiteY5" fmla="*/ 833437 h 833437"/>
              <a:gd name="connsiteX6" fmla="*/ 0 w 3215999"/>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5"/>
              <a:gd name="connsiteY0" fmla="*/ 0 h 833437"/>
              <a:gd name="connsiteX1" fmla="*/ 2433159 w 3336505"/>
              <a:gd name="connsiteY1" fmla="*/ 0 h 833437"/>
              <a:gd name="connsiteX2" fmla="*/ 3336290 w 3336505"/>
              <a:gd name="connsiteY2" fmla="*/ 632619 h 833437"/>
              <a:gd name="connsiteX3" fmla="*/ 3047682 w 3336505"/>
              <a:gd name="connsiteY3" fmla="*/ 528637 h 833437"/>
              <a:gd name="connsiteX4" fmla="*/ 2433159 w 3336505"/>
              <a:gd name="connsiteY4" fmla="*/ 833437 h 833437"/>
              <a:gd name="connsiteX5" fmla="*/ 0 w 3336505"/>
              <a:gd name="connsiteY5" fmla="*/ 833437 h 833437"/>
              <a:gd name="connsiteX6" fmla="*/ 0 w 3336505"/>
              <a:gd name="connsiteY6" fmla="*/ 0 h 833437"/>
              <a:gd name="connsiteX0" fmla="*/ 0 w 3336509"/>
              <a:gd name="connsiteY0" fmla="*/ 0 h 833437"/>
              <a:gd name="connsiteX1" fmla="*/ 2433159 w 3336509"/>
              <a:gd name="connsiteY1" fmla="*/ 0 h 833437"/>
              <a:gd name="connsiteX2" fmla="*/ 3336290 w 3336509"/>
              <a:gd name="connsiteY2" fmla="*/ 632619 h 833437"/>
              <a:gd name="connsiteX3" fmla="*/ 3054032 w 3336509"/>
              <a:gd name="connsiteY3" fmla="*/ 522287 h 833437"/>
              <a:gd name="connsiteX4" fmla="*/ 2433159 w 3336509"/>
              <a:gd name="connsiteY4" fmla="*/ 833437 h 833437"/>
              <a:gd name="connsiteX5" fmla="*/ 0 w 3336509"/>
              <a:gd name="connsiteY5" fmla="*/ 833437 h 833437"/>
              <a:gd name="connsiteX6" fmla="*/ 0 w 3336509"/>
              <a:gd name="connsiteY6" fmla="*/ 0 h 833437"/>
              <a:gd name="connsiteX0" fmla="*/ 0 w 3336536"/>
              <a:gd name="connsiteY0" fmla="*/ 0 h 833437"/>
              <a:gd name="connsiteX1" fmla="*/ 2433159 w 3336536"/>
              <a:gd name="connsiteY1" fmla="*/ 0 h 833437"/>
              <a:gd name="connsiteX2" fmla="*/ 3336290 w 3336536"/>
              <a:gd name="connsiteY2" fmla="*/ 632619 h 833437"/>
              <a:gd name="connsiteX3" fmla="*/ 3054032 w 3336536"/>
              <a:gd name="connsiteY3" fmla="*/ 522287 h 833437"/>
              <a:gd name="connsiteX4" fmla="*/ 2433159 w 3336536"/>
              <a:gd name="connsiteY4" fmla="*/ 833437 h 833437"/>
              <a:gd name="connsiteX5" fmla="*/ 0 w 3336536"/>
              <a:gd name="connsiteY5" fmla="*/ 833437 h 833437"/>
              <a:gd name="connsiteX6" fmla="*/ 0 w 3336536"/>
              <a:gd name="connsiteY6" fmla="*/ 0 h 833437"/>
              <a:gd name="connsiteX0" fmla="*/ 0 w 3336536"/>
              <a:gd name="connsiteY0" fmla="*/ 0 h 833437"/>
              <a:gd name="connsiteX1" fmla="*/ 2433159 w 3336536"/>
              <a:gd name="connsiteY1" fmla="*/ 0 h 833437"/>
              <a:gd name="connsiteX2" fmla="*/ 3336290 w 3336536"/>
              <a:gd name="connsiteY2" fmla="*/ 632619 h 833437"/>
              <a:gd name="connsiteX3" fmla="*/ 3054032 w 3336536"/>
              <a:gd name="connsiteY3" fmla="*/ 522287 h 833437"/>
              <a:gd name="connsiteX4" fmla="*/ 2433159 w 3336536"/>
              <a:gd name="connsiteY4" fmla="*/ 833437 h 833437"/>
              <a:gd name="connsiteX5" fmla="*/ 0 w 3336536"/>
              <a:gd name="connsiteY5" fmla="*/ 833437 h 833437"/>
              <a:gd name="connsiteX6" fmla="*/ 0 w 3336536"/>
              <a:gd name="connsiteY6"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326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326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453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36"/>
              <a:gd name="connsiteY0" fmla="*/ 0 h 833437"/>
              <a:gd name="connsiteX1" fmla="*/ 2433159 w 3336536"/>
              <a:gd name="connsiteY1" fmla="*/ 0 h 833437"/>
              <a:gd name="connsiteX2" fmla="*/ 3047681 w 3336536"/>
              <a:gd name="connsiteY2" fmla="*/ 414337 h 833437"/>
              <a:gd name="connsiteX3" fmla="*/ 3336290 w 3336536"/>
              <a:gd name="connsiteY3" fmla="*/ 645319 h 833437"/>
              <a:gd name="connsiteX4" fmla="*/ 3054032 w 3336536"/>
              <a:gd name="connsiteY4" fmla="*/ 522287 h 833437"/>
              <a:gd name="connsiteX5" fmla="*/ 2433159 w 3336536"/>
              <a:gd name="connsiteY5" fmla="*/ 833437 h 833437"/>
              <a:gd name="connsiteX6" fmla="*/ 0 w 3336536"/>
              <a:gd name="connsiteY6" fmla="*/ 833437 h 833437"/>
              <a:gd name="connsiteX7" fmla="*/ 0 w 3336536"/>
              <a:gd name="connsiteY7" fmla="*/ 0 h 833437"/>
              <a:gd name="connsiteX0" fmla="*/ 0 w 3336594"/>
              <a:gd name="connsiteY0" fmla="*/ 0 h 833437"/>
              <a:gd name="connsiteX1" fmla="*/ 2433159 w 3336594"/>
              <a:gd name="connsiteY1" fmla="*/ 0 h 833437"/>
              <a:gd name="connsiteX2" fmla="*/ 3047681 w 3336594"/>
              <a:gd name="connsiteY2" fmla="*/ 414337 h 833437"/>
              <a:gd name="connsiteX3" fmla="*/ 3336290 w 3336594"/>
              <a:gd name="connsiteY3" fmla="*/ 645319 h 833437"/>
              <a:gd name="connsiteX4" fmla="*/ 3054032 w 3336594"/>
              <a:gd name="connsiteY4" fmla="*/ 522287 h 833437"/>
              <a:gd name="connsiteX5" fmla="*/ 2433159 w 3336594"/>
              <a:gd name="connsiteY5" fmla="*/ 833437 h 833437"/>
              <a:gd name="connsiteX6" fmla="*/ 0 w 3336594"/>
              <a:gd name="connsiteY6" fmla="*/ 833437 h 833437"/>
              <a:gd name="connsiteX7" fmla="*/ 0 w 3336594"/>
              <a:gd name="connsiteY7" fmla="*/ 0 h 833437"/>
              <a:gd name="connsiteX0" fmla="*/ 0 w 3336594"/>
              <a:gd name="connsiteY0" fmla="*/ 0 h 833437"/>
              <a:gd name="connsiteX1" fmla="*/ 2433159 w 3336594"/>
              <a:gd name="connsiteY1" fmla="*/ 0 h 833437"/>
              <a:gd name="connsiteX2" fmla="*/ 3047681 w 3336594"/>
              <a:gd name="connsiteY2" fmla="*/ 414337 h 833437"/>
              <a:gd name="connsiteX3" fmla="*/ 3336290 w 3336594"/>
              <a:gd name="connsiteY3" fmla="*/ 645319 h 833437"/>
              <a:gd name="connsiteX4" fmla="*/ 3054032 w 3336594"/>
              <a:gd name="connsiteY4" fmla="*/ 522287 h 833437"/>
              <a:gd name="connsiteX5" fmla="*/ 2433159 w 3336594"/>
              <a:gd name="connsiteY5" fmla="*/ 833437 h 833437"/>
              <a:gd name="connsiteX6" fmla="*/ 0 w 3336594"/>
              <a:gd name="connsiteY6" fmla="*/ 833437 h 833437"/>
              <a:gd name="connsiteX7" fmla="*/ 0 w 3336594"/>
              <a:gd name="connsiteY7" fmla="*/ 0 h 833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36594" h="833437">
                <a:moveTo>
                  <a:pt x="0" y="0"/>
                </a:moveTo>
                <a:lnTo>
                  <a:pt x="2433159" y="0"/>
                </a:lnTo>
                <a:cubicBezTo>
                  <a:pt x="2941106" y="69056"/>
                  <a:pt x="2897159" y="308900"/>
                  <a:pt x="3047681" y="414337"/>
                </a:cubicBezTo>
                <a:cubicBezTo>
                  <a:pt x="3198203" y="519774"/>
                  <a:pt x="3271732" y="592403"/>
                  <a:pt x="3336290" y="645319"/>
                </a:cubicBezTo>
                <a:cubicBezTo>
                  <a:pt x="3345577" y="667809"/>
                  <a:pt x="3139996" y="500459"/>
                  <a:pt x="3054032" y="522287"/>
                </a:cubicBezTo>
                <a:cubicBezTo>
                  <a:pt x="2783919" y="598090"/>
                  <a:pt x="2924173" y="805920"/>
                  <a:pt x="2433159" y="833437"/>
                </a:cubicBezTo>
                <a:lnTo>
                  <a:pt x="0" y="833437"/>
                </a:lnTo>
                <a:lnTo>
                  <a:pt x="0" y="0"/>
                </a:lnTo>
                <a:close/>
              </a:path>
            </a:pathLst>
          </a:custGeom>
          <a:solidFill>
            <a:srgbClr val="0097A9"/>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lIns="91440" tIns="91440" rIns="91440" bIns="9144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chemeClr val="bg1"/>
              </a:solidFill>
              <a:effectLst/>
              <a:uLnTx/>
              <a:uFillTx/>
              <a:ea typeface="+mn-ea"/>
              <a:cs typeface="+mn-cs"/>
            </a:endParaRPr>
          </a:p>
        </p:txBody>
      </p:sp>
      <p:sp>
        <p:nvSpPr>
          <p:cNvPr id="25" name="TextBox 24">
            <a:extLst>
              <a:ext uri="{FF2B5EF4-FFF2-40B4-BE49-F238E27FC236}">
                <a16:creationId xmlns:a16="http://schemas.microsoft.com/office/drawing/2014/main" id="{B7B2AFDE-985A-4BF0-9646-CA4B1934CC2E}"/>
              </a:ext>
            </a:extLst>
          </p:cNvPr>
          <p:cNvSpPr txBox="1"/>
          <p:nvPr/>
        </p:nvSpPr>
        <p:spPr>
          <a:xfrm>
            <a:off x="874636" y="1568480"/>
            <a:ext cx="1724366" cy="425334"/>
          </a:xfrm>
          <a:prstGeom prst="rect">
            <a:avLst/>
          </a:prstGeom>
          <a:solidFill>
            <a:srgbClr val="0076A8"/>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o-RO" sz="2000" b="1" dirty="0">
                <a:solidFill>
                  <a:schemeClr val="bg1"/>
                </a:solidFill>
                <a:latin typeface="Calibri Light" panose="020F0302020204030204" pitchFamily="34" charset="0"/>
                <a:cs typeface="Calibri Light" panose="020F0302020204030204" pitchFamily="34" charset="0"/>
              </a:rPr>
              <a:t>Prioritatea 6</a:t>
            </a:r>
            <a:endParaRPr kumimoji="0" lang="en-US" sz="2000" b="1" i="0" u="none" strike="noStrike" kern="1200" cap="none" spc="0" normalizeH="0" baseline="0" noProof="0" dirty="0">
              <a:ln>
                <a:noFill/>
              </a:ln>
              <a:solidFill>
                <a:schemeClr val="bg1"/>
              </a:solidFill>
              <a:effectLst/>
              <a:uLnTx/>
              <a:uFillTx/>
              <a:latin typeface="Calibri Light" panose="020F0302020204030204" pitchFamily="34" charset="0"/>
              <a:cs typeface="Calibri Light" panose="020F0302020204030204" pitchFamily="34" charset="0"/>
            </a:endParaRPr>
          </a:p>
        </p:txBody>
      </p:sp>
      <p:sp>
        <p:nvSpPr>
          <p:cNvPr id="26" name="TextBox 25">
            <a:extLst>
              <a:ext uri="{FF2B5EF4-FFF2-40B4-BE49-F238E27FC236}">
                <a16:creationId xmlns:a16="http://schemas.microsoft.com/office/drawing/2014/main" id="{7064B526-ED5E-44E2-96E1-7FFE43691FFD}"/>
              </a:ext>
            </a:extLst>
          </p:cNvPr>
          <p:cNvSpPr txBox="1"/>
          <p:nvPr/>
        </p:nvSpPr>
        <p:spPr>
          <a:xfrm>
            <a:off x="879511" y="2652376"/>
            <a:ext cx="784033" cy="565146"/>
          </a:xfrm>
          <a:prstGeom prst="rect">
            <a:avLst/>
          </a:prstGeom>
          <a:solidFill>
            <a:srgbClr val="046A38"/>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chemeClr val="bg1"/>
                </a:solidFill>
                <a:effectLst/>
                <a:uLnTx/>
                <a:uFillTx/>
                <a:ea typeface="+mn-ea"/>
                <a:cs typeface="+mn-cs"/>
              </a:rPr>
              <a:t>02</a:t>
            </a:r>
          </a:p>
        </p:txBody>
      </p:sp>
      <p:sp>
        <p:nvSpPr>
          <p:cNvPr id="28" name="TextBox 27">
            <a:extLst>
              <a:ext uri="{FF2B5EF4-FFF2-40B4-BE49-F238E27FC236}">
                <a16:creationId xmlns:a16="http://schemas.microsoft.com/office/drawing/2014/main" id="{020AEB30-D09C-4B98-A541-0443C69FFECE}"/>
              </a:ext>
            </a:extLst>
          </p:cNvPr>
          <p:cNvSpPr txBox="1"/>
          <p:nvPr/>
        </p:nvSpPr>
        <p:spPr>
          <a:xfrm>
            <a:off x="879511" y="3572618"/>
            <a:ext cx="784033" cy="565146"/>
          </a:xfrm>
          <a:prstGeom prst="rect">
            <a:avLst/>
          </a:prstGeom>
          <a:solidFill>
            <a:srgbClr val="009A44"/>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chemeClr val="bg1"/>
                </a:solidFill>
                <a:effectLst/>
                <a:uLnTx/>
                <a:uFillTx/>
                <a:ea typeface="+mn-ea"/>
                <a:cs typeface="+mn-cs"/>
              </a:rPr>
              <a:t>03</a:t>
            </a:r>
          </a:p>
        </p:txBody>
      </p:sp>
      <p:sp>
        <p:nvSpPr>
          <p:cNvPr id="29" name="TextBox 28">
            <a:extLst>
              <a:ext uri="{FF2B5EF4-FFF2-40B4-BE49-F238E27FC236}">
                <a16:creationId xmlns:a16="http://schemas.microsoft.com/office/drawing/2014/main" id="{0B878048-BD08-4D10-9B7B-E33FB4E0E322}"/>
              </a:ext>
            </a:extLst>
          </p:cNvPr>
          <p:cNvSpPr txBox="1"/>
          <p:nvPr/>
        </p:nvSpPr>
        <p:spPr>
          <a:xfrm>
            <a:off x="879511" y="4034479"/>
            <a:ext cx="1118921" cy="241980"/>
          </a:xfrm>
          <a:prstGeom prst="rect">
            <a:avLst/>
          </a:prstGeom>
          <a:solidFill>
            <a:srgbClr val="009A44"/>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chemeClr val="bg1"/>
                </a:solidFill>
                <a:effectLst/>
                <a:uLnTx/>
                <a:uFillTx/>
                <a:latin typeface="Calibri Light" panose="020F0302020204030204" pitchFamily="34" charset="0"/>
                <a:cs typeface="Calibri Light" panose="020F0302020204030204" pitchFamily="34" charset="0"/>
              </a:rPr>
              <a:t>Policy Objective</a:t>
            </a:r>
          </a:p>
        </p:txBody>
      </p:sp>
      <p:sp>
        <p:nvSpPr>
          <p:cNvPr id="31" name="TextBox 30">
            <a:extLst>
              <a:ext uri="{FF2B5EF4-FFF2-40B4-BE49-F238E27FC236}">
                <a16:creationId xmlns:a16="http://schemas.microsoft.com/office/drawing/2014/main" id="{472795E9-77F0-47EB-9B49-B91642BB4C37}"/>
              </a:ext>
            </a:extLst>
          </p:cNvPr>
          <p:cNvSpPr txBox="1"/>
          <p:nvPr/>
        </p:nvSpPr>
        <p:spPr>
          <a:xfrm>
            <a:off x="879511" y="4976819"/>
            <a:ext cx="1118921" cy="241980"/>
          </a:xfrm>
          <a:prstGeom prst="rect">
            <a:avLst/>
          </a:prstGeom>
          <a:solidFill>
            <a:srgbClr val="43B02A"/>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chemeClr val="bg1"/>
                </a:solidFill>
                <a:effectLst/>
                <a:uLnTx/>
                <a:uFillTx/>
                <a:latin typeface="Calibri Light" panose="020F0302020204030204" pitchFamily="34" charset="0"/>
                <a:cs typeface="Calibri Light" panose="020F0302020204030204" pitchFamily="34" charset="0"/>
              </a:rPr>
              <a:t>Policy Objective</a:t>
            </a:r>
          </a:p>
        </p:txBody>
      </p:sp>
      <p:sp>
        <p:nvSpPr>
          <p:cNvPr id="34" name="Rectangle 33">
            <a:extLst>
              <a:ext uri="{FF2B5EF4-FFF2-40B4-BE49-F238E27FC236}">
                <a16:creationId xmlns:a16="http://schemas.microsoft.com/office/drawing/2014/main" id="{31D4223B-7032-4E6B-B526-B6D02EDEA9B5}"/>
              </a:ext>
            </a:extLst>
          </p:cNvPr>
          <p:cNvSpPr/>
          <p:nvPr/>
        </p:nvSpPr>
        <p:spPr>
          <a:xfrm>
            <a:off x="4936048" y="1363119"/>
            <a:ext cx="6409985" cy="653777"/>
          </a:xfrm>
          <a:prstGeom prst="rect">
            <a:avLst/>
          </a:prstGeom>
          <a:solidFill>
            <a:srgbClr val="0097A9"/>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a:noAutofit/>
          </a:bodyPr>
          <a:lstStyle/>
          <a:p>
            <a:pPr lvl="0" algn="ctr">
              <a:defRPr/>
            </a:pPr>
            <a:r>
              <a:rPr lang="ro-RO" sz="1900" b="1" dirty="0">
                <a:solidFill>
                  <a:schemeClr val="bg1"/>
                </a:solidFill>
                <a:latin typeface="Calibri Light" panose="020F0302020204030204" pitchFamily="34" charset="0"/>
                <a:cs typeface="Calibri Light" panose="020F0302020204030204" pitchFamily="34" charset="0"/>
              </a:rPr>
              <a:t>Prevenirea părăsirii timpurii a școlii și creșterea accesului și a participării grupurilor dezavantajate la educație</a:t>
            </a:r>
          </a:p>
        </p:txBody>
      </p:sp>
      <p:sp>
        <p:nvSpPr>
          <p:cNvPr id="35" name="Rectangle 34">
            <a:extLst>
              <a:ext uri="{FF2B5EF4-FFF2-40B4-BE49-F238E27FC236}">
                <a16:creationId xmlns:a16="http://schemas.microsoft.com/office/drawing/2014/main" id="{85CB8F2D-B506-429C-BD7A-145D4EFA4187}"/>
              </a:ext>
            </a:extLst>
          </p:cNvPr>
          <p:cNvSpPr/>
          <p:nvPr/>
        </p:nvSpPr>
        <p:spPr>
          <a:xfrm>
            <a:off x="4493539" y="2396824"/>
            <a:ext cx="6975022" cy="581042"/>
          </a:xfrm>
          <a:prstGeom prst="rect">
            <a:avLst/>
          </a:prstGeom>
          <a:solidFill>
            <a:srgbClr val="0097A9"/>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a:noAutofit/>
          </a:bodyPr>
          <a:lstStyle/>
          <a:p>
            <a:pPr lvl="0" algn="ctr">
              <a:defRPr/>
            </a:pPr>
            <a:r>
              <a:rPr lang="ro-RO" sz="1900" b="1" dirty="0">
                <a:solidFill>
                  <a:schemeClr val="bg1"/>
                </a:solidFill>
                <a:latin typeface="Calibri Light" panose="020F0302020204030204" pitchFamily="34" charset="0"/>
                <a:cs typeface="Calibri Light" panose="020F0302020204030204" pitchFamily="34" charset="0"/>
              </a:rPr>
              <a:t>Creșterea calității ofertei de educație și formare profesională pentru asigurarea echității sistemului și o mai bună adaptare la dinamica pieței muncii și la provocările inovării și progresului tehnologic</a:t>
            </a:r>
            <a:endParaRPr kumimoji="0" lang="ro-RO" sz="1900" b="1" u="none" strike="noStrike" kern="1200" cap="none" spc="0" normalizeH="0" baseline="0" dirty="0">
              <a:ln>
                <a:noFill/>
              </a:ln>
              <a:solidFill>
                <a:schemeClr val="bg1"/>
              </a:solidFill>
              <a:effectLst/>
              <a:uLnTx/>
              <a:uFillTx/>
              <a:latin typeface="Calibri Light" panose="020F0302020204030204" pitchFamily="34" charset="0"/>
              <a:cs typeface="Calibri Light" panose="020F0302020204030204" pitchFamily="34" charset="0"/>
            </a:endParaRPr>
          </a:p>
        </p:txBody>
      </p:sp>
      <p:sp>
        <p:nvSpPr>
          <p:cNvPr id="36" name="Rectangle 35">
            <a:extLst>
              <a:ext uri="{FF2B5EF4-FFF2-40B4-BE49-F238E27FC236}">
                <a16:creationId xmlns:a16="http://schemas.microsoft.com/office/drawing/2014/main" id="{445A6725-9C4C-4645-9360-E1AE50D89409}"/>
              </a:ext>
            </a:extLst>
          </p:cNvPr>
          <p:cNvSpPr/>
          <p:nvPr/>
        </p:nvSpPr>
        <p:spPr>
          <a:xfrm>
            <a:off x="4699395" y="3613339"/>
            <a:ext cx="6588568" cy="524425"/>
          </a:xfrm>
          <a:prstGeom prst="rect">
            <a:avLst/>
          </a:prstGeom>
          <a:solidFill>
            <a:srgbClr val="0097A9"/>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a:noAutofit/>
          </a:bodyPr>
          <a:lstStyle/>
          <a:p>
            <a:pPr lvl="0" algn="ctr">
              <a:defRPr/>
            </a:pPr>
            <a:r>
              <a:rPr lang="ro-RO" sz="2000" b="1" dirty="0">
                <a:solidFill>
                  <a:schemeClr val="bg1"/>
                </a:solidFill>
                <a:latin typeface="Calibri Light" panose="020F0302020204030204" pitchFamily="34" charset="0"/>
                <a:cs typeface="Calibri Light" panose="020F0302020204030204" pitchFamily="34" charset="0"/>
              </a:rPr>
              <a:t>Creșterea accesibilității, atractivității și calității învățământului profesional și tehnic</a:t>
            </a:r>
          </a:p>
        </p:txBody>
      </p:sp>
      <p:sp>
        <p:nvSpPr>
          <p:cNvPr id="37" name="Rectangle 36">
            <a:extLst>
              <a:ext uri="{FF2B5EF4-FFF2-40B4-BE49-F238E27FC236}">
                <a16:creationId xmlns:a16="http://schemas.microsoft.com/office/drawing/2014/main" id="{532DACD1-5879-43FD-B6AD-A287D06224A4}"/>
              </a:ext>
            </a:extLst>
          </p:cNvPr>
          <p:cNvSpPr/>
          <p:nvPr/>
        </p:nvSpPr>
        <p:spPr>
          <a:xfrm>
            <a:off x="4788910" y="4620625"/>
            <a:ext cx="6557123" cy="712387"/>
          </a:xfrm>
          <a:prstGeom prst="rect">
            <a:avLst/>
          </a:prstGeom>
          <a:solidFill>
            <a:srgbClr val="0097A9"/>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a:noAutofit/>
          </a:bodyPr>
          <a:lstStyle/>
          <a:p>
            <a:pPr lvl="0" algn="ctr">
              <a:defRPr/>
            </a:pPr>
            <a:r>
              <a:rPr lang="ro-RO" sz="1900" b="1" dirty="0">
                <a:solidFill>
                  <a:schemeClr val="bg1"/>
                </a:solidFill>
                <a:latin typeface="Calibri Light" panose="020F0302020204030204" pitchFamily="34" charset="0"/>
                <a:cs typeface="Calibri Light" panose="020F0302020204030204" pitchFamily="34" charset="0"/>
              </a:rPr>
              <a:t>Consolidarea participării populației în procesul de învățare pe tot parcursul vieții pentru facilitarea tranzițiilor și a mobilității</a:t>
            </a:r>
            <a:endParaRPr kumimoji="0" lang="ro-RO" sz="1900" b="1" u="none" strike="noStrike" kern="1200" cap="none" spc="0" normalizeH="0" baseline="0" dirty="0">
              <a:ln>
                <a:noFill/>
              </a:ln>
              <a:solidFill>
                <a:schemeClr val="bg1"/>
              </a:solidFill>
              <a:effectLst/>
              <a:uLnTx/>
              <a:uFillTx/>
              <a:latin typeface="Calibri Light" panose="020F0302020204030204" pitchFamily="34" charset="0"/>
              <a:cs typeface="Calibri Light" panose="020F0302020204030204" pitchFamily="34" charset="0"/>
            </a:endParaRPr>
          </a:p>
        </p:txBody>
      </p:sp>
      <p:sp>
        <p:nvSpPr>
          <p:cNvPr id="38" name="Rectangle 37">
            <a:extLst>
              <a:ext uri="{FF2B5EF4-FFF2-40B4-BE49-F238E27FC236}">
                <a16:creationId xmlns:a16="http://schemas.microsoft.com/office/drawing/2014/main" id="{BEDA7E91-99E2-4F44-9135-05B8D561A318}"/>
              </a:ext>
            </a:extLst>
          </p:cNvPr>
          <p:cNvSpPr/>
          <p:nvPr/>
        </p:nvSpPr>
        <p:spPr>
          <a:xfrm>
            <a:off x="5796323" y="5871925"/>
            <a:ext cx="4386250" cy="494119"/>
          </a:xfrm>
          <a:prstGeom prst="rect">
            <a:avLst/>
          </a:prstGeom>
          <a:solidFill>
            <a:srgbClr val="0097A9"/>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o-RO" sz="2000" b="1" noProof="0" dirty="0">
                <a:solidFill>
                  <a:schemeClr val="bg1"/>
                </a:solidFill>
                <a:latin typeface="Calibri Light" panose="020F0302020204030204" pitchFamily="34" charset="0"/>
                <a:cs typeface="Calibri Light" panose="020F0302020204030204" pitchFamily="34" charset="0"/>
              </a:rPr>
              <a:t>Asistență tehnică</a:t>
            </a:r>
            <a:endParaRPr kumimoji="0" lang="en-US" sz="2000" b="1" u="none" strike="noStrike" kern="1200" cap="none" spc="0" normalizeH="0" baseline="0" noProof="0" dirty="0">
              <a:ln>
                <a:noFill/>
              </a:ln>
              <a:solidFill>
                <a:schemeClr val="bg1"/>
              </a:solidFill>
              <a:effectLst/>
              <a:uLnTx/>
              <a:uFillTx/>
              <a:latin typeface="Calibri Light" panose="020F0302020204030204" pitchFamily="34" charset="0"/>
              <a:cs typeface="Calibri Light" panose="020F0302020204030204" pitchFamily="34" charset="0"/>
            </a:endParaRPr>
          </a:p>
        </p:txBody>
      </p:sp>
      <p:sp>
        <p:nvSpPr>
          <p:cNvPr id="16" name="Pentagon 9">
            <a:extLst>
              <a:ext uri="{FF2B5EF4-FFF2-40B4-BE49-F238E27FC236}">
                <a16:creationId xmlns:a16="http://schemas.microsoft.com/office/drawing/2014/main" id="{B8F0C2AB-83ED-4BC6-879A-0823E58C56A1}"/>
              </a:ext>
            </a:extLst>
          </p:cNvPr>
          <p:cNvSpPr/>
          <p:nvPr/>
        </p:nvSpPr>
        <p:spPr>
          <a:xfrm>
            <a:off x="758357" y="2466233"/>
            <a:ext cx="2480143" cy="833437"/>
          </a:xfrm>
          <a:custGeom>
            <a:avLst/>
            <a:gdLst>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8662" h="833437">
                <a:moveTo>
                  <a:pt x="0" y="0"/>
                </a:moveTo>
                <a:lnTo>
                  <a:pt x="1330487" y="0"/>
                </a:lnTo>
                <a:cubicBezTo>
                  <a:pt x="1576072" y="9366"/>
                  <a:pt x="1768317" y="453073"/>
                  <a:pt x="1998662" y="416719"/>
                </a:cubicBezTo>
                <a:cubicBezTo>
                  <a:pt x="1775937" y="555625"/>
                  <a:pt x="1614172" y="793591"/>
                  <a:pt x="1330487" y="833437"/>
                </a:cubicBezTo>
                <a:lnTo>
                  <a:pt x="0" y="833437"/>
                </a:lnTo>
                <a:lnTo>
                  <a:pt x="0" y="0"/>
                </a:lnTo>
                <a:close/>
              </a:path>
            </a:pathLst>
          </a:custGeom>
          <a:solidFill>
            <a:srgbClr val="0076A8"/>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lIns="91440" tIns="91440" rIns="91440" bIns="9144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chemeClr val="bg1"/>
              </a:solidFill>
              <a:effectLst/>
              <a:uLnTx/>
              <a:uFillTx/>
              <a:ea typeface="+mn-ea"/>
              <a:cs typeface="+mn-cs"/>
            </a:endParaRPr>
          </a:p>
        </p:txBody>
      </p:sp>
      <p:sp>
        <p:nvSpPr>
          <p:cNvPr id="18" name="Pentagon 9">
            <a:extLst>
              <a:ext uri="{FF2B5EF4-FFF2-40B4-BE49-F238E27FC236}">
                <a16:creationId xmlns:a16="http://schemas.microsoft.com/office/drawing/2014/main" id="{628E0D0B-11A2-4348-8771-DBC4B4768317}"/>
              </a:ext>
            </a:extLst>
          </p:cNvPr>
          <p:cNvSpPr/>
          <p:nvPr/>
        </p:nvSpPr>
        <p:spPr>
          <a:xfrm>
            <a:off x="758358" y="3495131"/>
            <a:ext cx="2480143" cy="833437"/>
          </a:xfrm>
          <a:custGeom>
            <a:avLst/>
            <a:gdLst>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8662" h="833437">
                <a:moveTo>
                  <a:pt x="0" y="0"/>
                </a:moveTo>
                <a:lnTo>
                  <a:pt x="1330487" y="0"/>
                </a:lnTo>
                <a:cubicBezTo>
                  <a:pt x="1576072" y="9366"/>
                  <a:pt x="1768317" y="453073"/>
                  <a:pt x="1998662" y="416719"/>
                </a:cubicBezTo>
                <a:cubicBezTo>
                  <a:pt x="1775937" y="555625"/>
                  <a:pt x="1614172" y="793591"/>
                  <a:pt x="1330487" y="833437"/>
                </a:cubicBezTo>
                <a:lnTo>
                  <a:pt x="0" y="833437"/>
                </a:lnTo>
                <a:lnTo>
                  <a:pt x="0" y="0"/>
                </a:lnTo>
                <a:close/>
              </a:path>
            </a:pathLst>
          </a:custGeom>
          <a:solidFill>
            <a:srgbClr val="0076A8"/>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lIns="91440" tIns="91440" rIns="91440" bIns="9144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err="1">
              <a:ln>
                <a:noFill/>
              </a:ln>
              <a:solidFill>
                <a:schemeClr val="bg1"/>
              </a:solidFill>
              <a:effectLst/>
              <a:uLnTx/>
              <a:uFillTx/>
              <a:ea typeface="+mn-ea"/>
              <a:cs typeface="+mn-cs"/>
            </a:endParaRPr>
          </a:p>
        </p:txBody>
      </p:sp>
      <p:sp>
        <p:nvSpPr>
          <p:cNvPr id="20" name="Pentagon 9">
            <a:extLst>
              <a:ext uri="{FF2B5EF4-FFF2-40B4-BE49-F238E27FC236}">
                <a16:creationId xmlns:a16="http://schemas.microsoft.com/office/drawing/2014/main" id="{37ED032B-F0DF-4A99-9C97-597FBF4E000F}"/>
              </a:ext>
            </a:extLst>
          </p:cNvPr>
          <p:cNvSpPr/>
          <p:nvPr/>
        </p:nvSpPr>
        <p:spPr>
          <a:xfrm>
            <a:off x="758356" y="4734007"/>
            <a:ext cx="2480143" cy="833437"/>
          </a:xfrm>
          <a:custGeom>
            <a:avLst/>
            <a:gdLst>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8662" h="833437">
                <a:moveTo>
                  <a:pt x="0" y="0"/>
                </a:moveTo>
                <a:lnTo>
                  <a:pt x="1330487" y="0"/>
                </a:lnTo>
                <a:cubicBezTo>
                  <a:pt x="1576072" y="9366"/>
                  <a:pt x="1768317" y="453073"/>
                  <a:pt x="1998662" y="416719"/>
                </a:cubicBezTo>
                <a:cubicBezTo>
                  <a:pt x="1775937" y="555625"/>
                  <a:pt x="1614172" y="793591"/>
                  <a:pt x="1330487" y="833437"/>
                </a:cubicBezTo>
                <a:lnTo>
                  <a:pt x="0" y="833437"/>
                </a:lnTo>
                <a:lnTo>
                  <a:pt x="0" y="0"/>
                </a:lnTo>
                <a:close/>
              </a:path>
            </a:pathLst>
          </a:custGeom>
          <a:solidFill>
            <a:srgbClr val="0076A8"/>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lIns="91440" tIns="91440" rIns="91440" bIns="9144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err="1">
              <a:ln>
                <a:noFill/>
              </a:ln>
              <a:solidFill>
                <a:schemeClr val="bg1"/>
              </a:solidFill>
              <a:effectLst/>
              <a:uLnTx/>
              <a:uFillTx/>
              <a:ea typeface="+mn-ea"/>
              <a:cs typeface="+mn-cs"/>
            </a:endParaRPr>
          </a:p>
        </p:txBody>
      </p:sp>
      <p:sp>
        <p:nvSpPr>
          <p:cNvPr id="22" name="Pentagon 9">
            <a:extLst>
              <a:ext uri="{FF2B5EF4-FFF2-40B4-BE49-F238E27FC236}">
                <a16:creationId xmlns:a16="http://schemas.microsoft.com/office/drawing/2014/main" id="{57909D84-F013-4417-A5D9-A8D9782C6E86}"/>
              </a:ext>
            </a:extLst>
          </p:cNvPr>
          <p:cNvSpPr/>
          <p:nvPr/>
        </p:nvSpPr>
        <p:spPr>
          <a:xfrm>
            <a:off x="775717" y="5755321"/>
            <a:ext cx="2595048" cy="833437"/>
          </a:xfrm>
          <a:custGeom>
            <a:avLst/>
            <a:gdLst>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 name="connsiteX0" fmla="*/ 0 w 1998662"/>
              <a:gd name="connsiteY0" fmla="*/ 0 h 833437"/>
              <a:gd name="connsiteX1" fmla="*/ 1330487 w 1998662"/>
              <a:gd name="connsiteY1" fmla="*/ 0 h 833437"/>
              <a:gd name="connsiteX2" fmla="*/ 1998662 w 1998662"/>
              <a:gd name="connsiteY2" fmla="*/ 416719 h 833437"/>
              <a:gd name="connsiteX3" fmla="*/ 1330487 w 1998662"/>
              <a:gd name="connsiteY3" fmla="*/ 833437 h 833437"/>
              <a:gd name="connsiteX4" fmla="*/ 0 w 1998662"/>
              <a:gd name="connsiteY4" fmla="*/ 833437 h 833437"/>
              <a:gd name="connsiteX5" fmla="*/ 0 w 1998662"/>
              <a:gd name="connsiteY5" fmla="*/ 0 h 833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8662" h="833437">
                <a:moveTo>
                  <a:pt x="0" y="0"/>
                </a:moveTo>
                <a:lnTo>
                  <a:pt x="1330487" y="0"/>
                </a:lnTo>
                <a:cubicBezTo>
                  <a:pt x="1576072" y="9366"/>
                  <a:pt x="1768317" y="453073"/>
                  <a:pt x="1998662" y="416719"/>
                </a:cubicBezTo>
                <a:cubicBezTo>
                  <a:pt x="1775937" y="555625"/>
                  <a:pt x="1614172" y="793591"/>
                  <a:pt x="1330487" y="833437"/>
                </a:cubicBezTo>
                <a:lnTo>
                  <a:pt x="0" y="833437"/>
                </a:lnTo>
                <a:lnTo>
                  <a:pt x="0" y="0"/>
                </a:lnTo>
                <a:close/>
              </a:path>
            </a:pathLst>
          </a:custGeom>
          <a:solidFill>
            <a:srgbClr val="0076A8"/>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lIns="91440" tIns="91440" rIns="91440" bIns="9144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err="1">
              <a:ln>
                <a:noFill/>
              </a:ln>
              <a:solidFill>
                <a:schemeClr val="bg1"/>
              </a:solidFill>
              <a:effectLst/>
              <a:uLnTx/>
              <a:uFillTx/>
              <a:ea typeface="+mn-ea"/>
              <a:cs typeface="+mn-cs"/>
            </a:endParaRPr>
          </a:p>
        </p:txBody>
      </p:sp>
      <p:sp>
        <p:nvSpPr>
          <p:cNvPr id="39" name="TextBox 38">
            <a:extLst>
              <a:ext uri="{FF2B5EF4-FFF2-40B4-BE49-F238E27FC236}">
                <a16:creationId xmlns:a16="http://schemas.microsoft.com/office/drawing/2014/main" id="{E6F4BC25-3738-4C56-8EC3-4C03D542BC6E}"/>
              </a:ext>
            </a:extLst>
          </p:cNvPr>
          <p:cNvSpPr txBox="1"/>
          <p:nvPr/>
        </p:nvSpPr>
        <p:spPr>
          <a:xfrm>
            <a:off x="874636" y="2642243"/>
            <a:ext cx="1724366" cy="425334"/>
          </a:xfrm>
          <a:prstGeom prst="rect">
            <a:avLst/>
          </a:prstGeom>
          <a:solidFill>
            <a:srgbClr val="0076A8"/>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o-RO" sz="2000" b="1" dirty="0">
                <a:solidFill>
                  <a:schemeClr val="bg1"/>
                </a:solidFill>
                <a:latin typeface="Calibri Light" panose="020F0302020204030204" pitchFamily="34" charset="0"/>
                <a:cs typeface="Calibri Light" panose="020F0302020204030204" pitchFamily="34" charset="0"/>
              </a:rPr>
              <a:t>Prioritatea 7</a:t>
            </a:r>
            <a:endParaRPr kumimoji="0" lang="en-US" sz="2000" b="1" i="0" u="none" strike="noStrike" kern="1200" cap="none" spc="0" normalizeH="0" baseline="0" noProof="0" dirty="0">
              <a:ln>
                <a:noFill/>
              </a:ln>
              <a:solidFill>
                <a:schemeClr val="bg1"/>
              </a:solidFill>
              <a:effectLst/>
              <a:uLnTx/>
              <a:uFillTx/>
              <a:latin typeface="Calibri Light" panose="020F0302020204030204" pitchFamily="34" charset="0"/>
              <a:cs typeface="Calibri Light" panose="020F0302020204030204" pitchFamily="34" charset="0"/>
            </a:endParaRPr>
          </a:p>
        </p:txBody>
      </p:sp>
      <p:sp>
        <p:nvSpPr>
          <p:cNvPr id="40" name="TextBox 39">
            <a:extLst>
              <a:ext uri="{FF2B5EF4-FFF2-40B4-BE49-F238E27FC236}">
                <a16:creationId xmlns:a16="http://schemas.microsoft.com/office/drawing/2014/main" id="{B5F133E3-EBC1-436D-977E-43C23DB7DFF1}"/>
              </a:ext>
            </a:extLst>
          </p:cNvPr>
          <p:cNvSpPr txBox="1"/>
          <p:nvPr/>
        </p:nvSpPr>
        <p:spPr>
          <a:xfrm>
            <a:off x="874636" y="3647316"/>
            <a:ext cx="1724366" cy="425334"/>
          </a:xfrm>
          <a:prstGeom prst="rect">
            <a:avLst/>
          </a:prstGeom>
          <a:solidFill>
            <a:srgbClr val="0076A8"/>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o-RO" sz="2000" b="1" dirty="0">
                <a:solidFill>
                  <a:schemeClr val="bg1"/>
                </a:solidFill>
                <a:latin typeface="Calibri Light" panose="020F0302020204030204" pitchFamily="34" charset="0"/>
                <a:cs typeface="Calibri Light" panose="020F0302020204030204" pitchFamily="34" charset="0"/>
              </a:rPr>
              <a:t>Prioritatea 8</a:t>
            </a:r>
            <a:endParaRPr kumimoji="0" lang="en-US" sz="2000" b="1" i="0" u="none" strike="noStrike" kern="1200" cap="none" spc="0" normalizeH="0" baseline="0" noProof="0" dirty="0">
              <a:ln>
                <a:noFill/>
              </a:ln>
              <a:solidFill>
                <a:schemeClr val="bg1"/>
              </a:solidFill>
              <a:effectLst/>
              <a:uLnTx/>
              <a:uFillTx/>
              <a:latin typeface="Calibri Light" panose="020F0302020204030204" pitchFamily="34" charset="0"/>
              <a:cs typeface="Calibri Light" panose="020F0302020204030204" pitchFamily="34" charset="0"/>
            </a:endParaRPr>
          </a:p>
        </p:txBody>
      </p:sp>
      <p:sp>
        <p:nvSpPr>
          <p:cNvPr id="41" name="TextBox 40">
            <a:extLst>
              <a:ext uri="{FF2B5EF4-FFF2-40B4-BE49-F238E27FC236}">
                <a16:creationId xmlns:a16="http://schemas.microsoft.com/office/drawing/2014/main" id="{FCC07502-DE55-4585-8A95-63C3D200D10D}"/>
              </a:ext>
            </a:extLst>
          </p:cNvPr>
          <p:cNvSpPr txBox="1"/>
          <p:nvPr/>
        </p:nvSpPr>
        <p:spPr>
          <a:xfrm>
            <a:off x="874636" y="4885142"/>
            <a:ext cx="1724366" cy="425334"/>
          </a:xfrm>
          <a:prstGeom prst="rect">
            <a:avLst/>
          </a:prstGeom>
          <a:solidFill>
            <a:srgbClr val="0076A8"/>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o-RO" sz="2000" b="1" dirty="0">
                <a:solidFill>
                  <a:schemeClr val="bg1"/>
                </a:solidFill>
                <a:latin typeface="Calibri Light" panose="020F0302020204030204" pitchFamily="34" charset="0"/>
                <a:cs typeface="Calibri Light" panose="020F0302020204030204" pitchFamily="34" charset="0"/>
              </a:rPr>
              <a:t>Prioritatea 9</a:t>
            </a:r>
            <a:endParaRPr kumimoji="0" lang="en-US" sz="2000" b="1" i="0" u="none" strike="noStrike" kern="1200" cap="none" spc="0" normalizeH="0" baseline="0" noProof="0" dirty="0">
              <a:ln>
                <a:noFill/>
              </a:ln>
              <a:solidFill>
                <a:schemeClr val="bg1"/>
              </a:solidFill>
              <a:effectLst/>
              <a:uLnTx/>
              <a:uFillTx/>
              <a:latin typeface="Calibri Light" panose="020F0302020204030204" pitchFamily="34" charset="0"/>
              <a:cs typeface="Calibri Light" panose="020F0302020204030204" pitchFamily="34" charset="0"/>
            </a:endParaRPr>
          </a:p>
        </p:txBody>
      </p:sp>
      <p:sp>
        <p:nvSpPr>
          <p:cNvPr id="42" name="TextBox 41">
            <a:extLst>
              <a:ext uri="{FF2B5EF4-FFF2-40B4-BE49-F238E27FC236}">
                <a16:creationId xmlns:a16="http://schemas.microsoft.com/office/drawing/2014/main" id="{D4029AE5-836C-4FAE-BE6B-486BE6B11FA4}"/>
              </a:ext>
            </a:extLst>
          </p:cNvPr>
          <p:cNvSpPr txBox="1"/>
          <p:nvPr/>
        </p:nvSpPr>
        <p:spPr>
          <a:xfrm>
            <a:off x="874636" y="5876324"/>
            <a:ext cx="1724366" cy="425334"/>
          </a:xfrm>
          <a:prstGeom prst="rect">
            <a:avLst/>
          </a:prstGeom>
          <a:solidFill>
            <a:srgbClr val="0076A8"/>
          </a:solidFill>
          <a:ln>
            <a:noFill/>
          </a:ln>
          <a:scene3d>
            <a:camera prst="orthographicFront">
              <a:rot lat="0" lon="0" rev="0"/>
            </a:camera>
            <a:lightRig rig="contrasting" dir="t">
              <a:rot lat="0" lon="0" rev="1500000"/>
            </a:lightRig>
          </a:scene3d>
        </p:spPr>
        <p:style>
          <a:lnRef idx="0">
            <a:scrgbClr r="0" g="0" b="0"/>
          </a:lnRef>
          <a:fillRef idx="0">
            <a:scrgbClr r="0" g="0" b="0"/>
          </a:fillRef>
          <a:effectRef idx="0">
            <a:scrgbClr r="0" g="0" b="0"/>
          </a:effectRef>
          <a:fontRef idx="minor">
            <a:schemeClr val="lt1"/>
          </a:fontRef>
        </p:style>
        <p:txBody>
          <a:bodyPr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o-RO" sz="2000" b="1" dirty="0">
                <a:solidFill>
                  <a:schemeClr val="bg1"/>
                </a:solidFill>
                <a:latin typeface="Calibri Light" panose="020F0302020204030204" pitchFamily="34" charset="0"/>
                <a:cs typeface="Calibri Light" panose="020F0302020204030204" pitchFamily="34" charset="0"/>
              </a:rPr>
              <a:t>Prioritatea 10</a:t>
            </a:r>
            <a:endParaRPr kumimoji="0" lang="en-US" sz="2000" b="1" i="0" u="none" strike="noStrike" kern="1200" cap="none" spc="0" normalizeH="0" baseline="0" noProof="0" dirty="0">
              <a:ln>
                <a:noFill/>
              </a:ln>
              <a:solidFill>
                <a:schemeClr val="bg1"/>
              </a:solidFill>
              <a:effectLst/>
              <a:uLnTx/>
              <a:uFillTx/>
              <a:latin typeface="Calibri Light" panose="020F0302020204030204" pitchFamily="34" charset="0"/>
              <a:cs typeface="Calibri Light" panose="020F0302020204030204" pitchFamily="34" charset="0"/>
            </a:endParaRPr>
          </a:p>
        </p:txBody>
      </p:sp>
      <p:pic>
        <p:nvPicPr>
          <p:cNvPr id="27" name="Picture 26"/>
          <p:cNvPicPr/>
          <p:nvPr/>
        </p:nvPicPr>
        <p:blipFill>
          <a:blip r:embed="rId3">
            <a:extLst>
              <a:ext uri="{28A0092B-C50C-407E-A947-70E740481C1C}">
                <a14:useLocalDpi xmlns:a14="http://schemas.microsoft.com/office/drawing/2010/main" val="0"/>
              </a:ext>
            </a:extLst>
          </a:blip>
          <a:srcRect/>
          <a:stretch>
            <a:fillRect/>
          </a:stretch>
        </p:blipFill>
        <p:spPr bwMode="auto">
          <a:xfrm>
            <a:off x="817416" y="354228"/>
            <a:ext cx="4142205" cy="590550"/>
          </a:xfrm>
          <a:prstGeom prst="rect">
            <a:avLst/>
          </a:prstGeom>
          <a:noFill/>
          <a:ln>
            <a:noFill/>
          </a:ln>
        </p:spPr>
      </p:pic>
      <p:pic>
        <p:nvPicPr>
          <p:cNvPr id="3" name="Imagine 2">
            <a:extLst>
              <a:ext uri="{FF2B5EF4-FFF2-40B4-BE49-F238E27FC236}">
                <a16:creationId xmlns:a16="http://schemas.microsoft.com/office/drawing/2014/main" id="{B6AF7596-2C06-564E-B6E3-FC2E911FED67}"/>
              </a:ext>
            </a:extLst>
          </p:cNvPr>
          <p:cNvPicPr>
            <a:picLocks noChangeAspect="1"/>
          </p:cNvPicPr>
          <p:nvPr/>
        </p:nvPicPr>
        <p:blipFill>
          <a:blip r:embed="rId4"/>
          <a:stretch>
            <a:fillRect/>
          </a:stretch>
        </p:blipFill>
        <p:spPr>
          <a:xfrm>
            <a:off x="10475650" y="66144"/>
            <a:ext cx="898934" cy="957401"/>
          </a:xfrm>
          <a:prstGeom prst="rect">
            <a:avLst/>
          </a:prstGeom>
        </p:spPr>
      </p:pic>
      <p:pic>
        <p:nvPicPr>
          <p:cNvPr id="5" name="Imagine 4">
            <a:extLst>
              <a:ext uri="{FF2B5EF4-FFF2-40B4-BE49-F238E27FC236}">
                <a16:creationId xmlns:a16="http://schemas.microsoft.com/office/drawing/2014/main" id="{A5DAF998-CD01-C119-4074-B2DDEB8E7E6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5918" y="-9210"/>
            <a:ext cx="2928707" cy="1221061"/>
          </a:xfrm>
          <a:prstGeom prst="rect">
            <a:avLst/>
          </a:prstGeom>
        </p:spPr>
      </p:pic>
    </p:spTree>
    <p:extLst>
      <p:ext uri="{BB962C8B-B14F-4D97-AF65-F5344CB8AC3E}">
        <p14:creationId xmlns:p14="http://schemas.microsoft.com/office/powerpoint/2010/main" val="4157087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 name="Oval 13">
            <a:extLst>
              <a:ext uri="{FF2B5EF4-FFF2-40B4-BE49-F238E27FC236}">
                <a16:creationId xmlns:a16="http://schemas.microsoft.com/office/drawing/2014/main" id="{0FCF8862-318A-4C6B-88A2-4712416DB0DA}"/>
              </a:ext>
            </a:extLst>
          </p:cNvPr>
          <p:cNvSpPr/>
          <p:nvPr/>
        </p:nvSpPr>
        <p:spPr bwMode="gray">
          <a:xfrm>
            <a:off x="414970" y="1953460"/>
            <a:ext cx="3695895" cy="3284481"/>
          </a:xfrm>
          <a:prstGeom prst="ellipse">
            <a:avLst/>
          </a:prstGeom>
          <a:solidFill>
            <a:srgbClr val="0097A9"/>
          </a:solidFill>
          <a:ln w="38100" algn="ctr">
            <a:noFill/>
            <a:miter lim="800000"/>
            <a:headEnd/>
            <a:tailEnd/>
          </a:ln>
        </p:spPr>
        <p:txBody>
          <a:bodyPr wrap="square" lIns="88900" tIns="88900" rIns="88900" bIns="88900" rtlCol="0" anchor="ctr"/>
          <a:lstStyle/>
          <a:p>
            <a:pPr lvl="0" algn="ctr">
              <a:lnSpc>
                <a:spcPct val="106000"/>
              </a:lnSpc>
              <a:defRPr/>
            </a:pPr>
            <a:r>
              <a:rPr lang="ro-RO" sz="2200" b="1" dirty="0">
                <a:solidFill>
                  <a:schemeClr val="bg1"/>
                </a:solidFill>
              </a:rPr>
              <a:t>Alocarea totală a Programului</a:t>
            </a:r>
          </a:p>
          <a:p>
            <a:pPr lvl="0" algn="ctr">
              <a:lnSpc>
                <a:spcPct val="106000"/>
              </a:lnSpc>
              <a:defRPr/>
            </a:pPr>
            <a:endParaRPr lang="ro-RO" sz="2200" b="1" dirty="0">
              <a:solidFill>
                <a:schemeClr val="bg1"/>
              </a:solidFill>
            </a:endParaRPr>
          </a:p>
          <a:p>
            <a:pPr lvl="0" algn="ctr">
              <a:lnSpc>
                <a:spcPct val="106000"/>
              </a:lnSpc>
              <a:defRPr/>
            </a:pPr>
            <a:r>
              <a:rPr lang="ro-RO" sz="2200" b="1" dirty="0">
                <a:solidFill>
                  <a:schemeClr val="bg1"/>
                </a:solidFill>
              </a:rPr>
              <a:t>4.342,11 milioane euro</a:t>
            </a:r>
          </a:p>
          <a:p>
            <a:pPr lvl="0" algn="ctr">
              <a:lnSpc>
                <a:spcPct val="106000"/>
              </a:lnSpc>
              <a:defRPr/>
            </a:pPr>
            <a:endParaRPr lang="ro-RO" sz="1500" dirty="0">
              <a:solidFill>
                <a:schemeClr val="bg1"/>
              </a:solidFill>
            </a:endParaRPr>
          </a:p>
        </p:txBody>
      </p:sp>
      <p:graphicFrame>
        <p:nvGraphicFramePr>
          <p:cNvPr id="2" name="Table 2">
            <a:extLst>
              <a:ext uri="{FF2B5EF4-FFF2-40B4-BE49-F238E27FC236}">
                <a16:creationId xmlns:a16="http://schemas.microsoft.com/office/drawing/2014/main" id="{8790DC04-A4AF-4821-8E33-D92FD5EC8A1A}"/>
              </a:ext>
            </a:extLst>
          </p:cNvPr>
          <p:cNvGraphicFramePr>
            <a:graphicFrameLocks noGrp="1"/>
          </p:cNvGraphicFramePr>
          <p:nvPr>
            <p:extLst>
              <p:ext uri="{D42A27DB-BD31-4B8C-83A1-F6EECF244321}">
                <p14:modId xmlns:p14="http://schemas.microsoft.com/office/powerpoint/2010/main" val="1338206682"/>
              </p:ext>
            </p:extLst>
          </p:nvPr>
        </p:nvGraphicFramePr>
        <p:xfrm>
          <a:off x="4371751" y="1820445"/>
          <a:ext cx="7262060" cy="4971214"/>
        </p:xfrm>
        <a:graphic>
          <a:graphicData uri="http://schemas.openxmlformats.org/drawingml/2006/table">
            <a:tbl>
              <a:tblPr firstRow="1" bandRow="1">
                <a:tableStyleId>{93296810-A885-4BE3-A3E7-6D5BEEA58F35}</a:tableStyleId>
              </a:tblPr>
              <a:tblGrid>
                <a:gridCol w="3777521">
                  <a:extLst>
                    <a:ext uri="{9D8B030D-6E8A-4147-A177-3AD203B41FA5}">
                      <a16:colId xmlns:a16="http://schemas.microsoft.com/office/drawing/2014/main" val="172076861"/>
                    </a:ext>
                  </a:extLst>
                </a:gridCol>
                <a:gridCol w="1888761">
                  <a:extLst>
                    <a:ext uri="{9D8B030D-6E8A-4147-A177-3AD203B41FA5}">
                      <a16:colId xmlns:a16="http://schemas.microsoft.com/office/drawing/2014/main" val="2588021313"/>
                    </a:ext>
                  </a:extLst>
                </a:gridCol>
                <a:gridCol w="1595778">
                  <a:extLst>
                    <a:ext uri="{9D8B030D-6E8A-4147-A177-3AD203B41FA5}">
                      <a16:colId xmlns:a16="http://schemas.microsoft.com/office/drawing/2014/main" val="20002"/>
                    </a:ext>
                  </a:extLst>
                </a:gridCol>
              </a:tblGrid>
              <a:tr h="622967">
                <a:tc>
                  <a:txBody>
                    <a:bodyPr/>
                    <a:lstStyle/>
                    <a:p>
                      <a:pPr algn="ctr"/>
                      <a:r>
                        <a:rPr lang="ro-RO" noProof="0" dirty="0"/>
                        <a:t>Prioritate</a:t>
                      </a:r>
                    </a:p>
                  </a:txBody>
                  <a:tcPr anchor="ctr"/>
                </a:tc>
                <a:tc>
                  <a:txBody>
                    <a:bodyPr/>
                    <a:lstStyle/>
                    <a:p>
                      <a:pPr algn="ctr"/>
                      <a:r>
                        <a:rPr lang="ro-RO" noProof="0" dirty="0"/>
                        <a:t>Alocare financiară</a:t>
                      </a:r>
                    </a:p>
                    <a:p>
                      <a:pPr algn="ctr"/>
                      <a:r>
                        <a:rPr lang="ro-RO" noProof="0" dirty="0"/>
                        <a:t>(milioane € FSE+)</a:t>
                      </a:r>
                    </a:p>
                  </a:txBody>
                  <a:tcPr anchor="ctr"/>
                </a:tc>
                <a:tc>
                  <a:txBody>
                    <a:bodyPr/>
                    <a:lstStyle/>
                    <a:p>
                      <a:pPr algn="ctr"/>
                      <a:r>
                        <a:rPr lang="ro-RO" noProof="0" dirty="0"/>
                        <a:t>Contribuție națională (milioane)</a:t>
                      </a:r>
                    </a:p>
                  </a:txBody>
                  <a:tcPr anchor="ctr"/>
                </a:tc>
                <a:extLst>
                  <a:ext uri="{0D108BD9-81ED-4DB2-BD59-A6C34878D82A}">
                    <a16:rowId xmlns:a16="http://schemas.microsoft.com/office/drawing/2014/main" val="963005516"/>
                  </a:ext>
                </a:extLst>
              </a:tr>
              <a:tr h="376897">
                <a:tc>
                  <a:txBody>
                    <a:bodyPr/>
                    <a:lstStyle/>
                    <a:p>
                      <a:pPr marL="0" algn="l" defTabSz="914400" rtl="0" eaLnBrk="1" latinLnBrk="0" hangingPunct="1"/>
                      <a:r>
                        <a:rPr lang="ro-RO" sz="1800" b="1" kern="1200" noProof="0">
                          <a:solidFill>
                            <a:schemeClr val="dk1"/>
                          </a:solidFill>
                          <a:latin typeface="+mn-lt"/>
                          <a:ea typeface="+mn-ea"/>
                          <a:cs typeface="+mn-cs"/>
                        </a:rPr>
                        <a:t>P1 Instituțiile pieței muncii</a:t>
                      </a:r>
                    </a:p>
                  </a:txBody>
                  <a:tcPr anchor="ctr"/>
                </a:tc>
                <a:tc>
                  <a:txBody>
                    <a:bodyPr/>
                    <a:lstStyle/>
                    <a:p>
                      <a:pPr algn="ctr"/>
                      <a:r>
                        <a:rPr lang="ro-RO" noProof="0" dirty="0"/>
                        <a:t>301.5</a:t>
                      </a:r>
                    </a:p>
                  </a:txBody>
                  <a:tcPr anchor="ctr"/>
                </a:tc>
                <a:tc>
                  <a:txBody>
                    <a:bodyPr/>
                    <a:lstStyle/>
                    <a:p>
                      <a:pPr algn="ctr"/>
                      <a:r>
                        <a:rPr lang="ro-RO" noProof="0"/>
                        <a:t>68,3</a:t>
                      </a:r>
                    </a:p>
                  </a:txBody>
                  <a:tcPr anchor="ctr"/>
                </a:tc>
                <a:extLst>
                  <a:ext uri="{0D108BD9-81ED-4DB2-BD59-A6C34878D82A}">
                    <a16:rowId xmlns:a16="http://schemas.microsoft.com/office/drawing/2014/main" val="2791195572"/>
                  </a:ext>
                </a:extLst>
              </a:tr>
              <a:tr h="355981">
                <a:tc>
                  <a:txBody>
                    <a:bodyPr/>
                    <a:lstStyle/>
                    <a:p>
                      <a:r>
                        <a:rPr lang="ro-RO" b="1" noProof="0"/>
                        <a:t>P2 Tineri</a:t>
                      </a:r>
                    </a:p>
                  </a:txBody>
                  <a:tcPr anchor="ctr"/>
                </a:tc>
                <a:tc>
                  <a:txBody>
                    <a:bodyPr/>
                    <a:lstStyle/>
                    <a:p>
                      <a:pPr algn="ctr"/>
                      <a:r>
                        <a:rPr lang="ro-RO" noProof="0" dirty="0"/>
                        <a:t>880</a:t>
                      </a:r>
                    </a:p>
                  </a:txBody>
                  <a:tcPr anchor="ctr"/>
                </a:tc>
                <a:tc>
                  <a:txBody>
                    <a:bodyPr/>
                    <a:lstStyle/>
                    <a:p>
                      <a:pPr algn="ctr"/>
                      <a:r>
                        <a:rPr lang="ro-RO" noProof="0"/>
                        <a:t>213,5</a:t>
                      </a:r>
                    </a:p>
                  </a:txBody>
                  <a:tcPr anchor="ctr"/>
                </a:tc>
                <a:extLst>
                  <a:ext uri="{0D108BD9-81ED-4DB2-BD59-A6C34878D82A}">
                    <a16:rowId xmlns:a16="http://schemas.microsoft.com/office/drawing/2014/main" val="650002948"/>
                  </a:ext>
                </a:extLst>
              </a:tr>
              <a:tr h="388077">
                <a:tc>
                  <a:txBody>
                    <a:bodyPr/>
                    <a:lstStyle/>
                    <a:p>
                      <a:r>
                        <a:rPr lang="ro-RO" b="1" noProof="0"/>
                        <a:t>P3 Ocupare pentru toți</a:t>
                      </a:r>
                    </a:p>
                  </a:txBody>
                  <a:tcPr anchor="ctr"/>
                </a:tc>
                <a:tc>
                  <a:txBody>
                    <a:bodyPr/>
                    <a:lstStyle/>
                    <a:p>
                      <a:pPr algn="ctr"/>
                      <a:r>
                        <a:rPr lang="ro-RO" noProof="0"/>
                        <a:t>317,5</a:t>
                      </a:r>
                    </a:p>
                  </a:txBody>
                  <a:tcPr anchor="ctr"/>
                </a:tc>
                <a:tc>
                  <a:txBody>
                    <a:bodyPr/>
                    <a:lstStyle/>
                    <a:p>
                      <a:pPr algn="ctr"/>
                      <a:r>
                        <a:rPr lang="ro-RO" noProof="0" dirty="0"/>
                        <a:t>78,7</a:t>
                      </a:r>
                    </a:p>
                  </a:txBody>
                  <a:tcPr anchor="ctr"/>
                </a:tc>
                <a:extLst>
                  <a:ext uri="{0D108BD9-81ED-4DB2-BD59-A6C34878D82A}">
                    <a16:rowId xmlns:a16="http://schemas.microsoft.com/office/drawing/2014/main" val="618906592"/>
                  </a:ext>
                </a:extLst>
              </a:tr>
              <a:tr h="355981">
                <a:tc>
                  <a:txBody>
                    <a:bodyPr/>
                    <a:lstStyle/>
                    <a:p>
                      <a:r>
                        <a:rPr lang="ro-RO" b="1" noProof="0" dirty="0"/>
                        <a:t>P4 </a:t>
                      </a:r>
                      <a:r>
                        <a:rPr lang="ro-RO" b="1" noProof="0" dirty="0" err="1"/>
                        <a:t>Antreprenoriat</a:t>
                      </a:r>
                      <a:r>
                        <a:rPr lang="ro-RO" b="1" noProof="0" dirty="0"/>
                        <a:t> și economie socială</a:t>
                      </a:r>
                    </a:p>
                  </a:txBody>
                  <a:tcPr anchor="ctr"/>
                </a:tc>
                <a:tc>
                  <a:txBody>
                    <a:bodyPr/>
                    <a:lstStyle/>
                    <a:p>
                      <a:pPr algn="ctr"/>
                      <a:r>
                        <a:rPr lang="ro-RO" noProof="0"/>
                        <a:t>330</a:t>
                      </a:r>
                    </a:p>
                  </a:txBody>
                  <a:tcPr anchor="ctr"/>
                </a:tc>
                <a:tc>
                  <a:txBody>
                    <a:bodyPr/>
                    <a:lstStyle/>
                    <a:p>
                      <a:pPr algn="ctr"/>
                      <a:r>
                        <a:rPr lang="ro-RO" noProof="0"/>
                        <a:t>65,7</a:t>
                      </a:r>
                    </a:p>
                  </a:txBody>
                  <a:tcPr anchor="ctr"/>
                </a:tc>
                <a:extLst>
                  <a:ext uri="{0D108BD9-81ED-4DB2-BD59-A6C34878D82A}">
                    <a16:rowId xmlns:a16="http://schemas.microsoft.com/office/drawing/2014/main" val="359079740"/>
                  </a:ext>
                </a:extLst>
              </a:tr>
              <a:tr h="355981">
                <a:tc>
                  <a:txBody>
                    <a:bodyPr/>
                    <a:lstStyle/>
                    <a:p>
                      <a:r>
                        <a:rPr lang="ro-RO" b="1" noProof="0" dirty="0"/>
                        <a:t>P5 Educația  timpurie</a:t>
                      </a:r>
                    </a:p>
                  </a:txBody>
                  <a:tcPr anchor="ctr"/>
                </a:tc>
                <a:tc>
                  <a:txBody>
                    <a:bodyPr/>
                    <a:lstStyle/>
                    <a:p>
                      <a:pPr algn="ctr"/>
                      <a:r>
                        <a:rPr lang="ro-RO" noProof="0"/>
                        <a:t>170</a:t>
                      </a:r>
                    </a:p>
                  </a:txBody>
                  <a:tcPr anchor="ctr"/>
                </a:tc>
                <a:tc>
                  <a:txBody>
                    <a:bodyPr/>
                    <a:lstStyle/>
                    <a:p>
                      <a:pPr algn="ctr"/>
                      <a:r>
                        <a:rPr lang="ro-RO" noProof="0"/>
                        <a:t>30</a:t>
                      </a:r>
                    </a:p>
                  </a:txBody>
                  <a:tcPr anchor="ctr"/>
                </a:tc>
                <a:extLst>
                  <a:ext uri="{0D108BD9-81ED-4DB2-BD59-A6C34878D82A}">
                    <a16:rowId xmlns:a16="http://schemas.microsoft.com/office/drawing/2014/main" val="10005"/>
                  </a:ext>
                </a:extLst>
              </a:tr>
              <a:tr h="355981">
                <a:tc>
                  <a:txBody>
                    <a:bodyPr/>
                    <a:lstStyle/>
                    <a:p>
                      <a:r>
                        <a:rPr lang="ro-RO" b="1" noProof="0"/>
                        <a:t>P6</a:t>
                      </a:r>
                      <a:r>
                        <a:rPr lang="ro-RO" b="1" baseline="0" noProof="0"/>
                        <a:t> Acces la educatie, prevenire PTS</a:t>
                      </a:r>
                      <a:endParaRPr lang="ro-RO" b="1" noProof="0"/>
                    </a:p>
                  </a:txBody>
                  <a:tcPr anchor="ctr"/>
                </a:tc>
                <a:tc>
                  <a:txBody>
                    <a:bodyPr/>
                    <a:lstStyle/>
                    <a:p>
                      <a:pPr algn="ctr"/>
                      <a:r>
                        <a:rPr lang="ro-RO" noProof="0"/>
                        <a:t>400</a:t>
                      </a:r>
                    </a:p>
                  </a:txBody>
                  <a:tcPr anchor="ctr"/>
                </a:tc>
                <a:tc>
                  <a:txBody>
                    <a:bodyPr/>
                    <a:lstStyle/>
                    <a:p>
                      <a:pPr algn="ctr"/>
                      <a:r>
                        <a:rPr lang="ro-RO" noProof="0" dirty="0"/>
                        <a:t>97,1</a:t>
                      </a:r>
                    </a:p>
                  </a:txBody>
                  <a:tcPr anchor="ctr"/>
                </a:tc>
                <a:extLst>
                  <a:ext uri="{0D108BD9-81ED-4DB2-BD59-A6C34878D82A}">
                    <a16:rowId xmlns:a16="http://schemas.microsoft.com/office/drawing/2014/main" val="10006"/>
                  </a:ext>
                </a:extLst>
              </a:tr>
              <a:tr h="355981">
                <a:tc>
                  <a:txBody>
                    <a:bodyPr/>
                    <a:lstStyle/>
                    <a:p>
                      <a:r>
                        <a:rPr lang="ro-RO" b="1" noProof="0"/>
                        <a:t>P7 Calitatea în educație</a:t>
                      </a:r>
                    </a:p>
                  </a:txBody>
                  <a:tcPr anchor="ctr"/>
                </a:tc>
                <a:tc>
                  <a:txBody>
                    <a:bodyPr/>
                    <a:lstStyle/>
                    <a:p>
                      <a:pPr algn="ctr"/>
                      <a:r>
                        <a:rPr lang="ro-RO" noProof="0"/>
                        <a:t>300</a:t>
                      </a:r>
                    </a:p>
                  </a:txBody>
                  <a:tcPr anchor="ctr"/>
                </a:tc>
                <a:tc>
                  <a:txBody>
                    <a:bodyPr/>
                    <a:lstStyle/>
                    <a:p>
                      <a:pPr algn="ctr"/>
                      <a:r>
                        <a:rPr lang="ro-RO" noProof="0" dirty="0"/>
                        <a:t>70,6</a:t>
                      </a:r>
                    </a:p>
                  </a:txBody>
                  <a:tcPr anchor="ctr"/>
                </a:tc>
                <a:extLst>
                  <a:ext uri="{0D108BD9-81ED-4DB2-BD59-A6C34878D82A}">
                    <a16:rowId xmlns:a16="http://schemas.microsoft.com/office/drawing/2014/main" val="10007"/>
                  </a:ext>
                </a:extLst>
              </a:tr>
              <a:tr h="355981">
                <a:tc>
                  <a:txBody>
                    <a:bodyPr/>
                    <a:lstStyle/>
                    <a:p>
                      <a:r>
                        <a:rPr lang="ro-RO" b="1" noProof="0" dirty="0"/>
                        <a:t>P8 ÎPT</a:t>
                      </a:r>
                    </a:p>
                  </a:txBody>
                  <a:tcPr anchor="ctr"/>
                </a:tc>
                <a:tc>
                  <a:txBody>
                    <a:bodyPr/>
                    <a:lstStyle/>
                    <a:p>
                      <a:pPr algn="ctr"/>
                      <a:r>
                        <a:rPr lang="ro-RO" noProof="0"/>
                        <a:t>300</a:t>
                      </a:r>
                    </a:p>
                  </a:txBody>
                  <a:tcPr anchor="ctr"/>
                </a:tc>
                <a:tc>
                  <a:txBody>
                    <a:bodyPr/>
                    <a:lstStyle/>
                    <a:p>
                      <a:pPr algn="ctr"/>
                      <a:r>
                        <a:rPr lang="ro-RO" noProof="0"/>
                        <a:t>60,9</a:t>
                      </a:r>
                    </a:p>
                  </a:txBody>
                  <a:tcPr anchor="ctr"/>
                </a:tc>
                <a:extLst>
                  <a:ext uri="{0D108BD9-81ED-4DB2-BD59-A6C34878D82A}">
                    <a16:rowId xmlns:a16="http://schemas.microsoft.com/office/drawing/2014/main" val="10008"/>
                  </a:ext>
                </a:extLst>
              </a:tr>
              <a:tr h="355981">
                <a:tc>
                  <a:txBody>
                    <a:bodyPr/>
                    <a:lstStyle/>
                    <a:p>
                      <a:r>
                        <a:rPr lang="ro-RO" b="1" noProof="0" dirty="0"/>
                        <a:t>P9 Învățarea</a:t>
                      </a:r>
                      <a:r>
                        <a:rPr lang="ro-RO" b="1" baseline="0" noProof="0" dirty="0"/>
                        <a:t> pe parcursul întregii vieți</a:t>
                      </a:r>
                      <a:endParaRPr lang="ro-RO" b="1" noProof="0" dirty="0"/>
                    </a:p>
                  </a:txBody>
                  <a:tcPr anchor="ctr"/>
                </a:tc>
                <a:tc>
                  <a:txBody>
                    <a:bodyPr/>
                    <a:lstStyle/>
                    <a:p>
                      <a:pPr algn="ctr"/>
                      <a:r>
                        <a:rPr lang="ro-RO" noProof="0"/>
                        <a:t>440,2</a:t>
                      </a:r>
                    </a:p>
                  </a:txBody>
                  <a:tcPr anchor="ctr"/>
                </a:tc>
                <a:tc>
                  <a:txBody>
                    <a:bodyPr/>
                    <a:lstStyle/>
                    <a:p>
                      <a:pPr algn="ctr"/>
                      <a:r>
                        <a:rPr lang="ro-RO" noProof="0"/>
                        <a:t>105,6</a:t>
                      </a:r>
                    </a:p>
                  </a:txBody>
                  <a:tcPr anchor="ctr"/>
                </a:tc>
                <a:extLst>
                  <a:ext uri="{0D108BD9-81ED-4DB2-BD59-A6C34878D82A}">
                    <a16:rowId xmlns:a16="http://schemas.microsoft.com/office/drawing/2014/main" val="10009"/>
                  </a:ext>
                </a:extLst>
              </a:tr>
              <a:tr h="355981">
                <a:tc>
                  <a:txBody>
                    <a:bodyPr/>
                    <a:lstStyle/>
                    <a:p>
                      <a:r>
                        <a:rPr lang="ro-RO" b="1" noProof="0" dirty="0"/>
                        <a:t>P10 Asistența tehnică</a:t>
                      </a:r>
                    </a:p>
                  </a:txBody>
                  <a:tcPr anchor="ctr"/>
                </a:tc>
                <a:tc>
                  <a:txBody>
                    <a:bodyPr/>
                    <a:lstStyle/>
                    <a:p>
                      <a:pPr algn="ctr"/>
                      <a:r>
                        <a:rPr lang="ro-RO" noProof="0"/>
                        <a:t>45</a:t>
                      </a:r>
                    </a:p>
                  </a:txBody>
                  <a:tcPr anchor="ctr"/>
                </a:tc>
                <a:tc>
                  <a:txBody>
                    <a:bodyPr/>
                    <a:lstStyle/>
                    <a:p>
                      <a:pPr algn="ctr"/>
                      <a:r>
                        <a:rPr lang="ro-RO" noProof="0"/>
                        <a:t>67,5</a:t>
                      </a:r>
                    </a:p>
                  </a:txBody>
                  <a:tcPr anchor="ctr"/>
                </a:tc>
                <a:extLst>
                  <a:ext uri="{0D108BD9-81ED-4DB2-BD59-A6C34878D82A}">
                    <a16:rowId xmlns:a16="http://schemas.microsoft.com/office/drawing/2014/main" val="10010"/>
                  </a:ext>
                </a:extLst>
              </a:tr>
              <a:tr h="364718">
                <a:tc>
                  <a:txBody>
                    <a:bodyPr/>
                    <a:lstStyle/>
                    <a:p>
                      <a:pPr algn="ctr"/>
                      <a:r>
                        <a:rPr lang="ro-RO" b="1" noProof="0" dirty="0"/>
                        <a:t>TOTAL</a:t>
                      </a:r>
                    </a:p>
                  </a:txBody>
                  <a:tcPr anchor="ctr"/>
                </a:tc>
                <a:tc>
                  <a:txBody>
                    <a:bodyPr/>
                    <a:lstStyle/>
                    <a:p>
                      <a:pPr algn="ctr"/>
                      <a:r>
                        <a:rPr lang="ro-RO" b="1" noProof="0" dirty="0"/>
                        <a:t>3</a:t>
                      </a:r>
                      <a:r>
                        <a:rPr lang="en-US" b="1" noProof="0" dirty="0"/>
                        <a:t>.</a:t>
                      </a:r>
                      <a:r>
                        <a:rPr lang="ro-RO" b="1" noProof="0" dirty="0"/>
                        <a:t>484,2</a:t>
                      </a:r>
                    </a:p>
                  </a:txBody>
                  <a:tcPr anchor="ctr"/>
                </a:tc>
                <a:tc>
                  <a:txBody>
                    <a:bodyPr/>
                    <a:lstStyle/>
                    <a:p>
                      <a:pPr algn="ctr"/>
                      <a:r>
                        <a:rPr lang="ro-RO" b="1" noProof="0" dirty="0"/>
                        <a:t>857,9</a:t>
                      </a:r>
                    </a:p>
                  </a:txBody>
                  <a:tcPr anchor="ctr"/>
                </a:tc>
                <a:extLst>
                  <a:ext uri="{0D108BD9-81ED-4DB2-BD59-A6C34878D82A}">
                    <a16:rowId xmlns:a16="http://schemas.microsoft.com/office/drawing/2014/main" val="10011"/>
                  </a:ext>
                </a:extLst>
              </a:tr>
            </a:tbl>
          </a:graphicData>
        </a:graphic>
      </p:graphicFrame>
      <p:sp>
        <p:nvSpPr>
          <p:cNvPr id="8" name="Rectangle: Top Corners One Rounded and One Snipped 7">
            <a:extLst>
              <a:ext uri="{FF2B5EF4-FFF2-40B4-BE49-F238E27FC236}">
                <a16:creationId xmlns:a16="http://schemas.microsoft.com/office/drawing/2014/main" id="{A0FA554D-0C07-4364-B6F2-25F8DB46DB5B}"/>
              </a:ext>
            </a:extLst>
          </p:cNvPr>
          <p:cNvSpPr/>
          <p:nvPr/>
        </p:nvSpPr>
        <p:spPr bwMode="gray">
          <a:xfrm>
            <a:off x="558189" y="1151449"/>
            <a:ext cx="11075622" cy="503784"/>
          </a:xfrm>
          <a:prstGeom prst="snipRoundRect">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wrap="square" lIns="88900" tIns="88900" rIns="88900" bIns="88900" rtlCol="0" anchor="ctr"/>
          <a:lstStyle/>
          <a:p>
            <a:pPr algn="ctr">
              <a:lnSpc>
                <a:spcPct val="106000"/>
              </a:lnSpc>
              <a:buFont typeface="Wingdings 2" pitchFamily="18" charset="2"/>
              <a:buNone/>
            </a:pPr>
            <a:r>
              <a:rPr lang="ro-RO" b="1" dirty="0">
                <a:solidFill>
                  <a:schemeClr val="bg1"/>
                </a:solidFill>
              </a:rPr>
              <a:t>Programul Educație și Ocupare 2021-2027</a:t>
            </a:r>
            <a:endParaRPr lang="en-US" b="1" dirty="0">
              <a:solidFill>
                <a:schemeClr val="bg1"/>
              </a:solidFill>
            </a:endParaRPr>
          </a:p>
        </p:txBody>
      </p:sp>
      <p:pic>
        <p:nvPicPr>
          <p:cNvPr id="5"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817416" y="354228"/>
            <a:ext cx="4142205" cy="590550"/>
          </a:xfrm>
          <a:prstGeom prst="rect">
            <a:avLst/>
          </a:prstGeom>
          <a:noFill/>
          <a:ln>
            <a:noFill/>
          </a:ln>
        </p:spPr>
      </p:pic>
      <p:pic>
        <p:nvPicPr>
          <p:cNvPr id="4" name="Imagine 3">
            <a:extLst>
              <a:ext uri="{FF2B5EF4-FFF2-40B4-BE49-F238E27FC236}">
                <a16:creationId xmlns:a16="http://schemas.microsoft.com/office/drawing/2014/main" id="{89092049-4D85-2300-C1AB-DBFFCDE8838D}"/>
              </a:ext>
            </a:extLst>
          </p:cNvPr>
          <p:cNvPicPr>
            <a:picLocks noChangeAspect="1"/>
          </p:cNvPicPr>
          <p:nvPr/>
        </p:nvPicPr>
        <p:blipFill>
          <a:blip r:embed="rId3"/>
          <a:stretch>
            <a:fillRect/>
          </a:stretch>
        </p:blipFill>
        <p:spPr>
          <a:xfrm>
            <a:off x="10475650" y="66144"/>
            <a:ext cx="898934" cy="957401"/>
          </a:xfrm>
          <a:prstGeom prst="rect">
            <a:avLst/>
          </a:prstGeom>
        </p:spPr>
      </p:pic>
      <p:pic>
        <p:nvPicPr>
          <p:cNvPr id="6" name="Imagine 5">
            <a:extLst>
              <a:ext uri="{FF2B5EF4-FFF2-40B4-BE49-F238E27FC236}">
                <a16:creationId xmlns:a16="http://schemas.microsoft.com/office/drawing/2014/main" id="{33E3B300-24DF-D5D5-42C7-7DA2F606B8B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25918" y="-9210"/>
            <a:ext cx="2928707" cy="1160659"/>
          </a:xfrm>
          <a:prstGeom prst="rect">
            <a:avLst/>
          </a:prstGeom>
        </p:spPr>
      </p:pic>
    </p:spTree>
    <p:extLst>
      <p:ext uri="{BB962C8B-B14F-4D97-AF65-F5344CB8AC3E}">
        <p14:creationId xmlns:p14="http://schemas.microsoft.com/office/powerpoint/2010/main" val="17576063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Rectangle: Top Corners One Rounded and One Snipped 12">
            <a:extLst>
              <a:ext uri="{FF2B5EF4-FFF2-40B4-BE49-F238E27FC236}">
                <a16:creationId xmlns:a16="http://schemas.microsoft.com/office/drawing/2014/main" id="{0ED8AAB3-C4B9-4150-9BE4-BAF0CF887882}"/>
              </a:ext>
            </a:extLst>
          </p:cNvPr>
          <p:cNvSpPr/>
          <p:nvPr/>
        </p:nvSpPr>
        <p:spPr bwMode="gray">
          <a:xfrm>
            <a:off x="653143" y="1336476"/>
            <a:ext cx="10980667" cy="503784"/>
          </a:xfrm>
          <a:prstGeom prst="snipRoundRect">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wrap="square" lIns="88900" tIns="88900" rIns="88900" bIns="88900" rtlCol="0" anchor="ctr"/>
          <a:lstStyle/>
          <a:p>
            <a:pPr algn="ctr">
              <a:lnSpc>
                <a:spcPct val="106000"/>
              </a:lnSpc>
              <a:buFont typeface="Wingdings 2" pitchFamily="18" charset="2"/>
              <a:buNone/>
            </a:pPr>
            <a:r>
              <a:rPr lang="ro-RO" b="1" dirty="0">
                <a:solidFill>
                  <a:schemeClr val="bg1"/>
                </a:solidFill>
              </a:rPr>
              <a:t>Prioritatea  1 Modernizarea instituțiilor pieței muncii</a:t>
            </a:r>
            <a:endParaRPr lang="en-US" b="1" dirty="0">
              <a:solidFill>
                <a:schemeClr val="bg1"/>
              </a:solidFill>
            </a:endParaRPr>
          </a:p>
        </p:txBody>
      </p:sp>
      <p:graphicFrame>
        <p:nvGraphicFramePr>
          <p:cNvPr id="2" name="Table 2">
            <a:extLst>
              <a:ext uri="{FF2B5EF4-FFF2-40B4-BE49-F238E27FC236}">
                <a16:creationId xmlns:a16="http://schemas.microsoft.com/office/drawing/2014/main" id="{F48F3029-5112-42A7-B5D8-1B66E10BF0FC}"/>
              </a:ext>
            </a:extLst>
          </p:cNvPr>
          <p:cNvGraphicFramePr>
            <a:graphicFrameLocks noGrp="1"/>
          </p:cNvGraphicFramePr>
          <p:nvPr>
            <p:extLst>
              <p:ext uri="{D42A27DB-BD31-4B8C-83A1-F6EECF244321}">
                <p14:modId xmlns:p14="http://schemas.microsoft.com/office/powerpoint/2010/main" val="2861978330"/>
              </p:ext>
            </p:extLst>
          </p:nvPr>
        </p:nvGraphicFramePr>
        <p:xfrm>
          <a:off x="653144" y="2076187"/>
          <a:ext cx="10980666" cy="4897450"/>
        </p:xfrm>
        <a:graphic>
          <a:graphicData uri="http://schemas.openxmlformats.org/drawingml/2006/table">
            <a:tbl>
              <a:tblPr firstRow="1" bandRow="1">
                <a:tableStyleId>{93296810-A885-4BE3-A3E7-6D5BEEA58F35}</a:tableStyleId>
              </a:tblPr>
              <a:tblGrid>
                <a:gridCol w="1802669">
                  <a:extLst>
                    <a:ext uri="{9D8B030D-6E8A-4147-A177-3AD203B41FA5}">
                      <a16:colId xmlns:a16="http://schemas.microsoft.com/office/drawing/2014/main" val="1730937873"/>
                    </a:ext>
                  </a:extLst>
                </a:gridCol>
                <a:gridCol w="4110185">
                  <a:extLst>
                    <a:ext uri="{9D8B030D-6E8A-4147-A177-3AD203B41FA5}">
                      <a16:colId xmlns:a16="http://schemas.microsoft.com/office/drawing/2014/main" val="1818300528"/>
                    </a:ext>
                  </a:extLst>
                </a:gridCol>
                <a:gridCol w="2533906">
                  <a:extLst>
                    <a:ext uri="{9D8B030D-6E8A-4147-A177-3AD203B41FA5}">
                      <a16:colId xmlns:a16="http://schemas.microsoft.com/office/drawing/2014/main" val="532813197"/>
                    </a:ext>
                  </a:extLst>
                </a:gridCol>
                <a:gridCol w="2533906">
                  <a:extLst>
                    <a:ext uri="{9D8B030D-6E8A-4147-A177-3AD203B41FA5}">
                      <a16:colId xmlns:a16="http://schemas.microsoft.com/office/drawing/2014/main" val="2025049971"/>
                    </a:ext>
                  </a:extLst>
                </a:gridCol>
              </a:tblGrid>
              <a:tr h="483288">
                <a:tc>
                  <a:txBody>
                    <a:bodyPr/>
                    <a:lstStyle/>
                    <a:p>
                      <a:pPr algn="ctr"/>
                      <a:r>
                        <a:rPr lang="ro-RO" sz="1500" b="1" i="0" noProof="0" dirty="0">
                          <a:latin typeface="+mn-lt"/>
                        </a:rPr>
                        <a:t>Acțiune</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o-RO" sz="1500" b="1" i="0" noProof="0" dirty="0">
                          <a:latin typeface="+mn-lt"/>
                        </a:rPr>
                        <a:t>Exemple de investiții vizate</a:t>
                      </a:r>
                    </a:p>
                  </a:txBody>
                  <a:tcPr anchor="ctr"/>
                </a:tc>
                <a:tc>
                  <a:txBody>
                    <a:bodyPr/>
                    <a:lstStyle/>
                    <a:p>
                      <a:pPr algn="ctr"/>
                      <a:r>
                        <a:rPr lang="ro-RO" sz="1500" b="1" noProof="0" dirty="0"/>
                        <a:t>Categorii de beneficiari / </a:t>
                      </a:r>
                    </a:p>
                    <a:p>
                      <a:pPr algn="ctr"/>
                      <a:r>
                        <a:rPr lang="ro-RO" sz="1500" b="1" noProof="0" dirty="0"/>
                        <a:t>grup țintă</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500" b="1" i="0" noProof="0" dirty="0" err="1">
                          <a:latin typeface="+mn-lt"/>
                        </a:rPr>
                        <a:t>Alocare</a:t>
                      </a:r>
                      <a:r>
                        <a:rPr lang="en-US" sz="1500" b="1" i="0" noProof="0" dirty="0">
                          <a:latin typeface="+mn-lt"/>
                        </a:rPr>
                        <a:t> </a:t>
                      </a:r>
                      <a:r>
                        <a:rPr lang="en-US" sz="1500" b="1" i="0" noProof="0" dirty="0" err="1">
                          <a:latin typeface="+mn-lt"/>
                        </a:rPr>
                        <a:t>financiara</a:t>
                      </a:r>
                      <a:endParaRPr lang="ro-RO" sz="1500" b="1" i="0" noProof="0" dirty="0">
                        <a:latin typeface="+mn-lt"/>
                      </a:endParaRPr>
                    </a:p>
                  </a:txBody>
                  <a:tcPr anchor="ctr"/>
                </a:tc>
                <a:extLst>
                  <a:ext uri="{0D108BD9-81ED-4DB2-BD59-A6C34878D82A}">
                    <a16:rowId xmlns:a16="http://schemas.microsoft.com/office/drawing/2014/main" val="1559479975"/>
                  </a:ext>
                </a:extLst>
              </a:tr>
              <a:tr h="391028">
                <a:tc rowSpan="4">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o-RO" sz="1500" b="0" i="0" noProof="0" dirty="0">
                          <a:solidFill>
                            <a:schemeClr val="tx1"/>
                          </a:solidFill>
                          <a:latin typeface="+mn-lt"/>
                          <a:ea typeface="Calibri" panose="020F0502020204030204" pitchFamily="34" charset="0"/>
                          <a:cs typeface="Times New Roman" panose="02020603050405020304" pitchFamily="18" charset="0"/>
                        </a:rPr>
                        <a:t>1.b.1 </a:t>
                      </a:r>
                    </a:p>
                    <a:p>
                      <a:pPr marL="0" marR="0" indent="0" algn="just" defTabSz="914400" rtl="0" eaLnBrk="1" fontAlgn="auto" latinLnBrk="0" hangingPunct="1">
                        <a:lnSpc>
                          <a:spcPct val="100000"/>
                        </a:lnSpc>
                        <a:spcBef>
                          <a:spcPts val="0"/>
                        </a:spcBef>
                        <a:spcAft>
                          <a:spcPts val="0"/>
                        </a:spcAft>
                        <a:buClrTx/>
                        <a:buSzTx/>
                        <a:buFontTx/>
                        <a:buNone/>
                        <a:tabLst/>
                        <a:defRPr/>
                      </a:pPr>
                      <a:r>
                        <a:rPr lang="ro-RO" sz="1500" b="0" i="0" noProof="0" dirty="0">
                          <a:solidFill>
                            <a:schemeClr val="tx1"/>
                          </a:solidFill>
                          <a:latin typeface="+mn-lt"/>
                          <a:ea typeface="Calibri" panose="020F0502020204030204" pitchFamily="34" charset="0"/>
                          <a:cs typeface="Times New Roman" panose="02020603050405020304" pitchFamily="18" charset="0"/>
                        </a:rPr>
                        <a:t>Creșterea capacității </a:t>
                      </a:r>
                      <a:r>
                        <a:rPr lang="ro-RO" sz="1500" b="0" i="0" noProof="0" dirty="0" err="1">
                          <a:solidFill>
                            <a:schemeClr val="tx1"/>
                          </a:solidFill>
                          <a:latin typeface="+mn-lt"/>
                          <a:ea typeface="Calibri" panose="020F0502020204030204" pitchFamily="34" charset="0"/>
                          <a:cs typeface="Times New Roman" panose="02020603050405020304" pitchFamily="18" charset="0"/>
                        </a:rPr>
                        <a:t>SPO</a:t>
                      </a:r>
                      <a:r>
                        <a:rPr lang="ro-RO" sz="1500" b="0" i="0" noProof="0" dirty="0">
                          <a:solidFill>
                            <a:schemeClr val="tx1"/>
                          </a:solidFill>
                          <a:latin typeface="+mn-lt"/>
                          <a:ea typeface="Calibri" panose="020F0502020204030204" pitchFamily="34" charset="0"/>
                          <a:cs typeface="Times New Roman" panose="02020603050405020304" pitchFamily="18" charset="0"/>
                        </a:rPr>
                        <a:t> - investiție strategică </a:t>
                      </a:r>
                    </a:p>
                    <a:p>
                      <a:pPr algn="just"/>
                      <a:endParaRPr lang="ro-RO" sz="1500" b="0" i="0" noProof="0" dirty="0">
                        <a:latin typeface="+mn-lt"/>
                      </a:endParaRPr>
                    </a:p>
                  </a:txBody>
                  <a:tcPr anchor="ctr"/>
                </a:tc>
                <a:tc>
                  <a:txBody>
                    <a:bodyPr/>
                    <a:lstStyle/>
                    <a:p>
                      <a:pPr algn="l"/>
                      <a:r>
                        <a:rPr lang="ro-RO" sz="1500" b="0" i="0" noProof="0">
                          <a:latin typeface="+mn-lt"/>
                        </a:rPr>
                        <a:t>Dezvoltarea resurselor umane</a:t>
                      </a:r>
                    </a:p>
                  </a:txBody>
                  <a:tcPr anchor="ctr"/>
                </a:tc>
                <a:tc rowSpan="4">
                  <a:txBody>
                    <a:bodyPr/>
                    <a:lstStyle/>
                    <a:p>
                      <a:pPr marL="285750" indent="-285750" algn="just">
                        <a:buFont typeface="Arial" panose="020B0604020202020204" pitchFamily="34" charset="0"/>
                        <a:buChar char="•"/>
                      </a:pPr>
                      <a:r>
                        <a:rPr lang="ro-RO" sz="1500" b="0" i="0" kern="1200" noProof="0" dirty="0">
                          <a:solidFill>
                            <a:schemeClr val="dk1"/>
                          </a:solidFill>
                          <a:latin typeface="+mn-lt"/>
                          <a:ea typeface="+mn-ea"/>
                          <a:cs typeface="+mn-cs"/>
                        </a:rPr>
                        <a:t>ANOFM / CRFPA</a:t>
                      </a:r>
                    </a:p>
                    <a:p>
                      <a:pPr marL="285750" indent="-285750" algn="just">
                        <a:buFont typeface="Arial" panose="020B0604020202020204" pitchFamily="34" charset="0"/>
                        <a:buChar char="•"/>
                      </a:pPr>
                      <a:r>
                        <a:rPr lang="en-US" sz="1500" b="0" i="0" kern="1200" dirty="0">
                          <a:solidFill>
                            <a:schemeClr val="dk1"/>
                          </a:solidFill>
                          <a:latin typeface="+mn-lt"/>
                          <a:ea typeface="+mn-ea"/>
                          <a:cs typeface="+mn-cs"/>
                        </a:rPr>
                        <a:t>Personal al </a:t>
                      </a:r>
                      <a:r>
                        <a:rPr lang="en-US" sz="1500" b="0" i="0" kern="1200" dirty="0" err="1">
                          <a:solidFill>
                            <a:schemeClr val="dk1"/>
                          </a:solidFill>
                          <a:latin typeface="+mn-lt"/>
                          <a:ea typeface="+mn-ea"/>
                          <a:cs typeface="+mn-cs"/>
                        </a:rPr>
                        <a:t>serviciului</a:t>
                      </a:r>
                      <a:r>
                        <a:rPr lang="en-US" sz="1500" b="0" i="0" kern="1200" dirty="0">
                          <a:solidFill>
                            <a:schemeClr val="dk1"/>
                          </a:solidFill>
                          <a:latin typeface="+mn-lt"/>
                          <a:ea typeface="+mn-ea"/>
                          <a:cs typeface="+mn-cs"/>
                        </a:rPr>
                        <a:t> public de </a:t>
                      </a:r>
                      <a:r>
                        <a:rPr lang="en-US" sz="1500" b="0" i="0" kern="1200" dirty="0" err="1">
                          <a:solidFill>
                            <a:schemeClr val="dk1"/>
                          </a:solidFill>
                          <a:latin typeface="+mn-lt"/>
                          <a:ea typeface="+mn-ea"/>
                          <a:cs typeface="+mn-cs"/>
                        </a:rPr>
                        <a:t>ocupare</a:t>
                      </a:r>
                      <a:r>
                        <a:rPr lang="en-US" sz="1500" b="0" i="0" kern="1200" dirty="0">
                          <a:solidFill>
                            <a:schemeClr val="dk1"/>
                          </a:solidFill>
                          <a:latin typeface="+mn-lt"/>
                          <a:ea typeface="+mn-ea"/>
                          <a:cs typeface="+mn-cs"/>
                        </a:rPr>
                        <a:t>, </a:t>
                      </a:r>
                      <a:r>
                        <a:rPr lang="en-US" sz="1500" b="0" i="0" kern="1200" dirty="0" err="1">
                          <a:solidFill>
                            <a:schemeClr val="dk1"/>
                          </a:solidFill>
                          <a:latin typeface="+mn-lt"/>
                          <a:ea typeface="+mn-ea"/>
                          <a:cs typeface="+mn-cs"/>
                        </a:rPr>
                        <a:t>inclusiv</a:t>
                      </a:r>
                      <a:r>
                        <a:rPr lang="en-US" sz="1500" b="0" i="0" kern="1200" dirty="0">
                          <a:solidFill>
                            <a:schemeClr val="dk1"/>
                          </a:solidFill>
                          <a:latin typeface="+mn-lt"/>
                          <a:ea typeface="+mn-ea"/>
                          <a:cs typeface="+mn-cs"/>
                        </a:rPr>
                        <a:t> personal CRFPA</a:t>
                      </a:r>
                      <a:endParaRPr lang="ro-RO" sz="1500" b="0" i="0" kern="1200" dirty="0">
                        <a:solidFill>
                          <a:schemeClr val="dk1"/>
                        </a:solidFill>
                        <a:latin typeface="+mn-lt"/>
                        <a:ea typeface="+mn-ea"/>
                        <a:cs typeface="+mn-cs"/>
                      </a:endParaRPr>
                    </a:p>
                    <a:p>
                      <a:pPr marL="285750" indent="-285750" algn="just">
                        <a:buFont typeface="Arial" panose="020B0604020202020204" pitchFamily="34" charset="0"/>
                        <a:buChar char="•"/>
                      </a:pPr>
                      <a:r>
                        <a:rPr lang="en-US" sz="1500" b="0" i="0" kern="1200" dirty="0">
                          <a:solidFill>
                            <a:schemeClr val="dk1"/>
                          </a:solidFill>
                          <a:latin typeface="+mn-lt"/>
                          <a:ea typeface="+mn-ea"/>
                          <a:cs typeface="+mn-cs"/>
                        </a:rPr>
                        <a:t>Personal din </a:t>
                      </a:r>
                      <a:r>
                        <a:rPr lang="en-US" sz="1500" b="0" i="0" kern="1200" dirty="0" err="1">
                          <a:solidFill>
                            <a:schemeClr val="dk1"/>
                          </a:solidFill>
                          <a:latin typeface="+mn-lt"/>
                          <a:ea typeface="+mn-ea"/>
                          <a:cs typeface="+mn-cs"/>
                        </a:rPr>
                        <a:t>autorități</a:t>
                      </a:r>
                      <a:r>
                        <a:rPr lang="en-US" sz="1500" b="0" i="0" kern="1200" dirty="0">
                          <a:solidFill>
                            <a:schemeClr val="dk1"/>
                          </a:solidFill>
                          <a:latin typeface="+mn-lt"/>
                          <a:ea typeface="+mn-ea"/>
                          <a:cs typeface="+mn-cs"/>
                        </a:rPr>
                        <a:t> </a:t>
                      </a:r>
                      <a:r>
                        <a:rPr lang="en-US" sz="1500" b="0" i="0" kern="1200" dirty="0" err="1">
                          <a:solidFill>
                            <a:schemeClr val="dk1"/>
                          </a:solidFill>
                          <a:latin typeface="+mn-lt"/>
                          <a:ea typeface="+mn-ea"/>
                          <a:cs typeface="+mn-cs"/>
                        </a:rPr>
                        <a:t>și</a:t>
                      </a:r>
                      <a:r>
                        <a:rPr lang="en-US" sz="1500" b="0" i="0" kern="1200" dirty="0">
                          <a:solidFill>
                            <a:schemeClr val="dk1"/>
                          </a:solidFill>
                          <a:latin typeface="+mn-lt"/>
                          <a:ea typeface="+mn-ea"/>
                          <a:cs typeface="+mn-cs"/>
                        </a:rPr>
                        <a:t> </a:t>
                      </a:r>
                      <a:r>
                        <a:rPr lang="en-US" sz="1500" b="0" i="0" kern="1200" dirty="0" err="1">
                          <a:solidFill>
                            <a:schemeClr val="dk1"/>
                          </a:solidFill>
                          <a:latin typeface="+mn-lt"/>
                          <a:ea typeface="+mn-ea"/>
                          <a:cs typeface="+mn-cs"/>
                        </a:rPr>
                        <a:t>instituții</a:t>
                      </a:r>
                      <a:r>
                        <a:rPr lang="en-US" sz="1500" b="0" i="0" kern="1200" dirty="0">
                          <a:solidFill>
                            <a:schemeClr val="dk1"/>
                          </a:solidFill>
                          <a:latin typeface="+mn-lt"/>
                          <a:ea typeface="+mn-ea"/>
                          <a:cs typeface="+mn-cs"/>
                        </a:rPr>
                        <a:t> </a:t>
                      </a:r>
                      <a:r>
                        <a:rPr lang="en-US" sz="1500" b="0" i="0" kern="1200" dirty="0" err="1">
                          <a:solidFill>
                            <a:schemeClr val="dk1"/>
                          </a:solidFill>
                          <a:latin typeface="+mn-lt"/>
                          <a:ea typeface="+mn-ea"/>
                          <a:cs typeface="+mn-cs"/>
                        </a:rPr>
                        <a:t>publice</a:t>
                      </a:r>
                      <a:r>
                        <a:rPr lang="en-US" sz="1500" b="0" i="0" kern="1200" dirty="0">
                          <a:solidFill>
                            <a:schemeClr val="dk1"/>
                          </a:solidFill>
                          <a:latin typeface="+mn-lt"/>
                          <a:ea typeface="+mn-ea"/>
                          <a:cs typeface="+mn-cs"/>
                        </a:rPr>
                        <a:t>, </a:t>
                      </a:r>
                      <a:r>
                        <a:rPr lang="en-US" sz="1500" b="0" i="0" kern="1200" dirty="0" err="1">
                          <a:solidFill>
                            <a:schemeClr val="dk1"/>
                          </a:solidFill>
                          <a:latin typeface="+mn-lt"/>
                          <a:ea typeface="+mn-ea"/>
                          <a:cs typeface="+mn-cs"/>
                        </a:rPr>
                        <a:t>universități</a:t>
                      </a:r>
                      <a:r>
                        <a:rPr lang="en-US" sz="1500" b="0" i="0" kern="1200" dirty="0">
                          <a:solidFill>
                            <a:schemeClr val="dk1"/>
                          </a:solidFill>
                          <a:latin typeface="+mn-lt"/>
                          <a:ea typeface="+mn-ea"/>
                          <a:cs typeface="+mn-cs"/>
                        </a:rPr>
                        <a:t> </a:t>
                      </a:r>
                      <a:r>
                        <a:rPr lang="en-US" sz="1500" b="0" i="0" kern="1200" dirty="0" err="1">
                          <a:solidFill>
                            <a:schemeClr val="dk1"/>
                          </a:solidFill>
                          <a:latin typeface="+mn-lt"/>
                          <a:ea typeface="+mn-ea"/>
                          <a:cs typeface="+mn-cs"/>
                        </a:rPr>
                        <a:t>și</a:t>
                      </a:r>
                      <a:r>
                        <a:rPr lang="en-US" sz="1500" b="0" i="0" kern="1200" dirty="0">
                          <a:solidFill>
                            <a:schemeClr val="dk1"/>
                          </a:solidFill>
                          <a:latin typeface="+mn-lt"/>
                          <a:ea typeface="+mn-ea"/>
                          <a:cs typeface="+mn-cs"/>
                        </a:rPr>
                        <a:t> institute de </a:t>
                      </a:r>
                      <a:r>
                        <a:rPr lang="en-US" sz="1500" b="0" i="0" kern="1200" dirty="0" err="1">
                          <a:solidFill>
                            <a:schemeClr val="dk1"/>
                          </a:solidFill>
                          <a:latin typeface="+mn-lt"/>
                          <a:ea typeface="+mn-ea"/>
                          <a:cs typeface="+mn-cs"/>
                        </a:rPr>
                        <a:t>cercetare</a:t>
                      </a:r>
                      <a:r>
                        <a:rPr lang="en-US" sz="1500" b="0" i="0" kern="1200" dirty="0">
                          <a:solidFill>
                            <a:schemeClr val="dk1"/>
                          </a:solidFill>
                          <a:latin typeface="+mn-lt"/>
                          <a:ea typeface="+mn-ea"/>
                          <a:cs typeface="+mn-cs"/>
                        </a:rPr>
                        <a:t>,</a:t>
                      </a:r>
                      <a:endParaRPr lang="ro-RO" sz="1500" b="0" i="0" kern="1200" dirty="0">
                        <a:solidFill>
                          <a:schemeClr val="dk1"/>
                        </a:solidFill>
                        <a:latin typeface="+mn-lt"/>
                        <a:ea typeface="+mn-ea"/>
                        <a:cs typeface="+mn-cs"/>
                      </a:endParaRPr>
                    </a:p>
                    <a:p>
                      <a:pPr marL="285750" indent="-285750" algn="just">
                        <a:buFont typeface="Arial" panose="020B0604020202020204" pitchFamily="34" charset="0"/>
                        <a:buChar char="•"/>
                      </a:pPr>
                      <a:r>
                        <a:rPr lang="en-US" sz="1500" b="0" i="0" kern="1200" dirty="0" err="1">
                          <a:solidFill>
                            <a:schemeClr val="dk1"/>
                          </a:solidFill>
                          <a:latin typeface="+mn-lt"/>
                          <a:ea typeface="+mn-ea"/>
                          <a:cs typeface="+mn-cs"/>
                        </a:rPr>
                        <a:t>Furnizori</a:t>
                      </a:r>
                      <a:r>
                        <a:rPr lang="en-US" sz="1500" b="0" i="0" kern="1200" dirty="0">
                          <a:solidFill>
                            <a:schemeClr val="dk1"/>
                          </a:solidFill>
                          <a:latin typeface="+mn-lt"/>
                          <a:ea typeface="+mn-ea"/>
                          <a:cs typeface="+mn-cs"/>
                        </a:rPr>
                        <a:t> de </a:t>
                      </a:r>
                      <a:r>
                        <a:rPr lang="en-US" sz="1500" b="0" i="0" kern="1200" dirty="0" err="1">
                          <a:solidFill>
                            <a:schemeClr val="dk1"/>
                          </a:solidFill>
                          <a:latin typeface="+mn-lt"/>
                          <a:ea typeface="+mn-ea"/>
                          <a:cs typeface="+mn-cs"/>
                        </a:rPr>
                        <a:t>servicii</a:t>
                      </a:r>
                      <a:r>
                        <a:rPr lang="en-US" sz="1500" b="0" i="0" kern="1200" dirty="0">
                          <a:solidFill>
                            <a:schemeClr val="dk1"/>
                          </a:solidFill>
                          <a:latin typeface="+mn-lt"/>
                          <a:ea typeface="+mn-ea"/>
                          <a:cs typeface="+mn-cs"/>
                        </a:rPr>
                        <a:t> de </a:t>
                      </a:r>
                      <a:r>
                        <a:rPr lang="en-US" sz="1500" b="0" i="0" kern="1200" dirty="0" err="1">
                          <a:solidFill>
                            <a:schemeClr val="dk1"/>
                          </a:solidFill>
                          <a:latin typeface="+mn-lt"/>
                          <a:ea typeface="+mn-ea"/>
                          <a:cs typeface="+mn-cs"/>
                        </a:rPr>
                        <a:t>ocupare</a:t>
                      </a:r>
                      <a:r>
                        <a:rPr lang="en-US" sz="1500" b="0" i="0" kern="1200" dirty="0">
                          <a:solidFill>
                            <a:schemeClr val="dk1"/>
                          </a:solidFill>
                          <a:latin typeface="+mn-lt"/>
                          <a:ea typeface="+mn-ea"/>
                          <a:cs typeface="+mn-cs"/>
                        </a:rPr>
                        <a:t> </a:t>
                      </a:r>
                      <a:r>
                        <a:rPr lang="en-US" sz="1500" b="0" i="0" kern="1200" dirty="0" err="1">
                          <a:solidFill>
                            <a:schemeClr val="dk1"/>
                          </a:solidFill>
                          <a:latin typeface="+mn-lt"/>
                          <a:ea typeface="+mn-ea"/>
                          <a:cs typeface="+mn-cs"/>
                        </a:rPr>
                        <a:t>și</a:t>
                      </a:r>
                      <a:r>
                        <a:rPr lang="en-US" sz="1500" b="0" i="0" kern="1200" dirty="0">
                          <a:solidFill>
                            <a:schemeClr val="dk1"/>
                          </a:solidFill>
                          <a:latin typeface="+mn-lt"/>
                          <a:ea typeface="+mn-ea"/>
                          <a:cs typeface="+mn-cs"/>
                        </a:rPr>
                        <a:t> </a:t>
                      </a:r>
                      <a:r>
                        <a:rPr lang="en-US" sz="1500" b="0" i="0" kern="1200" dirty="0" err="1">
                          <a:solidFill>
                            <a:schemeClr val="dk1"/>
                          </a:solidFill>
                          <a:latin typeface="+mn-lt"/>
                          <a:ea typeface="+mn-ea"/>
                          <a:cs typeface="+mn-cs"/>
                        </a:rPr>
                        <a:t>formare</a:t>
                      </a:r>
                      <a:r>
                        <a:rPr lang="en-US" sz="1500" b="0" i="0" kern="1200" dirty="0">
                          <a:solidFill>
                            <a:schemeClr val="dk1"/>
                          </a:solidFill>
                          <a:latin typeface="+mn-lt"/>
                          <a:ea typeface="+mn-ea"/>
                          <a:cs typeface="+mn-cs"/>
                        </a:rPr>
                        <a:t> </a:t>
                      </a:r>
                      <a:r>
                        <a:rPr lang="en-US" sz="1500" b="0" i="0" kern="1200" dirty="0" err="1">
                          <a:solidFill>
                            <a:schemeClr val="dk1"/>
                          </a:solidFill>
                          <a:latin typeface="+mn-lt"/>
                          <a:ea typeface="+mn-ea"/>
                          <a:cs typeface="+mn-cs"/>
                        </a:rPr>
                        <a:t>publici</a:t>
                      </a:r>
                      <a:r>
                        <a:rPr lang="en-US" sz="1500" b="0" i="0" kern="1200" dirty="0">
                          <a:solidFill>
                            <a:schemeClr val="dk1"/>
                          </a:solidFill>
                          <a:latin typeface="+mn-lt"/>
                          <a:ea typeface="+mn-ea"/>
                          <a:cs typeface="+mn-cs"/>
                        </a:rPr>
                        <a:t> </a:t>
                      </a:r>
                      <a:r>
                        <a:rPr lang="en-US" sz="1500" b="0" i="0" kern="1200" dirty="0" err="1">
                          <a:solidFill>
                            <a:schemeClr val="dk1"/>
                          </a:solidFill>
                          <a:latin typeface="+mn-lt"/>
                          <a:ea typeface="+mn-ea"/>
                          <a:cs typeface="+mn-cs"/>
                        </a:rPr>
                        <a:t>și</a:t>
                      </a:r>
                      <a:r>
                        <a:rPr lang="en-US" sz="1500" b="0" i="0" kern="1200" dirty="0">
                          <a:solidFill>
                            <a:schemeClr val="dk1"/>
                          </a:solidFill>
                          <a:latin typeface="+mn-lt"/>
                          <a:ea typeface="+mn-ea"/>
                          <a:cs typeface="+mn-cs"/>
                        </a:rPr>
                        <a:t> </a:t>
                      </a:r>
                      <a:r>
                        <a:rPr lang="en-US" sz="1500" b="0" i="0" kern="1200" dirty="0" err="1">
                          <a:solidFill>
                            <a:schemeClr val="dk1"/>
                          </a:solidFill>
                          <a:latin typeface="+mn-lt"/>
                          <a:ea typeface="+mn-ea"/>
                          <a:cs typeface="+mn-cs"/>
                        </a:rPr>
                        <a:t>privați</a:t>
                      </a:r>
                      <a:r>
                        <a:rPr lang="en-US" sz="1500" b="0" i="0" kern="1200" dirty="0">
                          <a:solidFill>
                            <a:schemeClr val="dk1"/>
                          </a:solidFill>
                          <a:latin typeface="+mn-lt"/>
                          <a:ea typeface="+mn-ea"/>
                          <a:cs typeface="+mn-cs"/>
                        </a:rPr>
                        <a:t>,</a:t>
                      </a:r>
                      <a:endParaRPr lang="ro-RO" sz="1500" b="0" i="0" kern="1200" noProof="0" dirty="0">
                        <a:solidFill>
                          <a:schemeClr val="dk1"/>
                        </a:solidFill>
                        <a:latin typeface="+mn-lt"/>
                        <a:ea typeface="+mn-ea"/>
                        <a:cs typeface="+mn-cs"/>
                      </a:endParaRPr>
                    </a:p>
                  </a:txBody>
                  <a:tcPr anchor="ctr"/>
                </a:tc>
                <a:tc rowSpan="4">
                  <a:txBody>
                    <a:bodyPr/>
                    <a:lstStyle/>
                    <a:p>
                      <a:pPr marL="285750" indent="-285750" algn="just">
                        <a:buFont typeface="Arial" panose="020B0604020202020204" pitchFamily="34" charset="0"/>
                        <a:buChar char="•"/>
                      </a:pPr>
                      <a:r>
                        <a:rPr lang="en-US" sz="1500" b="0" i="0" noProof="0" dirty="0">
                          <a:latin typeface="+mn-lt"/>
                        </a:rPr>
                        <a:t>216,5 mil euro </a:t>
                      </a:r>
                      <a:r>
                        <a:rPr lang="en-US" sz="1500" b="0" i="0" noProof="0" dirty="0" err="1">
                          <a:latin typeface="+mn-lt"/>
                        </a:rPr>
                        <a:t>alocare</a:t>
                      </a:r>
                      <a:r>
                        <a:rPr lang="en-US" sz="1500" b="0" i="0" noProof="0" dirty="0">
                          <a:latin typeface="+mn-lt"/>
                        </a:rPr>
                        <a:t> FSE+</a:t>
                      </a:r>
                    </a:p>
                    <a:p>
                      <a:pPr marL="285750" indent="-285750" algn="just">
                        <a:buFont typeface="Arial" panose="020B0604020202020204" pitchFamily="34" charset="0"/>
                        <a:buChar char="•"/>
                      </a:pPr>
                      <a:r>
                        <a:rPr lang="en-US" sz="1500" b="0" i="0" noProof="0" dirty="0">
                          <a:latin typeface="+mn-lt"/>
                        </a:rPr>
                        <a:t>42.05 mil euro </a:t>
                      </a:r>
                      <a:r>
                        <a:rPr lang="en-US" sz="1500" b="0" i="0" noProof="0" dirty="0" err="1">
                          <a:latin typeface="+mn-lt"/>
                        </a:rPr>
                        <a:t>buget</a:t>
                      </a:r>
                      <a:r>
                        <a:rPr lang="en-US" sz="1500" b="0" i="0" noProof="0" dirty="0">
                          <a:latin typeface="+mn-lt"/>
                        </a:rPr>
                        <a:t> de stat</a:t>
                      </a:r>
                      <a:endParaRPr lang="ro-RO" sz="1500" b="0" i="0" noProof="0" dirty="0">
                        <a:latin typeface="+mn-lt"/>
                      </a:endParaRPr>
                    </a:p>
                  </a:txBody>
                  <a:tcPr anchor="ctr"/>
                </a:tc>
                <a:extLst>
                  <a:ext uri="{0D108BD9-81ED-4DB2-BD59-A6C34878D82A}">
                    <a16:rowId xmlns:a16="http://schemas.microsoft.com/office/drawing/2014/main" val="359642576"/>
                  </a:ext>
                </a:extLst>
              </a:tr>
              <a:tr h="711883">
                <a:tc vMerge="1">
                  <a:txBody>
                    <a:bodyPr/>
                    <a:lstStyle/>
                    <a:p>
                      <a:pPr algn="ctr"/>
                      <a:endParaRPr lang="en-US" dirty="0"/>
                    </a:p>
                  </a:txBody>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o-RO" sz="1500" b="0" i="0" noProof="0" dirty="0">
                          <a:latin typeface="+mn-lt"/>
                        </a:rPr>
                        <a:t>Noi mecanisme de livrare a serviciilor oferite clienților</a:t>
                      </a:r>
                    </a:p>
                  </a:txBody>
                  <a:tcPr anchor="ctr"/>
                </a:tc>
                <a:tc vMerge="1">
                  <a:txBody>
                    <a:bodyPr/>
                    <a:lstStyle/>
                    <a:p>
                      <a:pPr algn="ctr"/>
                      <a:endParaRPr lang="en-US" dirty="0"/>
                    </a:p>
                  </a:txBody>
                  <a:tcPr/>
                </a:tc>
                <a:tc vMerge="1">
                  <a:txBody>
                    <a:bodyPr/>
                    <a:lstStyle/>
                    <a:p>
                      <a:endParaRPr lang="en-US"/>
                    </a:p>
                  </a:txBody>
                  <a:tcPr/>
                </a:tc>
                <a:extLst>
                  <a:ext uri="{0D108BD9-81ED-4DB2-BD59-A6C34878D82A}">
                    <a16:rowId xmlns:a16="http://schemas.microsoft.com/office/drawing/2014/main" val="2618219502"/>
                  </a:ext>
                </a:extLst>
              </a:tr>
              <a:tr h="401524">
                <a:tc vMerge="1">
                  <a:txBody>
                    <a:bodyPr/>
                    <a:lstStyle/>
                    <a:p>
                      <a:pPr algn="ctr"/>
                      <a:endParaRPr lang="en-US" dirty="0"/>
                    </a:p>
                  </a:txBody>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o-RO" sz="1500" b="0" i="0" noProof="0" dirty="0">
                          <a:latin typeface="+mn-lt"/>
                        </a:rPr>
                        <a:t>Îmbunătățirea ofertei de măsuri active</a:t>
                      </a:r>
                    </a:p>
                  </a:txBody>
                  <a:tcPr anchor="ctr"/>
                </a:tc>
                <a:tc vMerge="1">
                  <a:txBody>
                    <a:bodyPr/>
                    <a:lstStyle/>
                    <a:p>
                      <a:pPr algn="ctr"/>
                      <a:endParaRPr lang="en-US" dirty="0"/>
                    </a:p>
                  </a:txBody>
                  <a:tcPr/>
                </a:tc>
                <a:tc vMerge="1">
                  <a:txBody>
                    <a:bodyPr/>
                    <a:lstStyle/>
                    <a:p>
                      <a:endParaRPr lang="en-US"/>
                    </a:p>
                  </a:txBody>
                  <a:tcPr/>
                </a:tc>
                <a:extLst>
                  <a:ext uri="{0D108BD9-81ED-4DB2-BD59-A6C34878D82A}">
                    <a16:rowId xmlns:a16="http://schemas.microsoft.com/office/drawing/2014/main" val="1983727033"/>
                  </a:ext>
                </a:extLst>
              </a:tr>
              <a:tr h="329713">
                <a:tc vMerge="1">
                  <a:txBody>
                    <a:bodyPr/>
                    <a:lstStyle/>
                    <a:p>
                      <a:pPr algn="ctr"/>
                      <a:endParaRPr lang="en-US" dirty="0"/>
                    </a:p>
                  </a:txBody>
                  <a:tcPr/>
                </a:tc>
                <a:tc>
                  <a:txBody>
                    <a:bodyPr/>
                    <a:lstStyle/>
                    <a:p>
                      <a:pPr algn="just"/>
                      <a:r>
                        <a:rPr lang="ro-RO" sz="1500" b="0" i="0" noProof="0" dirty="0">
                          <a:latin typeface="+mn-lt"/>
                        </a:rPr>
                        <a:t>Creșterea vizibilității SPO</a:t>
                      </a:r>
                    </a:p>
                  </a:txBody>
                  <a:tcPr anchor="ctr"/>
                </a:tc>
                <a:tc vMerge="1">
                  <a:txBody>
                    <a:bodyPr/>
                    <a:lstStyle/>
                    <a:p>
                      <a:pPr algn="ctr"/>
                      <a:endParaRPr lang="en-US" dirty="0"/>
                    </a:p>
                  </a:txBody>
                  <a:tcPr/>
                </a:tc>
                <a:tc vMerge="1">
                  <a:txBody>
                    <a:bodyPr/>
                    <a:lstStyle/>
                    <a:p>
                      <a:endParaRPr lang="en-US"/>
                    </a:p>
                  </a:txBody>
                  <a:tcPr/>
                </a:tc>
                <a:extLst>
                  <a:ext uri="{0D108BD9-81ED-4DB2-BD59-A6C34878D82A}">
                    <a16:rowId xmlns:a16="http://schemas.microsoft.com/office/drawing/2014/main" val="2129786517"/>
                  </a:ext>
                </a:extLst>
              </a:tr>
              <a:tr h="329713">
                <a:tc rowSpan="4">
                  <a:txBody>
                    <a:bodyPr/>
                    <a:lstStyle/>
                    <a:p>
                      <a:pPr algn="just"/>
                      <a:r>
                        <a:rPr lang="ro-RO" sz="1500" b="0" i="0" noProof="0" dirty="0">
                          <a:latin typeface="+mn-lt"/>
                        </a:rPr>
                        <a:t>1.b.2 </a:t>
                      </a:r>
                    </a:p>
                    <a:p>
                      <a:pPr algn="just"/>
                      <a:r>
                        <a:rPr lang="ro-RO" sz="1500" b="0" i="0" noProof="0" dirty="0">
                          <a:latin typeface="+mn-lt"/>
                        </a:rPr>
                        <a:t>Dialog social / capacitate parteneri</a:t>
                      </a:r>
                    </a:p>
                  </a:txBody>
                  <a:tcPr anchor="ctr"/>
                </a:tc>
                <a:tc>
                  <a:txBody>
                    <a:bodyPr/>
                    <a:lstStyle/>
                    <a:p>
                      <a:pPr algn="just"/>
                      <a:r>
                        <a:rPr lang="ro-RO" sz="1500" b="0" i="0" noProof="0" dirty="0">
                          <a:latin typeface="+mn-lt"/>
                        </a:rPr>
                        <a:t>Creșterea</a:t>
                      </a:r>
                      <a:r>
                        <a:rPr lang="ro-RO" sz="1500" b="0" i="0" baseline="0" noProof="0" dirty="0">
                          <a:latin typeface="+mn-lt"/>
                        </a:rPr>
                        <a:t> capacității comitetelor sectoriale</a:t>
                      </a:r>
                      <a:endParaRPr lang="ro-RO" sz="1500" b="0" i="0" noProof="0" dirty="0">
                        <a:latin typeface="+mn-lt"/>
                      </a:endParaRPr>
                    </a:p>
                  </a:txBody>
                  <a:tcPr anchor="ctr"/>
                </a:tc>
                <a:tc rowSpan="4">
                  <a:txBody>
                    <a:bodyPr/>
                    <a:lstStyle/>
                    <a:p>
                      <a:pPr marL="285750" indent="-285750" algn="just">
                        <a:buFont typeface="Arial" panose="020B0604020202020204" pitchFamily="34" charset="0"/>
                        <a:buChar char="•"/>
                      </a:pPr>
                      <a:r>
                        <a:rPr lang="ro-RO" sz="1500" b="0" i="0" noProof="0" dirty="0">
                          <a:latin typeface="+mn-lt"/>
                        </a:rPr>
                        <a:t>Angajatori și membri ai comitetelor sectoriale</a:t>
                      </a:r>
                    </a:p>
                    <a:p>
                      <a:pPr marL="285750" indent="-285750" algn="just">
                        <a:buFont typeface="Arial" panose="020B0604020202020204" pitchFamily="34" charset="0"/>
                        <a:buChar char="•"/>
                      </a:pPr>
                      <a:r>
                        <a:rPr lang="ro-RO" sz="1500" b="0" i="0" noProof="0" dirty="0">
                          <a:latin typeface="+mn-lt"/>
                        </a:rPr>
                        <a:t>Organizații sindicale și patronale reprezentative</a:t>
                      </a:r>
                    </a:p>
                    <a:p>
                      <a:pPr marL="285750" indent="-285750" algn="just">
                        <a:buFont typeface="Arial" panose="020B0604020202020204" pitchFamily="34" charset="0"/>
                        <a:buChar char="•"/>
                      </a:pPr>
                      <a:r>
                        <a:rPr lang="ro-RO" sz="1500" b="0" i="0" noProof="0" dirty="0">
                          <a:latin typeface="+mn-lt"/>
                        </a:rPr>
                        <a:t>ONG-uri cu competențe in domeniu</a:t>
                      </a:r>
                    </a:p>
                    <a:p>
                      <a:pPr algn="just"/>
                      <a:endParaRPr lang="ro-RO" sz="1500" b="0" i="0" noProof="0" dirty="0">
                        <a:latin typeface="+mn-lt"/>
                      </a:endParaRPr>
                    </a:p>
                  </a:txBody>
                  <a:tcPr anchor="ctr"/>
                </a:tc>
                <a:tc rowSpan="4">
                  <a:txBody>
                    <a:bodyPr/>
                    <a:lstStyle/>
                    <a:p>
                      <a:pPr marL="285750" indent="-285750" algn="just">
                        <a:buFont typeface="Arial" panose="020B0604020202020204" pitchFamily="34" charset="0"/>
                        <a:buChar char="•"/>
                      </a:pPr>
                      <a:r>
                        <a:rPr lang="en-US" sz="1500" b="0" i="0" noProof="0" dirty="0">
                          <a:latin typeface="+mn-lt"/>
                        </a:rPr>
                        <a:t>85.05 mil euro </a:t>
                      </a:r>
                      <a:r>
                        <a:rPr lang="en-US" sz="1500" b="0" i="0" noProof="0" dirty="0" err="1">
                          <a:latin typeface="+mn-lt"/>
                        </a:rPr>
                        <a:t>alocare</a:t>
                      </a:r>
                      <a:r>
                        <a:rPr lang="en-US" sz="1500" b="0" i="0" noProof="0" dirty="0">
                          <a:latin typeface="+mn-lt"/>
                        </a:rPr>
                        <a:t> FSE+</a:t>
                      </a:r>
                    </a:p>
                    <a:p>
                      <a:pPr marL="285750" indent="-285750" algn="just">
                        <a:buFont typeface="Arial" panose="020B0604020202020204" pitchFamily="34" charset="0"/>
                        <a:buChar char="•"/>
                      </a:pPr>
                      <a:r>
                        <a:rPr lang="en-US" sz="1500" b="0" i="0" noProof="0" dirty="0">
                          <a:latin typeface="+mn-lt"/>
                        </a:rPr>
                        <a:t>26.3 mil euro </a:t>
                      </a:r>
                      <a:r>
                        <a:rPr lang="en-US" sz="1500" b="0" i="0" noProof="0" dirty="0" err="1">
                          <a:latin typeface="+mn-lt"/>
                        </a:rPr>
                        <a:t>buget</a:t>
                      </a:r>
                      <a:r>
                        <a:rPr lang="en-US" sz="1500" b="0" i="0" noProof="0" dirty="0">
                          <a:latin typeface="+mn-lt"/>
                        </a:rPr>
                        <a:t> de stat</a:t>
                      </a:r>
                      <a:endParaRPr lang="ro-RO" sz="1500" b="0" i="0" noProof="0" dirty="0">
                        <a:latin typeface="+mn-lt"/>
                      </a:endParaRPr>
                    </a:p>
                    <a:p>
                      <a:pPr algn="just"/>
                      <a:endParaRPr lang="ro-RO" sz="1500" b="0" i="0" noProof="0" dirty="0">
                        <a:latin typeface="+mn-lt"/>
                      </a:endParaRPr>
                    </a:p>
                  </a:txBody>
                  <a:tcPr anchor="ctr"/>
                </a:tc>
                <a:extLst>
                  <a:ext uri="{0D108BD9-81ED-4DB2-BD59-A6C34878D82A}">
                    <a16:rowId xmlns:a16="http://schemas.microsoft.com/office/drawing/2014/main" val="511337518"/>
                  </a:ext>
                </a:extLst>
              </a:tr>
              <a:tr h="329713">
                <a:tc vMerge="1">
                  <a:txBody>
                    <a:bodyPr/>
                    <a:lstStyle/>
                    <a:p>
                      <a:pPr algn="ctr"/>
                      <a:endParaRPr lang="en-US" dirty="0"/>
                    </a:p>
                  </a:txBody>
                  <a:tcPr/>
                </a:tc>
                <a:tc>
                  <a:txBody>
                    <a:bodyPr/>
                    <a:lstStyle/>
                    <a:p>
                      <a:pPr algn="just"/>
                      <a:r>
                        <a:rPr lang="ro-RO" sz="1500" b="0" i="0" noProof="0" dirty="0">
                          <a:latin typeface="+mn-lt"/>
                        </a:rPr>
                        <a:t>Pachete</a:t>
                      </a:r>
                      <a:r>
                        <a:rPr lang="ro-RO" sz="1500" b="0" i="0" baseline="0" noProof="0" dirty="0">
                          <a:latin typeface="+mn-lt"/>
                        </a:rPr>
                        <a:t> integrate pentru </a:t>
                      </a:r>
                      <a:r>
                        <a:rPr lang="ro-RO" sz="1500" b="0" i="0" noProof="0" dirty="0">
                          <a:latin typeface="+mn-lt"/>
                        </a:rPr>
                        <a:t>partenerii sociali</a:t>
                      </a:r>
                    </a:p>
                  </a:txBody>
                  <a:tcPr anchor="ctr"/>
                </a:tc>
                <a:tc vMerge="1">
                  <a:txBody>
                    <a:bodyPr/>
                    <a:lstStyle/>
                    <a:p>
                      <a:pPr algn="ctr"/>
                      <a:endParaRPr lang="en-US" dirty="0"/>
                    </a:p>
                  </a:txBody>
                  <a:tcPr/>
                </a:tc>
                <a:tc vMerge="1">
                  <a:txBody>
                    <a:bodyPr/>
                    <a:lstStyle/>
                    <a:p>
                      <a:endParaRPr lang="en-US"/>
                    </a:p>
                  </a:txBody>
                  <a:tcPr/>
                </a:tc>
                <a:extLst>
                  <a:ext uri="{0D108BD9-81ED-4DB2-BD59-A6C34878D82A}">
                    <a16:rowId xmlns:a16="http://schemas.microsoft.com/office/drawing/2014/main" val="10006"/>
                  </a:ext>
                </a:extLst>
              </a:tr>
              <a:tr h="565223">
                <a:tc vMerge="1">
                  <a:txBody>
                    <a:bodyPr/>
                    <a:lstStyle/>
                    <a:p>
                      <a:pPr algn="ctr"/>
                      <a:endParaRPr lang="en-US" dirty="0"/>
                    </a:p>
                  </a:txBody>
                  <a:tcPr/>
                </a:tc>
                <a:tc>
                  <a:txBody>
                    <a:bodyPr/>
                    <a:lstStyle/>
                    <a:p>
                      <a:pPr algn="l"/>
                      <a:r>
                        <a:rPr lang="ro-RO" sz="1500" b="0" i="0" noProof="0" dirty="0">
                          <a:latin typeface="+mn-lt"/>
                        </a:rPr>
                        <a:t>Crearea unei baze de date naționale cu rezultatele dialogului social</a:t>
                      </a:r>
                    </a:p>
                  </a:txBody>
                  <a:tcPr anchor="ctr"/>
                </a:tc>
                <a:tc vMerge="1">
                  <a:txBody>
                    <a:bodyPr/>
                    <a:lstStyle/>
                    <a:p>
                      <a:pPr algn="ctr"/>
                      <a:endParaRPr lang="en-US" dirty="0"/>
                    </a:p>
                  </a:txBody>
                  <a:tcPr/>
                </a:tc>
                <a:tc vMerge="1">
                  <a:txBody>
                    <a:bodyPr/>
                    <a:lstStyle/>
                    <a:p>
                      <a:endParaRPr lang="en-US"/>
                    </a:p>
                  </a:txBody>
                  <a:tcPr/>
                </a:tc>
                <a:extLst>
                  <a:ext uri="{0D108BD9-81ED-4DB2-BD59-A6C34878D82A}">
                    <a16:rowId xmlns:a16="http://schemas.microsoft.com/office/drawing/2014/main" val="10007"/>
                  </a:ext>
                </a:extLst>
              </a:tr>
              <a:tr h="518121">
                <a:tc vMerge="1">
                  <a:txBody>
                    <a:bodyPr/>
                    <a:lstStyle/>
                    <a:p>
                      <a:pPr algn="ctr"/>
                      <a:endParaRPr lang="en-US" dirty="0"/>
                    </a:p>
                  </a:txBody>
                  <a:tcPr/>
                </a:tc>
                <a:tc>
                  <a:txBody>
                    <a:bodyPr/>
                    <a:lstStyle/>
                    <a:p>
                      <a:pPr algn="l"/>
                      <a:r>
                        <a:rPr lang="ro-RO" sz="1500" b="0" i="0" noProof="0" dirty="0">
                          <a:latin typeface="+mn-lt"/>
                        </a:rPr>
                        <a:t>Creșterea capacității organizațiilor societății civile</a:t>
                      </a:r>
                    </a:p>
                  </a:txBody>
                  <a:tcPr anchor="ctr"/>
                </a:tc>
                <a:tc vMerge="1">
                  <a:txBody>
                    <a:bodyPr/>
                    <a:lstStyle/>
                    <a:p>
                      <a:pPr algn="ctr"/>
                      <a:endParaRPr lang="en-US" dirty="0"/>
                    </a:p>
                  </a:txBody>
                  <a:tcPr/>
                </a:tc>
                <a:tc vMerge="1">
                  <a:txBody>
                    <a:bodyPr/>
                    <a:lstStyle/>
                    <a:p>
                      <a:endParaRPr lang="en-US"/>
                    </a:p>
                  </a:txBody>
                  <a:tcPr/>
                </a:tc>
                <a:extLst>
                  <a:ext uri="{0D108BD9-81ED-4DB2-BD59-A6C34878D82A}">
                    <a16:rowId xmlns:a16="http://schemas.microsoft.com/office/drawing/2014/main" val="10008"/>
                  </a:ext>
                </a:extLst>
              </a:tr>
            </a:tbl>
          </a:graphicData>
        </a:graphic>
      </p:graphicFrame>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817416" y="354228"/>
            <a:ext cx="4142205" cy="590550"/>
          </a:xfrm>
          <a:prstGeom prst="rect">
            <a:avLst/>
          </a:prstGeom>
          <a:noFill/>
          <a:ln>
            <a:noFill/>
          </a:ln>
        </p:spPr>
      </p:pic>
      <p:pic>
        <p:nvPicPr>
          <p:cNvPr id="9" name="Imagine 8">
            <a:extLst>
              <a:ext uri="{FF2B5EF4-FFF2-40B4-BE49-F238E27FC236}">
                <a16:creationId xmlns:a16="http://schemas.microsoft.com/office/drawing/2014/main" id="{EBB4A17D-718C-48B2-CC8F-ECA948CC4E0B}"/>
              </a:ext>
            </a:extLst>
          </p:cNvPr>
          <p:cNvPicPr>
            <a:picLocks noChangeAspect="1"/>
          </p:cNvPicPr>
          <p:nvPr/>
        </p:nvPicPr>
        <p:blipFill>
          <a:blip r:embed="rId3"/>
          <a:stretch>
            <a:fillRect/>
          </a:stretch>
        </p:blipFill>
        <p:spPr>
          <a:xfrm>
            <a:off x="10475650" y="66144"/>
            <a:ext cx="898934" cy="957401"/>
          </a:xfrm>
          <a:prstGeom prst="rect">
            <a:avLst/>
          </a:prstGeom>
        </p:spPr>
      </p:pic>
      <p:pic>
        <p:nvPicPr>
          <p:cNvPr id="5" name="Imagine 4">
            <a:extLst>
              <a:ext uri="{FF2B5EF4-FFF2-40B4-BE49-F238E27FC236}">
                <a16:creationId xmlns:a16="http://schemas.microsoft.com/office/drawing/2014/main" id="{01BBD066-4A0B-817C-D709-033DDB38C71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25918" y="-9210"/>
            <a:ext cx="2928707" cy="1221061"/>
          </a:xfrm>
          <a:prstGeom prst="rect">
            <a:avLst/>
          </a:prstGeom>
        </p:spPr>
      </p:pic>
    </p:spTree>
    <p:extLst>
      <p:ext uri="{BB962C8B-B14F-4D97-AF65-F5344CB8AC3E}">
        <p14:creationId xmlns:p14="http://schemas.microsoft.com/office/powerpoint/2010/main" val="15735789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Rectangle: Top Corners One Rounded and One Snipped 12">
            <a:extLst>
              <a:ext uri="{FF2B5EF4-FFF2-40B4-BE49-F238E27FC236}">
                <a16:creationId xmlns:a16="http://schemas.microsoft.com/office/drawing/2014/main" id="{0ED8AAB3-C4B9-4150-9BE4-BAF0CF887882}"/>
              </a:ext>
            </a:extLst>
          </p:cNvPr>
          <p:cNvSpPr/>
          <p:nvPr/>
        </p:nvSpPr>
        <p:spPr bwMode="gray">
          <a:xfrm>
            <a:off x="682349" y="1346716"/>
            <a:ext cx="11075622" cy="503784"/>
          </a:xfrm>
          <a:prstGeom prst="snipRoundRect">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wrap="square" lIns="88900" tIns="88900" rIns="88900" bIns="88900" rtlCol="0" anchor="ctr"/>
          <a:lstStyle/>
          <a:p>
            <a:pPr algn="ctr">
              <a:lnSpc>
                <a:spcPct val="106000"/>
              </a:lnSpc>
              <a:buFont typeface="Wingdings 2" pitchFamily="18" charset="2"/>
              <a:buNone/>
            </a:pPr>
            <a:r>
              <a:rPr lang="ro-RO" sz="1600" b="1" dirty="0">
                <a:solidFill>
                  <a:schemeClr val="bg1"/>
                </a:solidFill>
              </a:rPr>
              <a:t>Prioritatea  2  Valorificarea potențialului tinerilor pe piața muncii</a:t>
            </a:r>
            <a:endParaRPr lang="en-US" sz="1600" b="1" dirty="0">
              <a:solidFill>
                <a:schemeClr val="bg1"/>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3954771677"/>
              </p:ext>
            </p:extLst>
          </p:nvPr>
        </p:nvGraphicFramePr>
        <p:xfrm>
          <a:off x="682349" y="1953208"/>
          <a:ext cx="11075622" cy="5237766"/>
        </p:xfrm>
        <a:graphic>
          <a:graphicData uri="http://schemas.openxmlformats.org/drawingml/2006/table">
            <a:tbl>
              <a:tblPr firstRow="1" bandRow="1">
                <a:tableStyleId>{93296810-A885-4BE3-A3E7-6D5BEEA58F35}</a:tableStyleId>
              </a:tblPr>
              <a:tblGrid>
                <a:gridCol w="2098561">
                  <a:extLst>
                    <a:ext uri="{9D8B030D-6E8A-4147-A177-3AD203B41FA5}">
                      <a16:colId xmlns:a16="http://schemas.microsoft.com/office/drawing/2014/main" val="20000"/>
                    </a:ext>
                  </a:extLst>
                </a:gridCol>
                <a:gridCol w="4477471">
                  <a:extLst>
                    <a:ext uri="{9D8B030D-6E8A-4147-A177-3AD203B41FA5}">
                      <a16:colId xmlns:a16="http://schemas.microsoft.com/office/drawing/2014/main" val="20001"/>
                    </a:ext>
                  </a:extLst>
                </a:gridCol>
                <a:gridCol w="2249795">
                  <a:extLst>
                    <a:ext uri="{9D8B030D-6E8A-4147-A177-3AD203B41FA5}">
                      <a16:colId xmlns:a16="http://schemas.microsoft.com/office/drawing/2014/main" val="20002"/>
                    </a:ext>
                  </a:extLst>
                </a:gridCol>
                <a:gridCol w="2249795">
                  <a:extLst>
                    <a:ext uri="{9D8B030D-6E8A-4147-A177-3AD203B41FA5}">
                      <a16:colId xmlns:a16="http://schemas.microsoft.com/office/drawing/2014/main" val="804829279"/>
                    </a:ext>
                  </a:extLst>
                </a:gridCol>
              </a:tblGrid>
              <a:tr h="574326">
                <a:tc>
                  <a:txBody>
                    <a:bodyPr/>
                    <a:lstStyle/>
                    <a:p>
                      <a:pPr algn="ctr"/>
                      <a:r>
                        <a:rPr lang="ro-RO" sz="1500" b="1" noProof="0" dirty="0"/>
                        <a:t>Acțiune</a:t>
                      </a:r>
                    </a:p>
                  </a:txBody>
                  <a:tcPr anchor="ctr"/>
                </a:tc>
                <a:tc>
                  <a:txBody>
                    <a:bodyPr/>
                    <a:lstStyle/>
                    <a:p>
                      <a:pPr algn="ctr"/>
                      <a:r>
                        <a:rPr lang="ro-RO" sz="1500" b="1" noProof="0" dirty="0"/>
                        <a:t>Exemple de investiții vizate</a:t>
                      </a:r>
                    </a:p>
                  </a:txBody>
                  <a:tcPr anchor="ctr"/>
                </a:tc>
                <a:tc>
                  <a:txBody>
                    <a:bodyPr/>
                    <a:lstStyle/>
                    <a:p>
                      <a:pPr algn="ctr"/>
                      <a:r>
                        <a:rPr lang="ro-RO" sz="1500" b="1" noProof="0" dirty="0"/>
                        <a:t>Categorii de beneficiari / </a:t>
                      </a:r>
                    </a:p>
                    <a:p>
                      <a:pPr algn="ctr"/>
                      <a:r>
                        <a:rPr lang="ro-RO" sz="1500" b="1" noProof="0" dirty="0"/>
                        <a:t>grup țintă</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1" i="0" noProof="0" dirty="0" err="1">
                          <a:latin typeface="+mn-lt"/>
                        </a:rPr>
                        <a:t>Alocare</a:t>
                      </a:r>
                      <a:r>
                        <a:rPr lang="en-US" sz="1500" b="1" i="0" noProof="0" dirty="0">
                          <a:latin typeface="+mn-lt"/>
                        </a:rPr>
                        <a:t> </a:t>
                      </a:r>
                      <a:r>
                        <a:rPr lang="en-US" sz="1500" b="1" i="0" noProof="0" dirty="0" err="1">
                          <a:latin typeface="+mn-lt"/>
                        </a:rPr>
                        <a:t>financiara</a:t>
                      </a:r>
                      <a:endParaRPr lang="ro-RO" sz="1500" b="1" i="0" noProof="0" dirty="0">
                        <a:latin typeface="+mn-lt"/>
                      </a:endParaRPr>
                    </a:p>
                    <a:p>
                      <a:pPr algn="ctr"/>
                      <a:endParaRPr lang="ro-RO" sz="1500" b="1" noProof="0" dirty="0"/>
                    </a:p>
                  </a:txBody>
                  <a:tcPr anchor="ctr"/>
                </a:tc>
                <a:extLst>
                  <a:ext uri="{0D108BD9-81ED-4DB2-BD59-A6C34878D82A}">
                    <a16:rowId xmlns:a16="http://schemas.microsoft.com/office/drawing/2014/main" val="10000"/>
                  </a:ext>
                </a:extLst>
              </a:tr>
              <a:tr h="1091887">
                <a:tc rowSpan="2">
                  <a:txBody>
                    <a:bodyPr/>
                    <a:lstStyle/>
                    <a:p>
                      <a:pPr algn="just"/>
                      <a:r>
                        <a:rPr lang="ro-RO" sz="1500" b="0" noProof="0" dirty="0"/>
                        <a:t>2.a.1 </a:t>
                      </a:r>
                    </a:p>
                    <a:p>
                      <a:pPr algn="just"/>
                      <a:r>
                        <a:rPr lang="ro-RO" sz="1500" b="0" noProof="0" dirty="0"/>
                        <a:t>Dezvoltare rețea de servicii pentru tineret</a:t>
                      </a:r>
                    </a:p>
                  </a:txBody>
                  <a:tcPr anchor="ctr"/>
                </a:tc>
                <a:tc rowSpan="2">
                  <a:txBody>
                    <a:bodyPr/>
                    <a:lstStyle/>
                    <a:p>
                      <a:pPr marL="285750" indent="-285750" algn="just">
                        <a:buFont typeface="Arial" panose="020B0604020202020204" pitchFamily="34" charset="0"/>
                        <a:buChar char="•"/>
                      </a:pPr>
                      <a:r>
                        <a:rPr lang="ro-RO" sz="1500" b="0" noProof="0" dirty="0"/>
                        <a:t>Parteneriate între </a:t>
                      </a:r>
                      <a:r>
                        <a:rPr lang="ro-RO" sz="1500" b="0" noProof="0" dirty="0" err="1"/>
                        <a:t>SPO</a:t>
                      </a:r>
                      <a:r>
                        <a:rPr lang="ro-RO" sz="1500" b="0" noProof="0" dirty="0"/>
                        <a:t> și furnizori de servicii de tineret publici sau privați (inclusiv centre de tineret)</a:t>
                      </a:r>
                      <a:r>
                        <a:rPr lang="ro-RO" sz="1500" b="0" baseline="0" noProof="0" dirty="0"/>
                        <a:t>;</a:t>
                      </a:r>
                    </a:p>
                    <a:p>
                      <a:pPr marL="285750" indent="-285750" algn="just">
                        <a:buFont typeface="Arial" panose="020B0604020202020204" pitchFamily="34" charset="0"/>
                        <a:buChar char="•"/>
                      </a:pPr>
                      <a:r>
                        <a:rPr lang="ro-RO" sz="1500" b="0" noProof="0" dirty="0"/>
                        <a:t>furnizare măsuri personalizate</a:t>
                      </a:r>
                      <a:r>
                        <a:rPr lang="ro-RO" sz="1500" b="0" baseline="0" noProof="0" dirty="0"/>
                        <a:t> </a:t>
                      </a:r>
                      <a:r>
                        <a:rPr lang="ro-RO" sz="1500" b="0" noProof="0" dirty="0"/>
                        <a:t>care să faciliteze angajarea tinerilor și prevenirea fenomenului </a:t>
                      </a:r>
                      <a:r>
                        <a:rPr lang="ro-RO" sz="1500" b="0" noProof="0" dirty="0" err="1"/>
                        <a:t>NEETs</a:t>
                      </a:r>
                      <a:r>
                        <a:rPr lang="ro-RO" sz="1500" b="0" noProof="0" dirty="0"/>
                        <a:t>;</a:t>
                      </a:r>
                    </a:p>
                    <a:p>
                      <a:pPr marL="285750" indent="-285750" algn="just">
                        <a:buFont typeface="Arial" panose="020B0604020202020204" pitchFamily="34" charset="0"/>
                        <a:buChar char="•"/>
                      </a:pPr>
                      <a:r>
                        <a:rPr lang="ro-RO" sz="1500" b="0" noProof="0" dirty="0"/>
                        <a:t>Asigurare/formare lucrători de tineret.</a:t>
                      </a:r>
                    </a:p>
                  </a:txBody>
                  <a:tcPr anchor="ctr"/>
                </a:tc>
                <a:tc rowSpan="7">
                  <a:txBody>
                    <a:bodyPr/>
                    <a:lstStyle/>
                    <a:p>
                      <a:pPr marL="285750" indent="-285750" algn="just">
                        <a:buFont typeface="Arial" panose="020B0604020202020204" pitchFamily="34" charset="0"/>
                        <a:buChar char="•"/>
                      </a:pPr>
                      <a:r>
                        <a:rPr lang="ro-RO" sz="1500" b="0" noProof="0" dirty="0"/>
                        <a:t>Tineri sub 30 ani </a:t>
                      </a:r>
                    </a:p>
                    <a:p>
                      <a:pPr marL="285750" indent="-285750" algn="just">
                        <a:buFont typeface="Arial" panose="020B0604020202020204" pitchFamily="34" charset="0"/>
                        <a:buChar char="•"/>
                      </a:pPr>
                      <a:r>
                        <a:rPr lang="ro-RO" sz="1500" b="0" noProof="0" dirty="0"/>
                        <a:t>Entitățile SPO în parteneriat cu structuri/entități specializate în furnizarea de servicii pentru tineri/ instituții de învățământ superior ce oferă servicii de educație</a:t>
                      </a:r>
                      <a:r>
                        <a:rPr lang="ro-RO" sz="1500" b="0" baseline="0" noProof="0" dirty="0"/>
                        <a:t> /furnizori de </a:t>
                      </a:r>
                      <a:r>
                        <a:rPr lang="ro-RO" sz="1500" b="0" noProof="0" dirty="0"/>
                        <a:t>formare profesională, consiliere/ </a:t>
                      </a:r>
                      <a:r>
                        <a:rPr lang="ro-RO" sz="1500" b="0" noProof="0" dirty="0" err="1"/>
                        <a:t>coaching</a:t>
                      </a:r>
                      <a:r>
                        <a:rPr lang="ro-RO" sz="1500" b="0" noProof="0" dirty="0"/>
                        <a:t>/ mentorat/ tutorat pentru tineri;</a:t>
                      </a:r>
                    </a:p>
                    <a:p>
                      <a:pPr marL="285750" indent="-285750" algn="just">
                        <a:buFont typeface="Arial" panose="020B0604020202020204" pitchFamily="34" charset="0"/>
                        <a:buChar char="•"/>
                      </a:pPr>
                      <a:r>
                        <a:rPr lang="ro-RO" sz="1500" b="0" noProof="0" dirty="0"/>
                        <a:t>Întreprinderi sociale</a:t>
                      </a:r>
                      <a:r>
                        <a:rPr lang="ro-RO" sz="1500" b="0" baseline="0" noProof="0" dirty="0"/>
                        <a:t> de inserție</a:t>
                      </a:r>
                    </a:p>
                    <a:p>
                      <a:pPr marL="285750" indent="-285750" algn="just">
                        <a:buFont typeface="Arial" panose="020B0604020202020204" pitchFamily="34" charset="0"/>
                        <a:buChar char="•"/>
                      </a:pPr>
                      <a:r>
                        <a:rPr lang="it-IT" sz="1500" b="0" kern="1200" dirty="0">
                          <a:solidFill>
                            <a:schemeClr val="dk1"/>
                          </a:solidFill>
                          <a:latin typeface="+mn-lt"/>
                          <a:ea typeface="+mn-ea"/>
                          <a:cs typeface="+mn-cs"/>
                        </a:rPr>
                        <a:t>administratori ai schemelor de antreprenoriat pentru tineri</a:t>
                      </a:r>
                      <a:endParaRPr lang="ro-RO" sz="1500" b="0" kern="1200" noProof="0" dirty="0">
                        <a:solidFill>
                          <a:schemeClr val="dk1"/>
                        </a:solidFill>
                        <a:latin typeface="+mn-lt"/>
                        <a:ea typeface="+mn-ea"/>
                        <a:cs typeface="+mn-cs"/>
                      </a:endParaRPr>
                    </a:p>
                  </a:txBody>
                  <a:tcPr anchor="ctr"/>
                </a:tc>
                <a:tc>
                  <a:txBody>
                    <a:bodyPr/>
                    <a:lstStyle/>
                    <a:p>
                      <a:pPr marL="285750" indent="-285750" algn="just">
                        <a:buFont typeface="Arial" panose="020B0604020202020204" pitchFamily="34" charset="0"/>
                        <a:buChar char="•"/>
                      </a:pPr>
                      <a:r>
                        <a:rPr lang="en-US" sz="1500" b="0" noProof="0" dirty="0"/>
                        <a:t>140 mil euro </a:t>
                      </a:r>
                      <a:r>
                        <a:rPr lang="en-US" sz="1500" b="0" noProof="0" dirty="0" err="1"/>
                        <a:t>alocare</a:t>
                      </a:r>
                      <a:r>
                        <a:rPr lang="en-US" sz="1500" b="0" noProof="0" dirty="0"/>
                        <a:t> FSE+</a:t>
                      </a:r>
                    </a:p>
                    <a:p>
                      <a:pPr marL="285750" indent="-285750" algn="just">
                        <a:buFont typeface="Arial" panose="020B0604020202020204" pitchFamily="34" charset="0"/>
                        <a:buChar char="•"/>
                      </a:pPr>
                      <a:r>
                        <a:rPr lang="en-US" sz="1500" b="0" noProof="0" dirty="0"/>
                        <a:t>34 mil euro </a:t>
                      </a:r>
                      <a:r>
                        <a:rPr lang="en-US" sz="1500" b="0" noProof="0" dirty="0" err="1"/>
                        <a:t>alocare</a:t>
                      </a:r>
                      <a:r>
                        <a:rPr lang="en-US" sz="1500" b="0" noProof="0" dirty="0"/>
                        <a:t> </a:t>
                      </a:r>
                      <a:r>
                        <a:rPr lang="en-US" sz="1500" b="0" noProof="0" dirty="0" err="1"/>
                        <a:t>buget</a:t>
                      </a:r>
                      <a:r>
                        <a:rPr lang="en-US" sz="1500" b="0" noProof="0" dirty="0"/>
                        <a:t> de stat</a:t>
                      </a:r>
                      <a:endParaRPr lang="ro-RO" sz="1500" b="0" noProof="0" dirty="0"/>
                    </a:p>
                  </a:txBody>
                  <a:tcPr anchor="ctr"/>
                </a:tc>
                <a:extLst>
                  <a:ext uri="{0D108BD9-81ED-4DB2-BD59-A6C34878D82A}">
                    <a16:rowId xmlns:a16="http://schemas.microsoft.com/office/drawing/2014/main" val="10001"/>
                  </a:ext>
                </a:extLst>
              </a:tr>
              <a:tr h="200347">
                <a:tc vMerge="1">
                  <a:txBody>
                    <a:bodyPr/>
                    <a:lstStyle/>
                    <a:p>
                      <a:endParaRPr lang="en-US"/>
                    </a:p>
                  </a:txBody>
                  <a:tcPr/>
                </a:tc>
                <a:tc vMerge="1">
                  <a:txBody>
                    <a:bodyPr/>
                    <a:lstStyle/>
                    <a:p>
                      <a:endParaRPr lang="en-US"/>
                    </a:p>
                  </a:txBody>
                  <a:tcPr/>
                </a:tc>
                <a:tc vMerge="1">
                  <a:txBody>
                    <a:bodyPr/>
                    <a:lstStyle/>
                    <a:p>
                      <a:endParaRPr lang="en-US"/>
                    </a:p>
                  </a:txBody>
                  <a:tcPr/>
                </a:tc>
                <a:tc rowSpan="2">
                  <a:txBody>
                    <a:bodyPr/>
                    <a:lstStyle/>
                    <a:p>
                      <a:pPr marL="285750" indent="-285750" algn="just">
                        <a:buFont typeface="Arial" panose="020B0604020202020204" pitchFamily="34" charset="0"/>
                        <a:buChar char="•"/>
                      </a:pPr>
                      <a:r>
                        <a:rPr lang="en-US" sz="1500" b="0" noProof="0" dirty="0"/>
                        <a:t>414 mil euro </a:t>
                      </a:r>
                      <a:r>
                        <a:rPr lang="en-US" sz="1500" b="0" noProof="0" dirty="0" err="1"/>
                        <a:t>alocare</a:t>
                      </a:r>
                      <a:r>
                        <a:rPr lang="en-US" sz="1500" b="0" noProof="0" dirty="0"/>
                        <a:t> FSE+</a:t>
                      </a:r>
                    </a:p>
                    <a:p>
                      <a:pPr marL="285750" indent="-285750" algn="just">
                        <a:buFont typeface="Arial" panose="020B0604020202020204" pitchFamily="34" charset="0"/>
                        <a:buChar char="•"/>
                      </a:pPr>
                      <a:r>
                        <a:rPr lang="en-US" sz="1500" b="0" noProof="0" dirty="0"/>
                        <a:t>100.5 mil euro </a:t>
                      </a:r>
                      <a:r>
                        <a:rPr lang="en-US" sz="1500" b="0" noProof="0" dirty="0" err="1"/>
                        <a:t>alocare</a:t>
                      </a:r>
                      <a:r>
                        <a:rPr lang="en-US" sz="1500" b="0" noProof="0" dirty="0"/>
                        <a:t> </a:t>
                      </a:r>
                      <a:r>
                        <a:rPr lang="en-US" sz="1500" b="0" noProof="0" dirty="0" err="1"/>
                        <a:t>buget</a:t>
                      </a:r>
                      <a:r>
                        <a:rPr lang="en-US" sz="1500" b="0" noProof="0" dirty="0"/>
                        <a:t> de stat</a:t>
                      </a:r>
                      <a:endParaRPr lang="ro-RO" sz="1500" b="0" noProof="0" dirty="0"/>
                    </a:p>
                  </a:txBody>
                  <a:tcPr anchor="ctr"/>
                </a:tc>
                <a:extLst>
                  <a:ext uri="{0D108BD9-81ED-4DB2-BD59-A6C34878D82A}">
                    <a16:rowId xmlns:a16="http://schemas.microsoft.com/office/drawing/2014/main" val="3980487059"/>
                  </a:ext>
                </a:extLst>
              </a:tr>
              <a:tr h="891540">
                <a:tc rowSpan="2">
                  <a:txBody>
                    <a:bodyPr/>
                    <a:lstStyle/>
                    <a:p>
                      <a:pPr algn="just"/>
                      <a:r>
                        <a:rPr lang="ro-RO" sz="1500" b="0" noProof="0" dirty="0"/>
                        <a:t>2.a.2.</a:t>
                      </a:r>
                      <a:r>
                        <a:rPr lang="ro-RO" sz="1500" b="0" baseline="0" noProof="0" dirty="0"/>
                        <a:t> </a:t>
                      </a:r>
                    </a:p>
                    <a:p>
                      <a:pPr algn="just"/>
                      <a:r>
                        <a:rPr lang="ro-RO" sz="1500" b="0" baseline="0" noProof="0" dirty="0"/>
                        <a:t>P</a:t>
                      </a:r>
                      <a:r>
                        <a:rPr lang="ro-RO" sz="1500" b="0" noProof="0" dirty="0"/>
                        <a:t>achete integrate de măsuri active, personalizate în funcție de profilul tinerilor</a:t>
                      </a:r>
                    </a:p>
                  </a:txBody>
                  <a:tcPr anchor="ctr"/>
                </a:tc>
                <a:tc rowSpan="2">
                  <a:txBody>
                    <a:bodyPr/>
                    <a:lstStyle/>
                    <a:p>
                      <a:pPr marL="285750" indent="-285750" algn="just">
                        <a:buFont typeface="Arial" panose="020B0604020202020204" pitchFamily="34" charset="0"/>
                        <a:buChar char="•"/>
                      </a:pPr>
                      <a:r>
                        <a:rPr lang="ro-RO" sz="1500" b="0" noProof="0" dirty="0"/>
                        <a:t>Consiliere, instruire, formare competențe;</a:t>
                      </a:r>
                    </a:p>
                    <a:p>
                      <a:pPr marL="285750" indent="-285750" algn="just">
                        <a:buFont typeface="Arial" panose="020B0604020202020204" pitchFamily="34" charset="0"/>
                        <a:buChar char="•"/>
                      </a:pPr>
                      <a:r>
                        <a:rPr lang="ro-RO" sz="1500" b="0" noProof="0" dirty="0"/>
                        <a:t>Ucenicii, stagii, subvenții angajare;</a:t>
                      </a:r>
                    </a:p>
                    <a:p>
                      <a:pPr marL="285750" indent="-285750" algn="just">
                        <a:buFont typeface="Arial" panose="020B0604020202020204" pitchFamily="34" charset="0"/>
                        <a:buChar char="•"/>
                      </a:pPr>
                      <a:r>
                        <a:rPr lang="ro-RO" sz="1500" b="0" noProof="0" dirty="0"/>
                        <a:t>Mobilitate transnațională (ALMA);</a:t>
                      </a:r>
                    </a:p>
                    <a:p>
                      <a:pPr marL="285750" indent="-285750" algn="just">
                        <a:buFont typeface="Arial" panose="020B0604020202020204" pitchFamily="34" charset="0"/>
                        <a:buChar char="•"/>
                      </a:pPr>
                      <a:r>
                        <a:rPr lang="ro-RO" sz="1500" b="0" baseline="0" noProof="0" dirty="0"/>
                        <a:t>Acompaniere </a:t>
                      </a:r>
                      <a:r>
                        <a:rPr lang="ro-RO" sz="1500" b="0" baseline="0" noProof="0" dirty="0" err="1"/>
                        <a:t>socio</a:t>
                      </a:r>
                      <a:r>
                        <a:rPr lang="ro-RO" sz="1500" b="0" baseline="0" noProof="0" dirty="0"/>
                        <a:t>-profesională;</a:t>
                      </a:r>
                    </a:p>
                    <a:p>
                      <a:pPr marL="285750" indent="-285750" algn="just">
                        <a:buFont typeface="Arial" panose="020B0604020202020204" pitchFamily="34" charset="0"/>
                        <a:buChar char="•"/>
                      </a:pPr>
                      <a:r>
                        <a:rPr lang="ro-RO" sz="1500" b="0" baseline="0" noProof="0" dirty="0"/>
                        <a:t>Campanii informare / comunicare.</a:t>
                      </a:r>
                      <a:endParaRPr lang="ro-RO" sz="1500" b="0" noProof="0" dirty="0"/>
                    </a:p>
                  </a:txBody>
                  <a:tcPr anchor="ctr"/>
                </a:tc>
                <a:tc vMerge="1">
                  <a:txBody>
                    <a:bodyPr/>
                    <a:lstStyle/>
                    <a:p>
                      <a:endParaRPr lang="en-US" dirty="0"/>
                    </a:p>
                  </a:txBody>
                  <a:tcPr/>
                </a:tc>
                <a:tc vMerge="1">
                  <a:txBody>
                    <a:bodyPr/>
                    <a:lstStyle/>
                    <a:p>
                      <a:endParaRPr lang="en-US"/>
                    </a:p>
                  </a:txBody>
                  <a:tcPr/>
                </a:tc>
                <a:extLst>
                  <a:ext uri="{0D108BD9-81ED-4DB2-BD59-A6C34878D82A}">
                    <a16:rowId xmlns:a16="http://schemas.microsoft.com/office/drawing/2014/main" val="10002"/>
                  </a:ext>
                </a:extLst>
              </a:tr>
              <a:tr h="400693">
                <a:tc vMerge="1">
                  <a:txBody>
                    <a:bodyPr/>
                    <a:lstStyle/>
                    <a:p>
                      <a:endParaRPr lang="en-US"/>
                    </a:p>
                  </a:txBody>
                  <a:tcPr/>
                </a:tc>
                <a:tc vMerge="1">
                  <a:txBody>
                    <a:bodyPr/>
                    <a:lstStyle/>
                    <a:p>
                      <a:endParaRPr lang="en-US"/>
                    </a:p>
                  </a:txBody>
                  <a:tcPr/>
                </a:tc>
                <a:tc vMerge="1">
                  <a:txBody>
                    <a:bodyPr/>
                    <a:lstStyle/>
                    <a:p>
                      <a:endParaRPr lang="en-US"/>
                    </a:p>
                  </a:txBody>
                  <a:tcPr/>
                </a:tc>
                <a:tc rowSpan="2">
                  <a:txBody>
                    <a:bodyPr/>
                    <a:lstStyle/>
                    <a:p>
                      <a:pPr marL="285750" indent="-285750" algn="just">
                        <a:buFont typeface="Arial" panose="020B0604020202020204" pitchFamily="34" charset="0"/>
                        <a:buChar char="•"/>
                      </a:pPr>
                      <a:r>
                        <a:rPr lang="en-US" sz="1500" b="0" noProof="0" dirty="0"/>
                        <a:t>238 mil euro </a:t>
                      </a:r>
                      <a:r>
                        <a:rPr lang="en-US" sz="1500" b="0" noProof="0" dirty="0" err="1"/>
                        <a:t>alocare</a:t>
                      </a:r>
                      <a:r>
                        <a:rPr lang="en-US" sz="1500" b="0" noProof="0" dirty="0"/>
                        <a:t> FSE+</a:t>
                      </a:r>
                    </a:p>
                    <a:p>
                      <a:pPr marL="285750" indent="-285750" algn="just">
                        <a:buFont typeface="Arial" panose="020B0604020202020204" pitchFamily="34" charset="0"/>
                        <a:buChar char="•"/>
                      </a:pPr>
                      <a:r>
                        <a:rPr lang="en-US" sz="1500" b="0" noProof="0" dirty="0"/>
                        <a:t>57.75 mil euro </a:t>
                      </a:r>
                      <a:r>
                        <a:rPr lang="en-US" sz="1500" b="0" noProof="0" dirty="0" err="1"/>
                        <a:t>alocare</a:t>
                      </a:r>
                      <a:r>
                        <a:rPr lang="en-US" sz="1500" b="0" noProof="0" dirty="0"/>
                        <a:t> </a:t>
                      </a:r>
                      <a:r>
                        <a:rPr lang="en-US" sz="1500" b="0" noProof="0" dirty="0" err="1"/>
                        <a:t>buget</a:t>
                      </a:r>
                      <a:r>
                        <a:rPr lang="en-US" sz="1500" b="0" noProof="0" dirty="0"/>
                        <a:t> de stat</a:t>
                      </a:r>
                      <a:endParaRPr lang="ro-RO" sz="1500" b="0" noProof="0" dirty="0"/>
                    </a:p>
                  </a:txBody>
                  <a:tcPr anchor="ctr"/>
                </a:tc>
                <a:extLst>
                  <a:ext uri="{0D108BD9-81ED-4DB2-BD59-A6C34878D82A}">
                    <a16:rowId xmlns:a16="http://schemas.microsoft.com/office/drawing/2014/main" val="509545500"/>
                  </a:ext>
                </a:extLst>
              </a:tr>
              <a:tr h="691194">
                <a:tc rowSpan="2">
                  <a:txBody>
                    <a:bodyPr/>
                    <a:lstStyle/>
                    <a:p>
                      <a:pPr algn="just"/>
                      <a:r>
                        <a:rPr lang="ro-RO" sz="1500" b="0" noProof="0" dirty="0"/>
                        <a:t>2.a.3.</a:t>
                      </a:r>
                      <a:r>
                        <a:rPr lang="ro-RO" sz="1500" b="0" baseline="0" noProof="0" dirty="0"/>
                        <a:t> </a:t>
                      </a:r>
                    </a:p>
                    <a:p>
                      <a:pPr algn="just"/>
                      <a:r>
                        <a:rPr lang="ro-RO" sz="1500" b="0" baseline="0" noProof="0" dirty="0" err="1"/>
                        <a:t>Antreprenoriat</a:t>
                      </a:r>
                      <a:r>
                        <a:rPr lang="ro-RO" sz="1500" b="0" baseline="0" noProof="0" dirty="0"/>
                        <a:t> pentru tineri</a:t>
                      </a:r>
                      <a:endParaRPr lang="ro-RO" sz="1500" b="0" noProof="0" dirty="0"/>
                    </a:p>
                  </a:txBody>
                  <a:tcPr anchor="ctr"/>
                </a:tc>
                <a:tc rowSpan="2">
                  <a:txBody>
                    <a:bodyPr/>
                    <a:lstStyle/>
                    <a:p>
                      <a:pPr marL="285750" indent="-285750" algn="just">
                        <a:buFont typeface="Arial" panose="020B0604020202020204" pitchFamily="34" charset="0"/>
                        <a:buChar char="•"/>
                      </a:pPr>
                      <a:r>
                        <a:rPr lang="ro-RO" sz="1500" b="0" noProof="0" dirty="0"/>
                        <a:t>Formare</a:t>
                      </a:r>
                      <a:r>
                        <a:rPr lang="ro-RO" sz="1500" b="0" baseline="0" noProof="0" dirty="0"/>
                        <a:t> competențe antreprenoriale/ granturi înființare afaceri/asistență post-înființare</a:t>
                      </a:r>
                      <a:endParaRPr lang="ro-RO" sz="1500" b="0" noProof="0" dirty="0"/>
                    </a:p>
                  </a:txBody>
                  <a:tcPr anchor="ctr"/>
                </a:tc>
                <a:tc vMerge="1">
                  <a:txBody>
                    <a:bodyPr/>
                    <a:lstStyle/>
                    <a:p>
                      <a:endParaRPr lang="en-US" dirty="0"/>
                    </a:p>
                  </a:txBody>
                  <a:tcPr/>
                </a:tc>
                <a:tc vMerge="1">
                  <a:txBody>
                    <a:bodyPr/>
                    <a:lstStyle/>
                    <a:p>
                      <a:endParaRPr lang="en-US"/>
                    </a:p>
                  </a:txBody>
                  <a:tcPr/>
                </a:tc>
                <a:extLst>
                  <a:ext uri="{0D108BD9-81ED-4DB2-BD59-A6C34878D82A}">
                    <a16:rowId xmlns:a16="http://schemas.microsoft.com/office/drawing/2014/main" val="10003"/>
                  </a:ext>
                </a:extLst>
              </a:tr>
              <a:tr h="0">
                <a:tc vMerge="1">
                  <a:txBody>
                    <a:bodyPr/>
                    <a:lstStyle/>
                    <a:p>
                      <a:endParaRPr lang="en-US"/>
                    </a:p>
                  </a:txBody>
                  <a:tcPr/>
                </a:tc>
                <a:tc vMerge="1">
                  <a:txBody>
                    <a:bodyPr/>
                    <a:lstStyle/>
                    <a:p>
                      <a:endParaRPr lang="en-US"/>
                    </a:p>
                  </a:txBody>
                  <a:tcPr/>
                </a:tc>
                <a:tc vMerge="1">
                  <a:txBody>
                    <a:bodyPr/>
                    <a:lstStyle/>
                    <a:p>
                      <a:endParaRPr lang="en-US"/>
                    </a:p>
                  </a:txBody>
                  <a:tcPr/>
                </a:tc>
                <a:tc rowSpan="2">
                  <a:txBody>
                    <a:bodyPr/>
                    <a:lstStyle/>
                    <a:p>
                      <a:pPr marL="285750" indent="-285750" algn="just">
                        <a:buFont typeface="Arial" panose="020B0604020202020204" pitchFamily="34" charset="0"/>
                        <a:buChar char="•"/>
                      </a:pPr>
                      <a:r>
                        <a:rPr lang="en-US" sz="1500" b="0" noProof="0" dirty="0"/>
                        <a:t>88 mil euro </a:t>
                      </a:r>
                      <a:r>
                        <a:rPr lang="en-US" sz="1500" b="0" noProof="0" dirty="0" err="1"/>
                        <a:t>alocare</a:t>
                      </a:r>
                      <a:r>
                        <a:rPr lang="en-US" sz="1500" b="0" noProof="0" dirty="0"/>
                        <a:t> FSE+</a:t>
                      </a:r>
                    </a:p>
                    <a:p>
                      <a:pPr marL="285750" indent="-285750" algn="just">
                        <a:buFont typeface="Arial" panose="020B0604020202020204" pitchFamily="34" charset="0"/>
                        <a:buChar char="•"/>
                      </a:pPr>
                      <a:r>
                        <a:rPr lang="en-US" sz="1500" b="0" noProof="0" dirty="0"/>
                        <a:t>21.3 mil euro </a:t>
                      </a:r>
                      <a:r>
                        <a:rPr lang="en-US" sz="1500" b="0" noProof="0" dirty="0" err="1"/>
                        <a:t>alocare</a:t>
                      </a:r>
                      <a:r>
                        <a:rPr lang="en-US" sz="1500" b="0" noProof="0" dirty="0"/>
                        <a:t> </a:t>
                      </a:r>
                      <a:r>
                        <a:rPr lang="en-US" sz="1500" b="0" noProof="0" dirty="0" err="1"/>
                        <a:t>buget</a:t>
                      </a:r>
                      <a:r>
                        <a:rPr lang="en-US" sz="1500" b="0" noProof="0" dirty="0"/>
                        <a:t> de stat</a:t>
                      </a:r>
                    </a:p>
                  </a:txBody>
                  <a:tcPr anchor="ctr"/>
                </a:tc>
                <a:extLst>
                  <a:ext uri="{0D108BD9-81ED-4DB2-BD59-A6C34878D82A}">
                    <a16:rowId xmlns:a16="http://schemas.microsoft.com/office/drawing/2014/main" val="2809239247"/>
                  </a:ext>
                </a:extLst>
              </a:tr>
              <a:tr h="813628">
                <a:tc>
                  <a:txBody>
                    <a:bodyPr/>
                    <a:lstStyle/>
                    <a:p>
                      <a:pPr algn="just"/>
                      <a:r>
                        <a:rPr lang="ro-RO" sz="1500" b="0" noProof="0" dirty="0"/>
                        <a:t>2.a.4. </a:t>
                      </a:r>
                    </a:p>
                    <a:p>
                      <a:pPr algn="just"/>
                      <a:r>
                        <a:rPr lang="ro-RO" sz="1500" b="0" noProof="0" dirty="0"/>
                        <a:t>Întreprinderi sociale de inserție pentru susținerea tinerilor</a:t>
                      </a:r>
                    </a:p>
                  </a:txBody>
                  <a:tcPr anchor="ctr"/>
                </a:tc>
                <a:tc>
                  <a:txBody>
                    <a:bodyPr/>
                    <a:lstStyle/>
                    <a:p>
                      <a:pPr marL="285750" indent="-285750" algn="just">
                        <a:buFont typeface="Arial" panose="020B0604020202020204" pitchFamily="34" charset="0"/>
                        <a:buChar char="•"/>
                      </a:pPr>
                      <a:r>
                        <a:rPr lang="ro-RO" sz="1500" b="0" noProof="0" dirty="0"/>
                        <a:t>Calificare la locul de muncă;</a:t>
                      </a:r>
                    </a:p>
                    <a:p>
                      <a:pPr marL="285750" indent="-285750" algn="just">
                        <a:buFont typeface="Arial" panose="020B0604020202020204" pitchFamily="34" charset="0"/>
                        <a:buChar char="•"/>
                      </a:pPr>
                      <a:r>
                        <a:rPr lang="ro-RO" sz="1500" b="0" noProof="0" dirty="0"/>
                        <a:t>Consiliere / orientare profesională;</a:t>
                      </a:r>
                    </a:p>
                    <a:p>
                      <a:pPr marL="285750" indent="-285750" algn="just">
                        <a:buFont typeface="Arial" panose="020B0604020202020204" pitchFamily="34" charset="0"/>
                        <a:buChar char="•"/>
                      </a:pPr>
                      <a:r>
                        <a:rPr lang="ro-RO" sz="1500" b="0" noProof="0" dirty="0"/>
                        <a:t>Subvenționarea contractelor de angajare.</a:t>
                      </a:r>
                    </a:p>
                  </a:txBody>
                  <a:tcPr anchor="ctr"/>
                </a:tc>
                <a:tc vMerge="1">
                  <a:txBody>
                    <a:bodyPr/>
                    <a:lstStyle/>
                    <a:p>
                      <a:endParaRPr lang="en-US" dirty="0"/>
                    </a:p>
                  </a:txBody>
                  <a:tcPr/>
                </a:tc>
                <a:tc vMerge="1">
                  <a:txBody>
                    <a:bodyPr/>
                    <a:lstStyle/>
                    <a:p>
                      <a:endParaRPr lang="en-US"/>
                    </a:p>
                  </a:txBody>
                  <a:tcPr/>
                </a:tc>
                <a:extLst>
                  <a:ext uri="{0D108BD9-81ED-4DB2-BD59-A6C34878D82A}">
                    <a16:rowId xmlns:a16="http://schemas.microsoft.com/office/drawing/2014/main" val="10004"/>
                  </a:ext>
                </a:extLst>
              </a:tr>
            </a:tbl>
          </a:graphicData>
        </a:graphic>
      </p:graphicFrame>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817416" y="354228"/>
            <a:ext cx="4142205" cy="590550"/>
          </a:xfrm>
          <a:prstGeom prst="rect">
            <a:avLst/>
          </a:prstGeom>
          <a:noFill/>
          <a:ln>
            <a:noFill/>
          </a:ln>
        </p:spPr>
      </p:pic>
      <p:pic>
        <p:nvPicPr>
          <p:cNvPr id="9" name="Imagine 8">
            <a:extLst>
              <a:ext uri="{FF2B5EF4-FFF2-40B4-BE49-F238E27FC236}">
                <a16:creationId xmlns:a16="http://schemas.microsoft.com/office/drawing/2014/main" id="{2950FD2B-0093-188F-010A-B138609DAFAE}"/>
              </a:ext>
            </a:extLst>
          </p:cNvPr>
          <p:cNvPicPr>
            <a:picLocks noChangeAspect="1"/>
          </p:cNvPicPr>
          <p:nvPr/>
        </p:nvPicPr>
        <p:blipFill>
          <a:blip r:embed="rId4"/>
          <a:stretch>
            <a:fillRect/>
          </a:stretch>
        </p:blipFill>
        <p:spPr>
          <a:xfrm>
            <a:off x="10475650" y="66144"/>
            <a:ext cx="898934" cy="957401"/>
          </a:xfrm>
          <a:prstGeom prst="rect">
            <a:avLst/>
          </a:prstGeom>
        </p:spPr>
      </p:pic>
      <p:pic>
        <p:nvPicPr>
          <p:cNvPr id="5" name="Imagine 4">
            <a:extLst>
              <a:ext uri="{FF2B5EF4-FFF2-40B4-BE49-F238E27FC236}">
                <a16:creationId xmlns:a16="http://schemas.microsoft.com/office/drawing/2014/main" id="{C05960CB-373F-792F-440D-08F300D4D38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5918" y="-9210"/>
            <a:ext cx="2928707" cy="1221061"/>
          </a:xfrm>
          <a:prstGeom prst="rect">
            <a:avLst/>
          </a:prstGeom>
        </p:spPr>
      </p:pic>
    </p:spTree>
    <p:extLst>
      <p:ext uri="{BB962C8B-B14F-4D97-AF65-F5344CB8AC3E}">
        <p14:creationId xmlns:p14="http://schemas.microsoft.com/office/powerpoint/2010/main" val="6001159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Rectangle: Top Corners One Rounded and One Snipped 12">
            <a:extLst>
              <a:ext uri="{FF2B5EF4-FFF2-40B4-BE49-F238E27FC236}">
                <a16:creationId xmlns:a16="http://schemas.microsoft.com/office/drawing/2014/main" id="{0ED8AAB3-C4B9-4150-9BE4-BAF0CF887882}"/>
              </a:ext>
            </a:extLst>
          </p:cNvPr>
          <p:cNvSpPr/>
          <p:nvPr/>
        </p:nvSpPr>
        <p:spPr bwMode="gray">
          <a:xfrm>
            <a:off x="682349" y="1424400"/>
            <a:ext cx="10499771" cy="503784"/>
          </a:xfrm>
          <a:prstGeom prst="snipRoundRect">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wrap="square" lIns="88900" tIns="88900" rIns="88900" bIns="88900" rtlCol="0" anchor="ctr"/>
          <a:lstStyle/>
          <a:p>
            <a:pPr algn="ctr">
              <a:lnSpc>
                <a:spcPct val="106000"/>
              </a:lnSpc>
              <a:buFont typeface="Wingdings 2" pitchFamily="18" charset="2"/>
              <a:buNone/>
            </a:pPr>
            <a:r>
              <a:rPr lang="ro-RO" b="1" dirty="0">
                <a:solidFill>
                  <a:schemeClr val="bg1"/>
                </a:solidFill>
              </a:rPr>
              <a:t>Prioritatea  3  Creșterea accesului pe piața muncii pentru toți</a:t>
            </a:r>
            <a:endParaRPr lang="en-US" b="1" dirty="0">
              <a:solidFill>
                <a:schemeClr val="bg1"/>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3555050752"/>
              </p:ext>
            </p:extLst>
          </p:nvPr>
        </p:nvGraphicFramePr>
        <p:xfrm>
          <a:off x="682349" y="2071171"/>
          <a:ext cx="10499770" cy="4353633"/>
        </p:xfrm>
        <a:graphic>
          <a:graphicData uri="http://schemas.openxmlformats.org/drawingml/2006/table">
            <a:tbl>
              <a:tblPr firstRow="1" bandRow="1">
                <a:tableStyleId>{93296810-A885-4BE3-A3E7-6D5BEEA58F35}</a:tableStyleId>
              </a:tblPr>
              <a:tblGrid>
                <a:gridCol w="2447090">
                  <a:extLst>
                    <a:ext uri="{9D8B030D-6E8A-4147-A177-3AD203B41FA5}">
                      <a16:colId xmlns:a16="http://schemas.microsoft.com/office/drawing/2014/main" val="20000"/>
                    </a:ext>
                  </a:extLst>
                </a:gridCol>
                <a:gridCol w="3310542">
                  <a:extLst>
                    <a:ext uri="{9D8B030D-6E8A-4147-A177-3AD203B41FA5}">
                      <a16:colId xmlns:a16="http://schemas.microsoft.com/office/drawing/2014/main" val="20001"/>
                    </a:ext>
                  </a:extLst>
                </a:gridCol>
                <a:gridCol w="2371069">
                  <a:extLst>
                    <a:ext uri="{9D8B030D-6E8A-4147-A177-3AD203B41FA5}">
                      <a16:colId xmlns:a16="http://schemas.microsoft.com/office/drawing/2014/main" val="20002"/>
                    </a:ext>
                  </a:extLst>
                </a:gridCol>
                <a:gridCol w="2371069">
                  <a:extLst>
                    <a:ext uri="{9D8B030D-6E8A-4147-A177-3AD203B41FA5}">
                      <a16:colId xmlns:a16="http://schemas.microsoft.com/office/drawing/2014/main" val="1717822419"/>
                    </a:ext>
                  </a:extLst>
                </a:gridCol>
              </a:tblGrid>
              <a:tr h="563699">
                <a:tc>
                  <a:txBody>
                    <a:bodyPr/>
                    <a:lstStyle/>
                    <a:p>
                      <a:pPr algn="ctr"/>
                      <a:r>
                        <a:rPr lang="ro-RO" sz="1500" b="1" noProof="0" dirty="0"/>
                        <a:t>Acțiune</a:t>
                      </a:r>
                    </a:p>
                  </a:txBody>
                  <a:tcPr anchor="ctr"/>
                </a:tc>
                <a:tc>
                  <a:txBody>
                    <a:bodyPr/>
                    <a:lstStyle/>
                    <a:p>
                      <a:pPr algn="ctr"/>
                      <a:r>
                        <a:rPr lang="ro-RO" sz="1500" b="1" noProof="0" dirty="0"/>
                        <a:t>Exemple de investiții vizate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o-RO" sz="1500" b="1" noProof="0" dirty="0"/>
                        <a:t>Categorii de beneficiari/</a:t>
                      </a:r>
                    </a:p>
                    <a:p>
                      <a:pPr algn="ctr"/>
                      <a:r>
                        <a:rPr lang="ro-RO" sz="1500" b="1" noProof="0" dirty="0"/>
                        <a:t>Grupuri</a:t>
                      </a:r>
                      <a:r>
                        <a:rPr lang="ro-RO" sz="1500" b="1" baseline="0" noProof="0" dirty="0"/>
                        <a:t> ț</a:t>
                      </a:r>
                      <a:r>
                        <a:rPr lang="ro-RO" sz="1500" b="1" noProof="0" dirty="0"/>
                        <a:t>intă</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1" i="0" noProof="0" dirty="0" err="1">
                          <a:latin typeface="+mn-lt"/>
                        </a:rPr>
                        <a:t>Alocare</a:t>
                      </a:r>
                      <a:r>
                        <a:rPr lang="en-US" sz="1500" b="1" i="0" noProof="0" dirty="0">
                          <a:latin typeface="+mn-lt"/>
                        </a:rPr>
                        <a:t> </a:t>
                      </a:r>
                      <a:r>
                        <a:rPr lang="en-US" sz="1500" b="1" i="0" noProof="0" dirty="0" err="1">
                          <a:latin typeface="+mn-lt"/>
                        </a:rPr>
                        <a:t>financiar</a:t>
                      </a:r>
                      <a:r>
                        <a:rPr lang="ro-RO" sz="1500" b="1" i="0" noProof="0" dirty="0">
                          <a:latin typeface="+mn-lt"/>
                        </a:rPr>
                        <a:t>ă</a:t>
                      </a:r>
                    </a:p>
                    <a:p>
                      <a:pPr algn="ctr"/>
                      <a:endParaRPr lang="ro-RO" sz="1500" b="1" noProof="0" dirty="0"/>
                    </a:p>
                  </a:txBody>
                  <a:tcPr anchor="ctr"/>
                </a:tc>
                <a:extLst>
                  <a:ext uri="{0D108BD9-81ED-4DB2-BD59-A6C34878D82A}">
                    <a16:rowId xmlns:a16="http://schemas.microsoft.com/office/drawing/2014/main" val="10000"/>
                  </a:ext>
                </a:extLst>
              </a:tr>
              <a:tr h="1894967">
                <a:tc rowSpan="2">
                  <a:txBody>
                    <a:bodyPr/>
                    <a:lstStyle/>
                    <a:p>
                      <a:pPr algn="just"/>
                      <a:r>
                        <a:rPr lang="ro-RO" sz="1500" b="0" noProof="0" dirty="0"/>
                        <a:t>3.a.1 </a:t>
                      </a:r>
                    </a:p>
                    <a:p>
                      <a:pPr algn="just"/>
                      <a:r>
                        <a:rPr lang="ro-RO" sz="1500" b="0" noProof="0" dirty="0" err="1"/>
                        <a:t>Outreach</a:t>
                      </a:r>
                      <a:r>
                        <a:rPr lang="ro-RO" sz="1500" b="0" noProof="0" dirty="0"/>
                        <a:t> și activare / </a:t>
                      </a:r>
                      <a:r>
                        <a:rPr lang="ro-RO" sz="1500" b="0" noProof="0" dirty="0" err="1"/>
                        <a:t>funizarea</a:t>
                      </a:r>
                      <a:r>
                        <a:rPr lang="ro-RO" sz="1500" b="0" noProof="0" dirty="0"/>
                        <a:t> de măsuri active în servicii integrate</a:t>
                      </a:r>
                    </a:p>
                  </a:txBody>
                  <a:tcPr anchor="ctr"/>
                </a:tc>
                <a:tc rowSpan="2">
                  <a:txBody>
                    <a:bodyPr/>
                    <a:lstStyle/>
                    <a:p>
                      <a:pPr marL="285750" indent="-285750" algn="just">
                        <a:buFont typeface="Arial" panose="020B0604020202020204" pitchFamily="34" charset="0"/>
                        <a:buChar char="•"/>
                      </a:pPr>
                      <a:r>
                        <a:rPr lang="ro-RO" sz="1500" b="0" noProof="0" dirty="0"/>
                        <a:t>Identificare/înregistrare</a:t>
                      </a:r>
                      <a:r>
                        <a:rPr lang="ro-RO" sz="1500" b="0" baseline="0" noProof="0" dirty="0"/>
                        <a:t> inactivi;</a:t>
                      </a:r>
                    </a:p>
                    <a:p>
                      <a:pPr marL="285750" indent="-285750" algn="just">
                        <a:buFont typeface="Arial" panose="020B0604020202020204" pitchFamily="34" charset="0"/>
                        <a:buChar char="•"/>
                      </a:pPr>
                      <a:r>
                        <a:rPr lang="ro-RO" sz="1500" b="0" noProof="0" dirty="0"/>
                        <a:t>Informare/ consiliere/mediere;</a:t>
                      </a:r>
                    </a:p>
                    <a:p>
                      <a:pPr marL="285750" indent="-285750" algn="just">
                        <a:buFont typeface="Arial" panose="020B0604020202020204" pitchFamily="34" charset="0"/>
                        <a:buChar char="•"/>
                      </a:pPr>
                      <a:r>
                        <a:rPr lang="ro-RO" sz="1500" b="0" noProof="0" dirty="0"/>
                        <a:t>Instruire, formare competențe;</a:t>
                      </a:r>
                    </a:p>
                    <a:p>
                      <a:pPr marL="285750" indent="-285750" algn="just">
                        <a:buFont typeface="Arial" panose="020B0604020202020204" pitchFamily="34" charset="0"/>
                        <a:buChar char="•"/>
                      </a:pPr>
                      <a:r>
                        <a:rPr lang="ro-RO" sz="1500" b="0" noProof="0" dirty="0"/>
                        <a:t>Ucenicii, stagii, subvenții angajare;</a:t>
                      </a:r>
                    </a:p>
                    <a:p>
                      <a:pPr marL="285750" indent="-285750" algn="just">
                        <a:buFont typeface="Arial" panose="020B0604020202020204" pitchFamily="34" charset="0"/>
                        <a:buChar char="•"/>
                      </a:pPr>
                      <a:r>
                        <a:rPr lang="ro-RO" sz="1500" b="0" noProof="0" dirty="0"/>
                        <a:t>Pachete de măsuri de mobilitate;</a:t>
                      </a:r>
                    </a:p>
                    <a:p>
                      <a:pPr marL="285750" indent="-285750" algn="just">
                        <a:buFont typeface="Arial" panose="020B0604020202020204" pitchFamily="34" charset="0"/>
                        <a:buChar char="•"/>
                      </a:pPr>
                      <a:r>
                        <a:rPr lang="ro-RO" sz="1500" b="0" baseline="0" noProof="0" dirty="0"/>
                        <a:t>Acompaniere </a:t>
                      </a:r>
                      <a:r>
                        <a:rPr lang="ro-RO" sz="1500" b="0" baseline="0" noProof="0" dirty="0" err="1"/>
                        <a:t>socio</a:t>
                      </a:r>
                      <a:r>
                        <a:rPr lang="ro-RO" sz="1500" b="0" baseline="0" noProof="0" dirty="0"/>
                        <a:t>-profesională.</a:t>
                      </a:r>
                    </a:p>
                  </a:txBody>
                  <a:tcPr anchor="ctr"/>
                </a:tc>
                <a:tc rowSpan="3">
                  <a:txBody>
                    <a:bodyPr/>
                    <a:lstStyle/>
                    <a:p>
                      <a:pPr marL="0" indent="0" algn="just">
                        <a:buFont typeface="Arial" panose="020B0604020202020204" pitchFamily="34" charset="0"/>
                        <a:buNone/>
                      </a:pPr>
                      <a:r>
                        <a:rPr lang="ro-RO" sz="1200" b="0" noProof="0" dirty="0"/>
                        <a:t>Serviciul Public de Ocupare/</a:t>
                      </a:r>
                      <a:r>
                        <a:rPr lang="ro-RO" sz="1200" b="0" kern="1200" dirty="0">
                          <a:solidFill>
                            <a:schemeClr val="dk1"/>
                          </a:solidFill>
                          <a:latin typeface="+mn-lt"/>
                          <a:ea typeface="+mn-ea"/>
                          <a:cs typeface="+mn-cs"/>
                        </a:rPr>
                        <a:t>Furnizori de servicii de formare profesională, dezvoltare de competențe transversale/stimulare a ocupării forței de muncă</a:t>
                      </a:r>
                    </a:p>
                    <a:p>
                      <a:pPr marL="0" indent="0" algn="just">
                        <a:buFont typeface="Arial" panose="020B0604020202020204" pitchFamily="34" charset="0"/>
                        <a:buNone/>
                      </a:pPr>
                      <a:r>
                        <a:rPr lang="ro-RO" sz="1200" b="0" noProof="0" dirty="0"/>
                        <a:t>Persoane inactive, tineri cu vârsta de peste 30 ani, șomeri, șomeri de lungă durată, cu nivel redus de competențe, persoane cu dizabilități, persoane din comunități marginalizate, din zone rurale, persoane cu vârsta peste 55 de ani, persoane reîntoarse în țară, persoane aparținând minorităților, persoane eliberate din detenție, refugiați și persoane beneficiare ale unei forme de protecție internațională</a:t>
                      </a:r>
                    </a:p>
                  </a:txBody>
                  <a:tcPr anchor="ctr"/>
                </a:tc>
                <a:tc>
                  <a:txBody>
                    <a:bodyPr/>
                    <a:lstStyle/>
                    <a:p>
                      <a:pPr marL="285750" indent="-285750" algn="just">
                        <a:buFont typeface="Wingdings" panose="05000000000000000000" pitchFamily="2" charset="2"/>
                        <a:buChar char="§"/>
                      </a:pPr>
                      <a:r>
                        <a:rPr lang="en-US" sz="1500" b="0" kern="1200" noProof="0" dirty="0">
                          <a:solidFill>
                            <a:schemeClr val="dk1"/>
                          </a:solidFill>
                          <a:latin typeface="+mn-lt"/>
                          <a:ea typeface="+mn-ea"/>
                          <a:cs typeface="+mn-cs"/>
                        </a:rPr>
                        <a:t>171 mil euro </a:t>
                      </a:r>
                      <a:r>
                        <a:rPr lang="en-US" sz="1500" b="0" kern="1200" noProof="0" dirty="0" err="1">
                          <a:solidFill>
                            <a:schemeClr val="dk1"/>
                          </a:solidFill>
                          <a:latin typeface="+mn-lt"/>
                          <a:ea typeface="+mn-ea"/>
                          <a:cs typeface="+mn-cs"/>
                        </a:rPr>
                        <a:t>alocare</a:t>
                      </a:r>
                      <a:r>
                        <a:rPr lang="en-US" sz="1500" b="0" kern="1200" noProof="0" dirty="0">
                          <a:solidFill>
                            <a:schemeClr val="dk1"/>
                          </a:solidFill>
                          <a:latin typeface="+mn-lt"/>
                          <a:ea typeface="+mn-ea"/>
                          <a:cs typeface="+mn-cs"/>
                        </a:rPr>
                        <a:t> FSE+</a:t>
                      </a:r>
                    </a:p>
                    <a:p>
                      <a:pPr marL="285750" indent="-285750" algn="just">
                        <a:buFont typeface="Wingdings" panose="05000000000000000000" pitchFamily="2" charset="2"/>
                        <a:buChar char="§"/>
                      </a:pPr>
                      <a:r>
                        <a:rPr lang="en-US" sz="1500" b="0" kern="1200" noProof="0" dirty="0">
                          <a:solidFill>
                            <a:schemeClr val="dk1"/>
                          </a:solidFill>
                          <a:latin typeface="+mn-lt"/>
                          <a:ea typeface="+mn-ea"/>
                          <a:cs typeface="+mn-cs"/>
                        </a:rPr>
                        <a:t>52.8 mil euro </a:t>
                      </a:r>
                      <a:r>
                        <a:rPr lang="en-US" sz="1500" b="0" kern="1200" noProof="0" dirty="0" err="1">
                          <a:solidFill>
                            <a:schemeClr val="dk1"/>
                          </a:solidFill>
                          <a:latin typeface="+mn-lt"/>
                          <a:ea typeface="+mn-ea"/>
                          <a:cs typeface="+mn-cs"/>
                        </a:rPr>
                        <a:t>alocare</a:t>
                      </a:r>
                      <a:r>
                        <a:rPr lang="en-US" sz="1500" b="0" kern="1200" noProof="0" dirty="0">
                          <a:solidFill>
                            <a:schemeClr val="dk1"/>
                          </a:solidFill>
                          <a:latin typeface="+mn-lt"/>
                          <a:ea typeface="+mn-ea"/>
                          <a:cs typeface="+mn-cs"/>
                        </a:rPr>
                        <a:t> </a:t>
                      </a:r>
                      <a:r>
                        <a:rPr lang="en-US" sz="1500" b="0" kern="1200" noProof="0" dirty="0" err="1">
                          <a:solidFill>
                            <a:schemeClr val="dk1"/>
                          </a:solidFill>
                          <a:latin typeface="+mn-lt"/>
                          <a:ea typeface="+mn-ea"/>
                          <a:cs typeface="+mn-cs"/>
                        </a:rPr>
                        <a:t>buget</a:t>
                      </a:r>
                      <a:r>
                        <a:rPr lang="en-US" sz="1500" b="0" kern="1200" noProof="0" dirty="0">
                          <a:solidFill>
                            <a:schemeClr val="dk1"/>
                          </a:solidFill>
                          <a:latin typeface="+mn-lt"/>
                          <a:ea typeface="+mn-ea"/>
                          <a:cs typeface="+mn-cs"/>
                        </a:rPr>
                        <a:t> de stat</a:t>
                      </a:r>
                      <a:endParaRPr lang="ro-RO" sz="1500" b="0" kern="1200" noProof="0" dirty="0">
                        <a:solidFill>
                          <a:schemeClr val="dk1"/>
                        </a:solidFill>
                        <a:latin typeface="+mn-lt"/>
                        <a:ea typeface="+mn-ea"/>
                        <a:cs typeface="+mn-cs"/>
                      </a:endParaRPr>
                    </a:p>
                  </a:txBody>
                  <a:tcPr anchor="ctr"/>
                </a:tc>
                <a:extLst>
                  <a:ext uri="{0D108BD9-81ED-4DB2-BD59-A6C34878D82A}">
                    <a16:rowId xmlns:a16="http://schemas.microsoft.com/office/drawing/2014/main" val="10001"/>
                  </a:ext>
                </a:extLst>
              </a:tr>
              <a:tr h="355306">
                <a:tc vMerge="1">
                  <a:txBody>
                    <a:bodyPr/>
                    <a:lstStyle/>
                    <a:p>
                      <a:endParaRPr lang="en-US"/>
                    </a:p>
                  </a:txBody>
                  <a:tcPr/>
                </a:tc>
                <a:tc vMerge="1">
                  <a:txBody>
                    <a:bodyPr/>
                    <a:lstStyle/>
                    <a:p>
                      <a:endParaRPr lang="en-US"/>
                    </a:p>
                  </a:txBody>
                  <a:tcPr/>
                </a:tc>
                <a:tc vMerge="1">
                  <a:txBody>
                    <a:bodyPr/>
                    <a:lstStyle/>
                    <a:p>
                      <a:endParaRPr lang="en-US"/>
                    </a:p>
                  </a:txBody>
                  <a:tcPr/>
                </a:tc>
                <a:tc rowSpan="2">
                  <a:txBody>
                    <a:bodyPr/>
                    <a:lstStyle/>
                    <a:p>
                      <a:pPr marL="285750" indent="-285750" algn="just">
                        <a:buFont typeface="Arial" panose="020B0604020202020204" pitchFamily="34" charset="0"/>
                        <a:buChar char="•"/>
                      </a:pPr>
                      <a:r>
                        <a:rPr lang="en-US" sz="1500" b="0" kern="1200" noProof="0" dirty="0">
                          <a:solidFill>
                            <a:schemeClr val="dk1"/>
                          </a:solidFill>
                          <a:latin typeface="+mn-lt"/>
                          <a:ea typeface="+mn-ea"/>
                          <a:cs typeface="+mn-cs"/>
                        </a:rPr>
                        <a:t>36 mil euro </a:t>
                      </a:r>
                      <a:r>
                        <a:rPr lang="en-US" sz="1500" b="0" kern="1200" noProof="0" dirty="0" err="1">
                          <a:solidFill>
                            <a:schemeClr val="dk1"/>
                          </a:solidFill>
                          <a:latin typeface="+mn-lt"/>
                          <a:ea typeface="+mn-ea"/>
                          <a:cs typeface="+mn-cs"/>
                        </a:rPr>
                        <a:t>alocare</a:t>
                      </a:r>
                      <a:r>
                        <a:rPr lang="en-US" sz="1500" b="0" kern="1200" noProof="0" dirty="0">
                          <a:solidFill>
                            <a:schemeClr val="dk1"/>
                          </a:solidFill>
                          <a:latin typeface="+mn-lt"/>
                          <a:ea typeface="+mn-ea"/>
                          <a:cs typeface="+mn-cs"/>
                        </a:rPr>
                        <a:t> FSE+</a:t>
                      </a:r>
                    </a:p>
                    <a:p>
                      <a:pPr marL="285750" indent="-285750" algn="just">
                        <a:buFont typeface="Arial" panose="020B0604020202020204" pitchFamily="34" charset="0"/>
                        <a:buChar char="•"/>
                      </a:pPr>
                      <a:r>
                        <a:rPr lang="en-US" sz="1500" b="0" kern="1200" noProof="0" dirty="0">
                          <a:solidFill>
                            <a:schemeClr val="dk1"/>
                          </a:solidFill>
                          <a:latin typeface="+mn-lt"/>
                          <a:ea typeface="+mn-ea"/>
                          <a:cs typeface="+mn-cs"/>
                        </a:rPr>
                        <a:t>6.4 mil euro </a:t>
                      </a:r>
                      <a:r>
                        <a:rPr lang="en-US" sz="1500" b="0" kern="1200" noProof="0" dirty="0" err="1">
                          <a:solidFill>
                            <a:schemeClr val="dk1"/>
                          </a:solidFill>
                          <a:latin typeface="+mn-lt"/>
                          <a:ea typeface="+mn-ea"/>
                          <a:cs typeface="+mn-cs"/>
                        </a:rPr>
                        <a:t>alocare</a:t>
                      </a:r>
                      <a:r>
                        <a:rPr lang="en-US" sz="1500" b="0" kern="1200" noProof="0" dirty="0">
                          <a:solidFill>
                            <a:schemeClr val="dk1"/>
                          </a:solidFill>
                          <a:latin typeface="+mn-lt"/>
                          <a:ea typeface="+mn-ea"/>
                          <a:cs typeface="+mn-cs"/>
                        </a:rPr>
                        <a:t> </a:t>
                      </a:r>
                      <a:r>
                        <a:rPr lang="en-US" sz="1500" b="0" kern="1200" noProof="0" dirty="0" err="1">
                          <a:solidFill>
                            <a:schemeClr val="dk1"/>
                          </a:solidFill>
                          <a:latin typeface="+mn-lt"/>
                          <a:ea typeface="+mn-ea"/>
                          <a:cs typeface="+mn-cs"/>
                        </a:rPr>
                        <a:t>buget</a:t>
                      </a:r>
                      <a:r>
                        <a:rPr lang="en-US" sz="1500" b="0" kern="1200" noProof="0" dirty="0">
                          <a:solidFill>
                            <a:schemeClr val="dk1"/>
                          </a:solidFill>
                          <a:latin typeface="+mn-lt"/>
                          <a:ea typeface="+mn-ea"/>
                          <a:cs typeface="+mn-cs"/>
                        </a:rPr>
                        <a:t> de stat</a:t>
                      </a:r>
                      <a:endParaRPr lang="ro-RO" sz="1500" b="0" kern="1200" noProof="0" dirty="0">
                        <a:solidFill>
                          <a:schemeClr val="dk1"/>
                        </a:solidFill>
                        <a:latin typeface="+mn-lt"/>
                        <a:ea typeface="+mn-ea"/>
                        <a:cs typeface="+mn-cs"/>
                      </a:endParaRPr>
                    </a:p>
                  </a:txBody>
                  <a:tcPr anchor="ctr"/>
                </a:tc>
                <a:extLst>
                  <a:ext uri="{0D108BD9-81ED-4DB2-BD59-A6C34878D82A}">
                    <a16:rowId xmlns:a16="http://schemas.microsoft.com/office/drawing/2014/main" val="2055403015"/>
                  </a:ext>
                </a:extLst>
              </a:tr>
              <a:tr h="1539661">
                <a:tc>
                  <a:txBody>
                    <a:bodyPr/>
                    <a:lstStyle/>
                    <a:p>
                      <a:pPr algn="just"/>
                      <a:r>
                        <a:rPr lang="ro-RO" sz="1500" b="0" noProof="0" dirty="0"/>
                        <a:t>3.a.2.</a:t>
                      </a:r>
                      <a:r>
                        <a:rPr lang="ro-RO" sz="1500" b="0" baseline="0" noProof="0" dirty="0"/>
                        <a:t> </a:t>
                      </a:r>
                    </a:p>
                    <a:p>
                      <a:pPr algn="just"/>
                      <a:r>
                        <a:rPr lang="ro-RO" sz="1500" b="0" kern="1200" baseline="0" noProof="0" dirty="0">
                          <a:solidFill>
                            <a:schemeClr val="dk1"/>
                          </a:solidFill>
                          <a:effectLst/>
                          <a:latin typeface="+mn-lt"/>
                          <a:ea typeface="+mn-ea"/>
                          <a:cs typeface="+mn-cs"/>
                        </a:rPr>
                        <a:t>I</a:t>
                      </a:r>
                      <a:r>
                        <a:rPr lang="ro-RO" sz="1500" b="0" kern="1200" noProof="0" dirty="0">
                          <a:solidFill>
                            <a:schemeClr val="dk1"/>
                          </a:solidFill>
                          <a:effectLst/>
                          <a:latin typeface="+mn-lt"/>
                          <a:ea typeface="+mn-ea"/>
                          <a:cs typeface="+mn-cs"/>
                        </a:rPr>
                        <a:t>ntervenții integrate în zone cu deficit de forță de muncă și migrație sezonieră</a:t>
                      </a:r>
                      <a:endParaRPr lang="ro-RO" sz="1500" b="0" noProof="0" dirty="0"/>
                    </a:p>
                  </a:txBody>
                  <a:tcPr anchor="ctr"/>
                </a:tc>
                <a:tc>
                  <a:txBody>
                    <a:bodyPr/>
                    <a:lstStyle/>
                    <a:p>
                      <a:pPr marL="285750" indent="-285750" algn="just">
                        <a:buFont typeface="Arial" panose="020B0604020202020204" pitchFamily="34" charset="0"/>
                        <a:buChar char="•"/>
                      </a:pPr>
                      <a:r>
                        <a:rPr lang="ro-RO" sz="1500" b="0" noProof="0" dirty="0"/>
                        <a:t>Analize / studii pentru identificarea nevoilor de forță de muncă;</a:t>
                      </a:r>
                    </a:p>
                    <a:p>
                      <a:pPr marL="285750" indent="-285750" algn="just">
                        <a:buFont typeface="Arial" panose="020B0604020202020204" pitchFamily="34" charset="0"/>
                        <a:buChar char="•"/>
                      </a:pPr>
                      <a:r>
                        <a:rPr lang="ro-RO" sz="1500" b="0" noProof="0" dirty="0"/>
                        <a:t>Proiectare/furnizare intervenții pentru acoperire deficit forță de muncă în parteneriat cu comunitatea.</a:t>
                      </a:r>
                    </a:p>
                  </a:txBody>
                  <a:tcPr anchor="ctr"/>
                </a:tc>
                <a:tc vMerge="1">
                  <a:txBody>
                    <a:bodyPr/>
                    <a:lstStyle/>
                    <a:p>
                      <a:endParaRPr lang="en-US" dirty="0"/>
                    </a:p>
                  </a:txBody>
                  <a:tcPr/>
                </a:tc>
                <a:tc vMerge="1">
                  <a:txBody>
                    <a:bodyPr/>
                    <a:lstStyle/>
                    <a:p>
                      <a:endParaRPr lang="en-US"/>
                    </a:p>
                  </a:txBody>
                  <a:tcPr/>
                </a:tc>
                <a:extLst>
                  <a:ext uri="{0D108BD9-81ED-4DB2-BD59-A6C34878D82A}">
                    <a16:rowId xmlns:a16="http://schemas.microsoft.com/office/drawing/2014/main" val="10002"/>
                  </a:ext>
                </a:extLst>
              </a:tr>
            </a:tbl>
          </a:graphicData>
        </a:graphic>
      </p:graphicFrame>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817416" y="354228"/>
            <a:ext cx="4142205" cy="590550"/>
          </a:xfrm>
          <a:prstGeom prst="rect">
            <a:avLst/>
          </a:prstGeom>
          <a:noFill/>
          <a:ln>
            <a:noFill/>
          </a:ln>
        </p:spPr>
      </p:pic>
      <p:pic>
        <p:nvPicPr>
          <p:cNvPr id="16" name="Imagine 15">
            <a:extLst>
              <a:ext uri="{FF2B5EF4-FFF2-40B4-BE49-F238E27FC236}">
                <a16:creationId xmlns:a16="http://schemas.microsoft.com/office/drawing/2014/main" id="{849AF27E-D961-50D8-1F44-17AD4B318BB4}"/>
              </a:ext>
            </a:extLst>
          </p:cNvPr>
          <p:cNvPicPr>
            <a:picLocks noChangeAspect="1"/>
          </p:cNvPicPr>
          <p:nvPr/>
        </p:nvPicPr>
        <p:blipFill>
          <a:blip r:embed="rId4"/>
          <a:stretch>
            <a:fillRect/>
          </a:stretch>
        </p:blipFill>
        <p:spPr>
          <a:xfrm>
            <a:off x="10475650" y="66144"/>
            <a:ext cx="898934" cy="957401"/>
          </a:xfrm>
          <a:prstGeom prst="rect">
            <a:avLst/>
          </a:prstGeom>
        </p:spPr>
      </p:pic>
      <p:pic>
        <p:nvPicPr>
          <p:cNvPr id="2" name="Imagine 1">
            <a:extLst>
              <a:ext uri="{FF2B5EF4-FFF2-40B4-BE49-F238E27FC236}">
                <a16:creationId xmlns:a16="http://schemas.microsoft.com/office/drawing/2014/main" id="{B91F03C4-0132-1CC2-05EF-E3E2519864E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5918" y="0"/>
            <a:ext cx="2928707" cy="1211851"/>
          </a:xfrm>
          <a:prstGeom prst="rect">
            <a:avLst/>
          </a:prstGeom>
        </p:spPr>
      </p:pic>
    </p:spTree>
    <p:extLst>
      <p:ext uri="{BB962C8B-B14F-4D97-AF65-F5344CB8AC3E}">
        <p14:creationId xmlns:p14="http://schemas.microsoft.com/office/powerpoint/2010/main" val="18351965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Rectangle: Top Corners One Rounded and One Snipped 12">
            <a:extLst>
              <a:ext uri="{FF2B5EF4-FFF2-40B4-BE49-F238E27FC236}">
                <a16:creationId xmlns:a16="http://schemas.microsoft.com/office/drawing/2014/main" id="{0ED8AAB3-C4B9-4150-9BE4-BAF0CF887882}"/>
              </a:ext>
            </a:extLst>
          </p:cNvPr>
          <p:cNvSpPr/>
          <p:nvPr/>
        </p:nvSpPr>
        <p:spPr bwMode="gray">
          <a:xfrm>
            <a:off x="682349" y="1424400"/>
            <a:ext cx="10499771" cy="503784"/>
          </a:xfrm>
          <a:prstGeom prst="snipRoundRect">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wrap="square" lIns="88900" tIns="88900" rIns="88900" bIns="88900" rtlCol="0" anchor="ctr"/>
          <a:lstStyle/>
          <a:p>
            <a:pPr algn="ctr">
              <a:lnSpc>
                <a:spcPct val="106000"/>
              </a:lnSpc>
              <a:buFont typeface="Wingdings 2" pitchFamily="18" charset="2"/>
              <a:buNone/>
            </a:pPr>
            <a:r>
              <a:rPr lang="ro-RO" b="1" dirty="0">
                <a:solidFill>
                  <a:schemeClr val="bg1"/>
                </a:solidFill>
              </a:rPr>
              <a:t>Prioritatea  3  Creșterea accesului pe piața muncii pentru toți</a:t>
            </a:r>
            <a:endParaRPr lang="en-US" b="1" dirty="0">
              <a:solidFill>
                <a:schemeClr val="bg1"/>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1485009021"/>
              </p:ext>
            </p:extLst>
          </p:nvPr>
        </p:nvGraphicFramePr>
        <p:xfrm>
          <a:off x="682349" y="2071171"/>
          <a:ext cx="10499770" cy="3428819"/>
        </p:xfrm>
        <a:graphic>
          <a:graphicData uri="http://schemas.openxmlformats.org/drawingml/2006/table">
            <a:tbl>
              <a:tblPr firstRow="1" bandRow="1">
                <a:tableStyleId>{93296810-A885-4BE3-A3E7-6D5BEEA58F35}</a:tableStyleId>
              </a:tblPr>
              <a:tblGrid>
                <a:gridCol w="2447090">
                  <a:extLst>
                    <a:ext uri="{9D8B030D-6E8A-4147-A177-3AD203B41FA5}">
                      <a16:colId xmlns:a16="http://schemas.microsoft.com/office/drawing/2014/main" val="20000"/>
                    </a:ext>
                  </a:extLst>
                </a:gridCol>
                <a:gridCol w="3310542">
                  <a:extLst>
                    <a:ext uri="{9D8B030D-6E8A-4147-A177-3AD203B41FA5}">
                      <a16:colId xmlns:a16="http://schemas.microsoft.com/office/drawing/2014/main" val="20001"/>
                    </a:ext>
                  </a:extLst>
                </a:gridCol>
                <a:gridCol w="2371069">
                  <a:extLst>
                    <a:ext uri="{9D8B030D-6E8A-4147-A177-3AD203B41FA5}">
                      <a16:colId xmlns:a16="http://schemas.microsoft.com/office/drawing/2014/main" val="20002"/>
                    </a:ext>
                  </a:extLst>
                </a:gridCol>
                <a:gridCol w="2371069">
                  <a:extLst>
                    <a:ext uri="{9D8B030D-6E8A-4147-A177-3AD203B41FA5}">
                      <a16:colId xmlns:a16="http://schemas.microsoft.com/office/drawing/2014/main" val="1717822419"/>
                    </a:ext>
                  </a:extLst>
                </a:gridCol>
              </a:tblGrid>
              <a:tr h="563699">
                <a:tc>
                  <a:txBody>
                    <a:bodyPr/>
                    <a:lstStyle/>
                    <a:p>
                      <a:pPr algn="ctr"/>
                      <a:r>
                        <a:rPr lang="ro-RO" sz="1500" b="1" noProof="0" dirty="0"/>
                        <a:t>Acțiune</a:t>
                      </a:r>
                    </a:p>
                  </a:txBody>
                  <a:tcPr anchor="ctr"/>
                </a:tc>
                <a:tc>
                  <a:txBody>
                    <a:bodyPr/>
                    <a:lstStyle/>
                    <a:p>
                      <a:pPr algn="ctr"/>
                      <a:r>
                        <a:rPr lang="ro-RO" sz="1500" b="1" noProof="0" dirty="0"/>
                        <a:t>Exemple de investiții vizate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o-RO" sz="1500" b="1" noProof="0" dirty="0"/>
                        <a:t>Categorii de beneficiari/</a:t>
                      </a:r>
                    </a:p>
                    <a:p>
                      <a:pPr algn="ctr"/>
                      <a:r>
                        <a:rPr lang="ro-RO" sz="1500" b="1" noProof="0" dirty="0"/>
                        <a:t>Grupuri</a:t>
                      </a:r>
                      <a:r>
                        <a:rPr lang="ro-RO" sz="1500" b="1" baseline="0" noProof="0" dirty="0"/>
                        <a:t> ț</a:t>
                      </a:r>
                      <a:r>
                        <a:rPr lang="ro-RO" sz="1500" b="1" noProof="0" dirty="0"/>
                        <a:t>intă</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1" i="0" noProof="0" dirty="0" err="1">
                          <a:latin typeface="+mn-lt"/>
                        </a:rPr>
                        <a:t>Alocare</a:t>
                      </a:r>
                      <a:r>
                        <a:rPr lang="en-US" sz="1500" b="1" i="0" noProof="0" dirty="0">
                          <a:latin typeface="+mn-lt"/>
                        </a:rPr>
                        <a:t> </a:t>
                      </a:r>
                      <a:r>
                        <a:rPr lang="en-US" sz="1500" b="1" i="0" noProof="0" dirty="0" err="1">
                          <a:latin typeface="+mn-lt"/>
                        </a:rPr>
                        <a:t>financiara</a:t>
                      </a:r>
                      <a:endParaRPr lang="ro-RO" sz="1500" b="1" i="0" noProof="0" dirty="0">
                        <a:latin typeface="+mn-lt"/>
                      </a:endParaRPr>
                    </a:p>
                    <a:p>
                      <a:pPr algn="ctr"/>
                      <a:endParaRPr lang="ro-RO" sz="1500" b="1" noProof="0" dirty="0"/>
                    </a:p>
                  </a:txBody>
                  <a:tcPr anchor="ctr"/>
                </a:tc>
                <a:extLst>
                  <a:ext uri="{0D108BD9-81ED-4DB2-BD59-A6C34878D82A}">
                    <a16:rowId xmlns:a16="http://schemas.microsoft.com/office/drawing/2014/main" val="10000"/>
                  </a:ext>
                </a:extLst>
              </a:tr>
              <a:tr h="1894967">
                <a:tc>
                  <a:txBody>
                    <a:bodyPr/>
                    <a:lstStyle/>
                    <a:p>
                      <a:r>
                        <a:rPr lang="en-US" sz="1500" b="0" kern="1200" noProof="0" dirty="0">
                          <a:solidFill>
                            <a:schemeClr val="dk1"/>
                          </a:solidFill>
                          <a:latin typeface="+mn-lt"/>
                          <a:ea typeface="+mn-ea"/>
                          <a:cs typeface="+mn-cs"/>
                        </a:rPr>
                        <a:t>3.c.1 – 3.c.3 </a:t>
                      </a:r>
                      <a:r>
                        <a:rPr lang="ro-RO" sz="1500" b="0" kern="1200" dirty="0">
                          <a:solidFill>
                            <a:schemeClr val="dk1"/>
                          </a:solidFill>
                          <a:latin typeface="+mn-lt"/>
                          <a:ea typeface="+mn-ea"/>
                          <a:cs typeface="+mn-cs"/>
                        </a:rPr>
                        <a:t>Sprijin acordat angajatorilor/ consorțiilor de angajatori pentru amenajarea unor spații destinate supravegherii și îngrijirii copiilor cu vârstă preșcolară (0-6 ani) sau pentru crearea de parteneriate cu entități specializate care oferă servicii de îngrijire copii</a:t>
                      </a:r>
                      <a:endParaRPr lang="ro-RO" sz="1500" b="0" kern="1200" noProof="0" dirty="0">
                        <a:solidFill>
                          <a:schemeClr val="dk1"/>
                        </a:solidFill>
                        <a:latin typeface="+mn-lt"/>
                        <a:ea typeface="+mn-ea"/>
                        <a:cs typeface="+mn-cs"/>
                      </a:endParaRPr>
                    </a:p>
                  </a:txBody>
                  <a:tcPr anchor="ctr"/>
                </a:tc>
                <a:tc>
                  <a:txBody>
                    <a:bodyPr/>
                    <a:lstStyle/>
                    <a:p>
                      <a:pPr marL="285750" indent="-285750" algn="just">
                        <a:buFont typeface="Arial" panose="020B0604020202020204" pitchFamily="34" charset="0"/>
                        <a:buChar char="•"/>
                      </a:pPr>
                      <a:r>
                        <a:rPr lang="ro-RO" sz="1300" b="0" kern="1200" baseline="0" noProof="0" dirty="0">
                          <a:solidFill>
                            <a:schemeClr val="dk1"/>
                          </a:solidFill>
                          <a:latin typeface="+mn-lt"/>
                          <a:ea typeface="+mn-ea"/>
                          <a:cs typeface="+mn-cs"/>
                        </a:rPr>
                        <a:t>Sprijin acordat inteprinderilor pe loc de muncă ocupat de femei pentru asigurarea condițiilor de îngrijire a copilului (0-6) pe perioada în care persoana lucrează</a:t>
                      </a:r>
                    </a:p>
                    <a:p>
                      <a:pPr marL="285750" indent="-285750" algn="just">
                        <a:buFont typeface="Arial" panose="020B0604020202020204" pitchFamily="34" charset="0"/>
                        <a:buChar char="•"/>
                      </a:pPr>
                      <a:r>
                        <a:rPr lang="ro-RO" sz="1300" b="0" kern="1200" baseline="0" dirty="0">
                          <a:solidFill>
                            <a:schemeClr val="dk1"/>
                          </a:solidFill>
                          <a:latin typeface="+mn-lt"/>
                          <a:ea typeface="+mn-ea"/>
                          <a:cs typeface="+mn-cs"/>
                        </a:rPr>
                        <a:t>Stimularea angajatorilor pentru utilizarea unor forme de muncă noi sau flexibile, prin subvenționarea angajării</a:t>
                      </a:r>
                    </a:p>
                    <a:p>
                      <a:pPr marL="285750" indent="-285750" algn="just">
                        <a:buFont typeface="Arial" panose="020B0604020202020204" pitchFamily="34" charset="0"/>
                        <a:buChar char="•"/>
                      </a:pPr>
                      <a:r>
                        <a:rPr lang="ro-RO" sz="1300" b="0" kern="1200" baseline="0" dirty="0">
                          <a:solidFill>
                            <a:schemeClr val="dk1"/>
                          </a:solidFill>
                          <a:latin typeface="+mn-lt"/>
                          <a:ea typeface="+mn-ea"/>
                          <a:cs typeface="+mn-cs"/>
                        </a:rPr>
                        <a:t>Programe de dezvoltare personală pentru femei, consiliere vocațională, continuare/reintegrare în sistemul de învățământ, asigurare de măsuri de angajare, consiliere, formare, acompaniere în vederea inserției/reinserției socio-profesionale</a:t>
                      </a:r>
                      <a:endParaRPr lang="ro-RO" sz="1300" b="0" kern="1200" baseline="0" noProof="0" dirty="0">
                        <a:solidFill>
                          <a:schemeClr val="dk1"/>
                        </a:solidFill>
                        <a:latin typeface="+mn-lt"/>
                        <a:ea typeface="+mn-ea"/>
                        <a:cs typeface="+mn-cs"/>
                      </a:endParaRPr>
                    </a:p>
                  </a:txBody>
                  <a:tcPr anchor="ctr"/>
                </a:tc>
                <a:tc>
                  <a:txBody>
                    <a:bodyPr/>
                    <a:lstStyle/>
                    <a:p>
                      <a:pPr marL="0" indent="0" algn="just">
                        <a:buFont typeface="Arial" panose="020B0604020202020204" pitchFamily="34" charset="0"/>
                        <a:buNone/>
                      </a:pPr>
                      <a:endParaRPr lang="ro-RO" sz="1300" b="0" kern="1200" baseline="0" dirty="0">
                        <a:solidFill>
                          <a:schemeClr val="dk1"/>
                        </a:solidFill>
                        <a:latin typeface="+mn-lt"/>
                        <a:ea typeface="+mn-ea"/>
                        <a:cs typeface="+mn-cs"/>
                      </a:endParaRPr>
                    </a:p>
                    <a:p>
                      <a:pPr marL="0" indent="0" algn="just">
                        <a:buFont typeface="Arial" panose="020B0604020202020204" pitchFamily="34" charset="0"/>
                        <a:buNone/>
                      </a:pPr>
                      <a:r>
                        <a:rPr lang="ro-RO" sz="1300" b="0" kern="1200" baseline="0" dirty="0">
                          <a:solidFill>
                            <a:schemeClr val="dk1"/>
                          </a:solidFill>
                          <a:latin typeface="+mn-lt"/>
                          <a:ea typeface="+mn-ea"/>
                          <a:cs typeface="+mn-cs"/>
                        </a:rPr>
                        <a:t>Serviciul Public de Ocupare (ANOFM/AJOFM)/Furnizori autorizați de stimulare a ocupării forței de muncă/Organizații sindicale si patronale/</a:t>
                      </a:r>
                    </a:p>
                    <a:p>
                      <a:pPr marL="285750" lvl="0" indent="-285750" algn="just">
                        <a:buFont typeface="Arial" panose="020B0604020202020204" pitchFamily="34" charset="0"/>
                        <a:buChar char="•"/>
                      </a:pPr>
                      <a:r>
                        <a:rPr lang="ro-RO" sz="1300" b="0" kern="1200" baseline="0" dirty="0">
                          <a:solidFill>
                            <a:schemeClr val="dk1"/>
                          </a:solidFill>
                          <a:latin typeface="+mn-lt"/>
                          <a:ea typeface="+mn-ea"/>
                          <a:cs typeface="+mn-cs"/>
                        </a:rPr>
                        <a:t>Femei inactive, șomere, șomere de lungă durată, femei angajate, inclusiv femei refugiate</a:t>
                      </a:r>
                    </a:p>
                    <a:p>
                      <a:pPr marL="285750" lvl="0" indent="-285750" algn="just">
                        <a:buFont typeface="Arial" panose="020B0604020202020204" pitchFamily="34" charset="0"/>
                        <a:buChar char="•"/>
                      </a:pPr>
                      <a:r>
                        <a:rPr lang="ro-RO" sz="1300" b="0" kern="1200" baseline="0" dirty="0">
                          <a:solidFill>
                            <a:schemeClr val="dk1"/>
                          </a:solidFill>
                          <a:latin typeface="+mn-lt"/>
                          <a:ea typeface="+mn-ea"/>
                          <a:cs typeface="+mn-cs"/>
                        </a:rPr>
                        <a:t>Persoane angajate, angajatori</a:t>
                      </a:r>
                      <a:endParaRPr lang="en-US" sz="1300" b="0" kern="1200" baseline="0" dirty="0">
                        <a:solidFill>
                          <a:schemeClr val="dk1"/>
                        </a:solidFill>
                        <a:latin typeface="+mn-lt"/>
                        <a:ea typeface="+mn-ea"/>
                        <a:cs typeface="+mn-cs"/>
                      </a:endParaRPr>
                    </a:p>
                    <a:p>
                      <a:pPr marL="0" indent="0" algn="just">
                        <a:buFont typeface="Arial" panose="020B0604020202020204" pitchFamily="34" charset="0"/>
                        <a:buNone/>
                      </a:pPr>
                      <a:endParaRPr lang="ro-RO" sz="1300" b="0" kern="1200" baseline="0" noProof="0" dirty="0">
                        <a:solidFill>
                          <a:schemeClr val="dk1"/>
                        </a:solidFill>
                        <a:latin typeface="+mn-lt"/>
                        <a:ea typeface="+mn-ea"/>
                        <a:cs typeface="+mn-cs"/>
                      </a:endParaRPr>
                    </a:p>
                  </a:txBody>
                  <a:tcPr anchor="ctr"/>
                </a:tc>
                <a:tc>
                  <a:txBody>
                    <a:bodyPr/>
                    <a:lstStyle/>
                    <a:p>
                      <a:pPr marL="285750" indent="-285750">
                        <a:buFont typeface="Wingdings" panose="05000000000000000000" pitchFamily="2" charset="2"/>
                        <a:buChar char="§"/>
                      </a:pPr>
                      <a:r>
                        <a:rPr lang="en-US" sz="1500" b="0" noProof="0" dirty="0"/>
                        <a:t>34.85 mil euro </a:t>
                      </a:r>
                      <a:r>
                        <a:rPr lang="en-US" sz="1500" b="0" noProof="0" dirty="0" err="1"/>
                        <a:t>alocare</a:t>
                      </a:r>
                      <a:r>
                        <a:rPr lang="en-US" sz="1500" b="0" noProof="0" dirty="0"/>
                        <a:t> FSE+</a:t>
                      </a:r>
                    </a:p>
                    <a:p>
                      <a:pPr marL="285750" indent="-285750">
                        <a:buFont typeface="Wingdings" panose="05000000000000000000" pitchFamily="2" charset="2"/>
                        <a:buChar char="§"/>
                      </a:pPr>
                      <a:r>
                        <a:rPr lang="en-US" sz="1500" b="0" noProof="0" dirty="0"/>
                        <a:t>6.15 mil euro </a:t>
                      </a:r>
                      <a:r>
                        <a:rPr lang="en-US" sz="1500" b="0" noProof="0" dirty="0" err="1"/>
                        <a:t>alocare</a:t>
                      </a:r>
                      <a:r>
                        <a:rPr lang="en-US" sz="1500" b="0" noProof="0" dirty="0"/>
                        <a:t> BS</a:t>
                      </a:r>
                      <a:endParaRPr lang="ro-RO" sz="1500" b="0" noProof="0" dirty="0"/>
                    </a:p>
                  </a:txBody>
                  <a:tcPr anchor="ctr"/>
                </a:tc>
                <a:extLst>
                  <a:ext uri="{0D108BD9-81ED-4DB2-BD59-A6C34878D82A}">
                    <a16:rowId xmlns:a16="http://schemas.microsoft.com/office/drawing/2014/main" val="10001"/>
                  </a:ext>
                </a:extLst>
              </a:tr>
            </a:tbl>
          </a:graphicData>
        </a:graphic>
      </p:graphicFrame>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817416" y="354228"/>
            <a:ext cx="4142205" cy="590550"/>
          </a:xfrm>
          <a:prstGeom prst="rect">
            <a:avLst/>
          </a:prstGeom>
          <a:noFill/>
          <a:ln>
            <a:noFill/>
          </a:ln>
        </p:spPr>
      </p:pic>
      <p:pic>
        <p:nvPicPr>
          <p:cNvPr id="16" name="Imagine 15">
            <a:extLst>
              <a:ext uri="{FF2B5EF4-FFF2-40B4-BE49-F238E27FC236}">
                <a16:creationId xmlns:a16="http://schemas.microsoft.com/office/drawing/2014/main" id="{849AF27E-D961-50D8-1F44-17AD4B318BB4}"/>
              </a:ext>
            </a:extLst>
          </p:cNvPr>
          <p:cNvPicPr>
            <a:picLocks noChangeAspect="1"/>
          </p:cNvPicPr>
          <p:nvPr/>
        </p:nvPicPr>
        <p:blipFill>
          <a:blip r:embed="rId4"/>
          <a:stretch>
            <a:fillRect/>
          </a:stretch>
        </p:blipFill>
        <p:spPr>
          <a:xfrm>
            <a:off x="10475650" y="66144"/>
            <a:ext cx="898934" cy="957401"/>
          </a:xfrm>
          <a:prstGeom prst="rect">
            <a:avLst/>
          </a:prstGeom>
        </p:spPr>
      </p:pic>
      <p:pic>
        <p:nvPicPr>
          <p:cNvPr id="2" name="Imagine 1">
            <a:extLst>
              <a:ext uri="{FF2B5EF4-FFF2-40B4-BE49-F238E27FC236}">
                <a16:creationId xmlns:a16="http://schemas.microsoft.com/office/drawing/2014/main" id="{B91F03C4-0132-1CC2-05EF-E3E2519864E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5918" y="0"/>
            <a:ext cx="2928707" cy="1211851"/>
          </a:xfrm>
          <a:prstGeom prst="rect">
            <a:avLst/>
          </a:prstGeom>
        </p:spPr>
      </p:pic>
    </p:spTree>
    <p:extLst>
      <p:ext uri="{BB962C8B-B14F-4D97-AF65-F5344CB8AC3E}">
        <p14:creationId xmlns:p14="http://schemas.microsoft.com/office/powerpoint/2010/main" val="4550269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Rectangle: Top Corners One Rounded and One Snipped 12">
            <a:extLst>
              <a:ext uri="{FF2B5EF4-FFF2-40B4-BE49-F238E27FC236}">
                <a16:creationId xmlns:a16="http://schemas.microsoft.com/office/drawing/2014/main" id="{0ED8AAB3-C4B9-4150-9BE4-BAF0CF887882}"/>
              </a:ext>
            </a:extLst>
          </p:cNvPr>
          <p:cNvSpPr/>
          <p:nvPr/>
        </p:nvSpPr>
        <p:spPr bwMode="gray">
          <a:xfrm>
            <a:off x="682349" y="1424400"/>
            <a:ext cx="10499771" cy="503784"/>
          </a:xfrm>
          <a:prstGeom prst="snipRoundRect">
            <a:avLst/>
          </a:prstGeom>
          <a:ln>
            <a:headEnd/>
            <a:tailEnd/>
          </a:ln>
        </p:spPr>
        <p:style>
          <a:lnRef idx="2">
            <a:schemeClr val="accent6">
              <a:shade val="50000"/>
            </a:schemeClr>
          </a:lnRef>
          <a:fillRef idx="1">
            <a:schemeClr val="accent6"/>
          </a:fillRef>
          <a:effectRef idx="0">
            <a:schemeClr val="accent6"/>
          </a:effectRef>
          <a:fontRef idx="minor">
            <a:schemeClr val="lt1"/>
          </a:fontRef>
        </p:style>
        <p:txBody>
          <a:bodyPr wrap="square" lIns="88900" tIns="88900" rIns="88900" bIns="88900" rtlCol="0" anchor="ctr"/>
          <a:lstStyle/>
          <a:p>
            <a:pPr algn="ctr">
              <a:lnSpc>
                <a:spcPct val="106000"/>
              </a:lnSpc>
              <a:buFont typeface="Wingdings 2" pitchFamily="18" charset="2"/>
              <a:buNone/>
            </a:pPr>
            <a:r>
              <a:rPr lang="ro-RO" b="1" dirty="0">
                <a:solidFill>
                  <a:schemeClr val="bg1"/>
                </a:solidFill>
              </a:rPr>
              <a:t>Prioritatea  3  Creșterea accesului pe piața muncii pentru toți</a:t>
            </a:r>
            <a:endParaRPr lang="en-US" b="1" dirty="0">
              <a:solidFill>
                <a:schemeClr val="bg1"/>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4257065905"/>
              </p:ext>
            </p:extLst>
          </p:nvPr>
        </p:nvGraphicFramePr>
        <p:xfrm>
          <a:off x="682349" y="2071171"/>
          <a:ext cx="10499770" cy="5273040"/>
        </p:xfrm>
        <a:graphic>
          <a:graphicData uri="http://schemas.openxmlformats.org/drawingml/2006/table">
            <a:tbl>
              <a:tblPr firstRow="1" bandRow="1">
                <a:tableStyleId>{93296810-A885-4BE3-A3E7-6D5BEEA58F35}</a:tableStyleId>
              </a:tblPr>
              <a:tblGrid>
                <a:gridCol w="2447090">
                  <a:extLst>
                    <a:ext uri="{9D8B030D-6E8A-4147-A177-3AD203B41FA5}">
                      <a16:colId xmlns:a16="http://schemas.microsoft.com/office/drawing/2014/main" val="20000"/>
                    </a:ext>
                  </a:extLst>
                </a:gridCol>
                <a:gridCol w="3310542">
                  <a:extLst>
                    <a:ext uri="{9D8B030D-6E8A-4147-A177-3AD203B41FA5}">
                      <a16:colId xmlns:a16="http://schemas.microsoft.com/office/drawing/2014/main" val="20001"/>
                    </a:ext>
                  </a:extLst>
                </a:gridCol>
                <a:gridCol w="2636286">
                  <a:extLst>
                    <a:ext uri="{9D8B030D-6E8A-4147-A177-3AD203B41FA5}">
                      <a16:colId xmlns:a16="http://schemas.microsoft.com/office/drawing/2014/main" val="20002"/>
                    </a:ext>
                  </a:extLst>
                </a:gridCol>
                <a:gridCol w="2105852">
                  <a:extLst>
                    <a:ext uri="{9D8B030D-6E8A-4147-A177-3AD203B41FA5}">
                      <a16:colId xmlns:a16="http://schemas.microsoft.com/office/drawing/2014/main" val="1717822419"/>
                    </a:ext>
                  </a:extLst>
                </a:gridCol>
              </a:tblGrid>
              <a:tr h="534934">
                <a:tc>
                  <a:txBody>
                    <a:bodyPr/>
                    <a:lstStyle/>
                    <a:p>
                      <a:pPr algn="ctr"/>
                      <a:r>
                        <a:rPr lang="ro-RO" sz="1500" b="1" noProof="0" dirty="0"/>
                        <a:t>Acțiune</a:t>
                      </a:r>
                    </a:p>
                  </a:txBody>
                  <a:tcPr anchor="ctr"/>
                </a:tc>
                <a:tc>
                  <a:txBody>
                    <a:bodyPr/>
                    <a:lstStyle/>
                    <a:p>
                      <a:pPr algn="ctr"/>
                      <a:r>
                        <a:rPr lang="ro-RO" sz="1500" b="1" noProof="0" dirty="0"/>
                        <a:t>Exemple de investiții vizate</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ro-RO" sz="1500" b="1" noProof="0" dirty="0"/>
                        <a:t>Categorii de beneficiari/</a:t>
                      </a:r>
                    </a:p>
                    <a:p>
                      <a:pPr algn="ctr"/>
                      <a:r>
                        <a:rPr lang="ro-RO" sz="1500" b="1" noProof="0" dirty="0"/>
                        <a:t>Grupuri</a:t>
                      </a:r>
                      <a:r>
                        <a:rPr lang="ro-RO" sz="1500" b="1" baseline="0" noProof="0" dirty="0"/>
                        <a:t> ț</a:t>
                      </a:r>
                      <a:r>
                        <a:rPr lang="ro-RO" sz="1500" b="1" noProof="0" dirty="0"/>
                        <a:t>intă</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1" i="0" noProof="0" dirty="0" err="1">
                          <a:latin typeface="+mn-lt"/>
                        </a:rPr>
                        <a:t>Alocare</a:t>
                      </a:r>
                      <a:r>
                        <a:rPr lang="en-US" sz="1500" b="1" i="0" noProof="0" dirty="0">
                          <a:latin typeface="+mn-lt"/>
                        </a:rPr>
                        <a:t> </a:t>
                      </a:r>
                      <a:r>
                        <a:rPr lang="en-US" sz="1500" b="1" i="0" noProof="0" dirty="0" err="1">
                          <a:latin typeface="+mn-lt"/>
                        </a:rPr>
                        <a:t>financiara</a:t>
                      </a:r>
                      <a:endParaRPr lang="ro-RO" sz="1500" b="1" i="0" noProof="0" dirty="0">
                        <a:latin typeface="+mn-lt"/>
                      </a:endParaRPr>
                    </a:p>
                    <a:p>
                      <a:pPr algn="ctr"/>
                      <a:endParaRPr lang="ro-RO" sz="1500" b="1" noProof="0" dirty="0"/>
                    </a:p>
                  </a:txBody>
                  <a:tcPr anchor="ctr"/>
                </a:tc>
                <a:extLst>
                  <a:ext uri="{0D108BD9-81ED-4DB2-BD59-A6C34878D82A}">
                    <a16:rowId xmlns:a16="http://schemas.microsoft.com/office/drawing/2014/main" val="10000"/>
                  </a:ext>
                </a:extLst>
              </a:tr>
              <a:tr h="4483317">
                <a:tc>
                  <a:txBody>
                    <a:bodyPr/>
                    <a:lstStyle/>
                    <a:p>
                      <a:r>
                        <a:rPr lang="en-US" sz="1500" b="0" kern="1200" dirty="0">
                          <a:solidFill>
                            <a:schemeClr val="dk1"/>
                          </a:solidFill>
                          <a:latin typeface="+mn-lt"/>
                          <a:ea typeface="+mn-ea"/>
                          <a:cs typeface="+mn-cs"/>
                        </a:rPr>
                        <a:t>3.d.1 – 3.d.4 </a:t>
                      </a:r>
                      <a:r>
                        <a:rPr lang="ro-RO" sz="1500" b="0" kern="1200" dirty="0">
                          <a:solidFill>
                            <a:schemeClr val="dk1"/>
                          </a:solidFill>
                          <a:latin typeface="+mn-lt"/>
                          <a:ea typeface="+mn-ea"/>
                          <a:cs typeface="+mn-cs"/>
                        </a:rPr>
                        <a:t>Măsuri de sprijin pentru adaptarea la schimbare a angajaților și angajatorilor și sprijinirea tranzițiilor pe piața muncii</a:t>
                      </a:r>
                      <a:endParaRPr lang="en-US" sz="1500" b="0" kern="1200" dirty="0">
                        <a:solidFill>
                          <a:schemeClr val="dk1"/>
                        </a:solidFill>
                        <a:latin typeface="+mn-lt"/>
                        <a:ea typeface="+mn-ea"/>
                        <a:cs typeface="+mn-cs"/>
                      </a:endParaRPr>
                    </a:p>
                  </a:txBody>
                  <a:tcPr anchor="ctr"/>
                </a:tc>
                <a:tc>
                  <a:txBody>
                    <a:bodyPr/>
                    <a:lstStyle/>
                    <a:p>
                      <a:pPr marL="285750" lvl="0" indent="-285750" algn="just">
                        <a:buFont typeface="Arial" panose="020B0604020202020204" pitchFamily="34" charset="0"/>
                        <a:buChar char="•"/>
                      </a:pPr>
                      <a:r>
                        <a:rPr lang="ro-RO" sz="1300" b="0" kern="1200" baseline="0" dirty="0">
                          <a:solidFill>
                            <a:schemeClr val="dk1"/>
                          </a:solidFill>
                          <a:latin typeface="+mn-lt"/>
                          <a:ea typeface="+mn-ea"/>
                          <a:cs typeface="+mn-cs"/>
                        </a:rPr>
                        <a:t>facilitarea procesului de outplacement, respectiv tranziția către noi locuri de muncă a lucrătorilor care urmează să fie disponibilizați/ concediați/ a foștilor sportivi de performanță, </a:t>
                      </a:r>
                    </a:p>
                    <a:p>
                      <a:pPr marL="285750" lvl="0" indent="-285750" algn="just">
                        <a:buFont typeface="Arial" panose="020B0604020202020204" pitchFamily="34" charset="0"/>
                        <a:buChar char="•"/>
                      </a:pPr>
                      <a:r>
                        <a:rPr lang="ro-RO" sz="1300" b="0" kern="1200" baseline="0" dirty="0">
                          <a:solidFill>
                            <a:schemeClr val="dk1"/>
                          </a:solidFill>
                          <a:latin typeface="+mn-lt"/>
                          <a:ea typeface="+mn-ea"/>
                          <a:cs typeface="+mn-cs"/>
                        </a:rPr>
                        <a:t>sprijin pentru participarea la programe de formare </a:t>
                      </a:r>
                    </a:p>
                    <a:p>
                      <a:pPr marL="285750" lvl="0" indent="-285750" algn="just">
                        <a:buFont typeface="Arial" panose="020B0604020202020204" pitchFamily="34" charset="0"/>
                        <a:buChar char="•"/>
                      </a:pPr>
                      <a:r>
                        <a:rPr lang="ro-RO" sz="1300" b="0" kern="1200" baseline="0" dirty="0">
                          <a:solidFill>
                            <a:schemeClr val="dk1"/>
                          </a:solidFill>
                          <a:latin typeface="+mn-lt"/>
                          <a:ea typeface="+mn-ea"/>
                          <a:cs typeface="+mn-cs"/>
                        </a:rPr>
                        <a:t>sprijin acordat angajatorilor pentru desfășurarea activității în regim de telemuncă sau muncă la domiciliu</a:t>
                      </a:r>
                      <a:endParaRPr lang="en-US" sz="1300" b="0" kern="1200" baseline="0" dirty="0">
                        <a:solidFill>
                          <a:schemeClr val="dk1"/>
                        </a:solidFill>
                        <a:latin typeface="+mn-lt"/>
                        <a:ea typeface="+mn-ea"/>
                        <a:cs typeface="+mn-cs"/>
                      </a:endParaRPr>
                    </a:p>
                    <a:p>
                      <a:pPr marL="285750" lvl="0" indent="-285750" algn="just">
                        <a:buFont typeface="Arial" panose="020B0604020202020204" pitchFamily="34" charset="0"/>
                        <a:buChar char="•"/>
                      </a:pPr>
                      <a:r>
                        <a:rPr lang="ro-RO" sz="1300" b="0" kern="1200" baseline="0" dirty="0">
                          <a:solidFill>
                            <a:schemeClr val="dk1"/>
                          </a:solidFill>
                          <a:latin typeface="+mn-lt"/>
                          <a:ea typeface="+mn-ea"/>
                          <a:cs typeface="+mn-cs"/>
                        </a:rPr>
                        <a:t>sprijin oferit oferit lucrătorilor și angajatorilor pentru dezvoltarea colaborării om-mașină (automatizare, robotizare, locuri de muncă flexibile și conectate)</a:t>
                      </a:r>
                      <a:endParaRPr lang="en-US" sz="1300" b="0" kern="1200" baseline="0" dirty="0">
                        <a:solidFill>
                          <a:schemeClr val="dk1"/>
                        </a:solidFill>
                        <a:latin typeface="+mn-lt"/>
                        <a:ea typeface="+mn-ea"/>
                        <a:cs typeface="+mn-cs"/>
                      </a:endParaRPr>
                    </a:p>
                    <a:p>
                      <a:pPr marL="285750" lvl="0" indent="-285750" algn="just">
                        <a:buFont typeface="Arial" panose="020B0604020202020204" pitchFamily="34" charset="0"/>
                        <a:buChar char="•"/>
                      </a:pPr>
                      <a:r>
                        <a:rPr lang="ro-RO" sz="1300" b="0" kern="1200" baseline="0" dirty="0">
                          <a:solidFill>
                            <a:schemeClr val="dk1"/>
                          </a:solidFill>
                          <a:latin typeface="+mn-lt"/>
                          <a:ea typeface="+mn-ea"/>
                          <a:cs typeface="+mn-cs"/>
                        </a:rPr>
                        <a:t>sprijin pentru întreprinderile a căror activitate este afectată direct/indirect ca urmare a unor crize sistemice/ sectoriale, a unor situații excepționale sau declarării stării de urgență /alertă etc. (ex. pandemii, calamități naturale, conflict armat etc ), inclusiv subvenții; </a:t>
                      </a:r>
                      <a:endParaRPr lang="en-US" sz="1300" b="0" kern="1200" baseline="0" dirty="0">
                        <a:solidFill>
                          <a:schemeClr val="dk1"/>
                        </a:solidFill>
                        <a:latin typeface="+mn-lt"/>
                        <a:ea typeface="+mn-ea"/>
                        <a:cs typeface="+mn-cs"/>
                      </a:endParaRPr>
                    </a:p>
                    <a:p>
                      <a:pPr marL="285750" indent="-285750">
                        <a:buFont typeface="Arial" panose="020B0604020202020204" pitchFamily="34" charset="0"/>
                        <a:buChar char="•"/>
                      </a:pPr>
                      <a:endParaRPr lang="en-US" dirty="0"/>
                    </a:p>
                  </a:txBody>
                  <a:tcPr anchor="ctr"/>
                </a:tc>
                <a:tc>
                  <a:txBody>
                    <a:bodyPr/>
                    <a:lstStyle/>
                    <a:p>
                      <a:pPr algn="just"/>
                      <a:r>
                        <a:rPr lang="ro-RO" sz="1300" b="0" kern="1200" baseline="0" dirty="0">
                          <a:solidFill>
                            <a:schemeClr val="dk1"/>
                          </a:solidFill>
                          <a:latin typeface="+mn-lt"/>
                          <a:ea typeface="+mn-ea"/>
                          <a:cs typeface="+mn-cs"/>
                        </a:rPr>
                        <a:t>Furnizori autorizați de stimulare a ocupării forței de muncă/Organizații sindicale si patronale</a:t>
                      </a:r>
                    </a:p>
                    <a:p>
                      <a:pPr algn="just"/>
                      <a:endParaRPr lang="ro-RO" sz="1300" b="0" kern="1200" baseline="0" dirty="0">
                        <a:solidFill>
                          <a:schemeClr val="dk1"/>
                        </a:solidFill>
                        <a:latin typeface="+mn-lt"/>
                        <a:ea typeface="+mn-ea"/>
                        <a:cs typeface="+mn-cs"/>
                      </a:endParaRPr>
                    </a:p>
                    <a:p>
                      <a:pPr marL="285750" lvl="0" indent="-285750" algn="just">
                        <a:buFont typeface="Arial" panose="020B0604020202020204" pitchFamily="34" charset="0"/>
                        <a:buChar char="•"/>
                      </a:pPr>
                      <a:r>
                        <a:rPr lang="ro-RO" sz="1300" b="0" kern="1200" baseline="0" dirty="0">
                          <a:solidFill>
                            <a:schemeClr val="dk1"/>
                          </a:solidFill>
                          <a:latin typeface="+mn-lt"/>
                          <a:ea typeface="+mn-ea"/>
                          <a:cs typeface="+mn-cs"/>
                        </a:rPr>
                        <a:t>Persoane angajate, angajatori, personal specializat in management resurse umane, antreprenori, </a:t>
                      </a:r>
                      <a:endParaRPr lang="en-US" sz="1300" b="0" kern="1200" baseline="0" dirty="0">
                        <a:solidFill>
                          <a:schemeClr val="dk1"/>
                        </a:solidFill>
                        <a:latin typeface="+mn-lt"/>
                        <a:ea typeface="+mn-ea"/>
                        <a:cs typeface="+mn-cs"/>
                      </a:endParaRPr>
                    </a:p>
                    <a:p>
                      <a:pPr marL="285750" lvl="0" indent="-285750" algn="just">
                        <a:buFont typeface="Arial" panose="020B0604020202020204" pitchFamily="34" charset="0"/>
                        <a:buChar char="•"/>
                      </a:pPr>
                      <a:r>
                        <a:rPr lang="ro-RO" sz="1300" b="0" kern="1200" baseline="0" dirty="0">
                          <a:solidFill>
                            <a:schemeClr val="dk1"/>
                          </a:solidFill>
                          <a:latin typeface="+mn-lt"/>
                          <a:ea typeface="+mn-ea"/>
                          <a:cs typeface="+mn-cs"/>
                        </a:rPr>
                        <a:t>Persoane care au fost în șomaj tehnic, cu contractul de muncă suspendat, angajați ai întreprinderilor din sectoare economice în dificultate, profesioniști și cei care au încheiate convenții individuale de muncă</a:t>
                      </a:r>
                      <a:endParaRPr lang="en-US" sz="1300" b="0" kern="1200" baseline="0" dirty="0">
                        <a:solidFill>
                          <a:schemeClr val="dk1"/>
                        </a:solidFill>
                        <a:latin typeface="+mn-lt"/>
                        <a:ea typeface="+mn-ea"/>
                        <a:cs typeface="+mn-cs"/>
                      </a:endParaRPr>
                    </a:p>
                    <a:p>
                      <a:pPr marL="285750" lvl="0" indent="-285750" algn="just">
                        <a:buFont typeface="Arial" panose="020B0604020202020204" pitchFamily="34" charset="0"/>
                        <a:buChar char="•"/>
                      </a:pPr>
                      <a:r>
                        <a:rPr lang="ro-RO" sz="1300" b="0" kern="1200" baseline="0" dirty="0">
                          <a:solidFill>
                            <a:schemeClr val="dk1"/>
                          </a:solidFill>
                          <a:latin typeface="+mn-lt"/>
                          <a:ea typeface="+mn-ea"/>
                          <a:cs typeface="+mn-cs"/>
                        </a:rPr>
                        <a:t>Persoane angajate cu risc de disponibilizare/ concediere</a:t>
                      </a:r>
                      <a:endParaRPr lang="en-US" sz="1300" b="0" kern="1200" baseline="0" dirty="0">
                        <a:solidFill>
                          <a:schemeClr val="dk1"/>
                        </a:solidFill>
                        <a:latin typeface="+mn-lt"/>
                        <a:ea typeface="+mn-ea"/>
                        <a:cs typeface="+mn-cs"/>
                      </a:endParaRPr>
                    </a:p>
                    <a:p>
                      <a:pPr marL="285750" lvl="0" indent="-285750" algn="just">
                        <a:buFont typeface="Arial" panose="020B0604020202020204" pitchFamily="34" charset="0"/>
                        <a:buChar char="•"/>
                      </a:pPr>
                      <a:r>
                        <a:rPr lang="ro-RO" sz="1300" b="0" kern="1200" baseline="0" dirty="0">
                          <a:solidFill>
                            <a:schemeClr val="dk1"/>
                          </a:solidFill>
                          <a:latin typeface="+mn-lt"/>
                          <a:ea typeface="+mn-ea"/>
                          <a:cs typeface="+mn-cs"/>
                        </a:rPr>
                        <a:t>Foști sportivi de performanță</a:t>
                      </a:r>
                      <a:endParaRPr lang="en-US" sz="1300" b="0" kern="1200" baseline="0" dirty="0">
                        <a:solidFill>
                          <a:schemeClr val="dk1"/>
                        </a:solidFill>
                        <a:latin typeface="+mn-lt"/>
                        <a:ea typeface="+mn-ea"/>
                        <a:cs typeface="+mn-cs"/>
                      </a:endParaRPr>
                    </a:p>
                    <a:p>
                      <a:pPr marL="285750" indent="-285750" algn="just">
                        <a:buFont typeface="Arial" panose="020B0604020202020204" pitchFamily="34" charset="0"/>
                        <a:buChar char="•"/>
                      </a:pPr>
                      <a:r>
                        <a:rPr lang="ro-RO" sz="1300" b="0" kern="1200" baseline="0" dirty="0">
                          <a:solidFill>
                            <a:schemeClr val="dk1"/>
                          </a:solidFill>
                          <a:latin typeface="+mn-lt"/>
                          <a:ea typeface="+mn-ea"/>
                          <a:cs typeface="+mn-cs"/>
                        </a:rPr>
                        <a:t>Lucrători vârstnici 55+</a:t>
                      </a:r>
                      <a:endParaRPr lang="en-US" sz="1300" b="0" kern="1200" baseline="0" dirty="0">
                        <a:solidFill>
                          <a:schemeClr val="dk1"/>
                        </a:solidFill>
                        <a:latin typeface="+mn-lt"/>
                        <a:ea typeface="+mn-ea"/>
                        <a:cs typeface="+mn-cs"/>
                      </a:endParaRPr>
                    </a:p>
                  </a:txBody>
                  <a:tcPr/>
                </a:tc>
                <a:tc>
                  <a:txBody>
                    <a:bodyPr/>
                    <a:lstStyle/>
                    <a:p>
                      <a:pPr marL="285750" indent="-285750">
                        <a:buFont typeface="Arial" panose="020B0604020202020204" pitchFamily="34" charset="0"/>
                        <a:buChar char="•"/>
                      </a:pPr>
                      <a:r>
                        <a:rPr lang="en-US" sz="1500" b="0" kern="1200" noProof="0" dirty="0">
                          <a:solidFill>
                            <a:schemeClr val="dk1"/>
                          </a:solidFill>
                          <a:latin typeface="+mn-lt"/>
                          <a:ea typeface="+mn-ea"/>
                          <a:cs typeface="+mn-cs"/>
                        </a:rPr>
                        <a:t>75.7 mil euro </a:t>
                      </a:r>
                      <a:r>
                        <a:rPr lang="en-US" sz="1500" b="0" kern="1200" noProof="0" dirty="0" err="1">
                          <a:solidFill>
                            <a:schemeClr val="dk1"/>
                          </a:solidFill>
                          <a:latin typeface="+mn-lt"/>
                          <a:ea typeface="+mn-ea"/>
                          <a:cs typeface="+mn-cs"/>
                        </a:rPr>
                        <a:t>alocare</a:t>
                      </a:r>
                      <a:r>
                        <a:rPr lang="en-US" sz="1500" b="0" kern="1200" noProof="0" dirty="0">
                          <a:solidFill>
                            <a:schemeClr val="dk1"/>
                          </a:solidFill>
                          <a:latin typeface="+mn-lt"/>
                          <a:ea typeface="+mn-ea"/>
                          <a:cs typeface="+mn-cs"/>
                        </a:rPr>
                        <a:t> FSE+</a:t>
                      </a:r>
                    </a:p>
                    <a:p>
                      <a:pPr marL="285750" indent="-285750">
                        <a:buFont typeface="Arial" panose="020B0604020202020204" pitchFamily="34" charset="0"/>
                        <a:buChar char="•"/>
                      </a:pPr>
                      <a:r>
                        <a:rPr lang="en-US" sz="1500" b="0" kern="1200" noProof="0" dirty="0">
                          <a:solidFill>
                            <a:schemeClr val="dk1"/>
                          </a:solidFill>
                          <a:latin typeface="+mn-lt"/>
                          <a:ea typeface="+mn-ea"/>
                          <a:cs typeface="+mn-cs"/>
                        </a:rPr>
                        <a:t>13.36 mil euro </a:t>
                      </a:r>
                      <a:r>
                        <a:rPr lang="en-US" sz="1500" b="0" kern="1200" noProof="0" dirty="0" err="1">
                          <a:solidFill>
                            <a:schemeClr val="dk1"/>
                          </a:solidFill>
                          <a:latin typeface="+mn-lt"/>
                          <a:ea typeface="+mn-ea"/>
                          <a:cs typeface="+mn-cs"/>
                        </a:rPr>
                        <a:t>alocare</a:t>
                      </a:r>
                      <a:r>
                        <a:rPr lang="en-US" sz="1500" b="0" kern="1200" noProof="0" dirty="0">
                          <a:solidFill>
                            <a:schemeClr val="dk1"/>
                          </a:solidFill>
                          <a:latin typeface="+mn-lt"/>
                          <a:ea typeface="+mn-ea"/>
                          <a:cs typeface="+mn-cs"/>
                        </a:rPr>
                        <a:t> BS</a:t>
                      </a:r>
                      <a:endParaRPr lang="ro-RO" sz="1500" b="0" kern="1200" noProof="0" dirty="0">
                        <a:solidFill>
                          <a:schemeClr val="dk1"/>
                        </a:solidFill>
                        <a:latin typeface="+mn-lt"/>
                        <a:ea typeface="+mn-ea"/>
                        <a:cs typeface="+mn-cs"/>
                      </a:endParaRPr>
                    </a:p>
                  </a:txBody>
                  <a:tcPr anchor="ctr"/>
                </a:tc>
                <a:extLst>
                  <a:ext uri="{0D108BD9-81ED-4DB2-BD59-A6C34878D82A}">
                    <a16:rowId xmlns:a16="http://schemas.microsoft.com/office/drawing/2014/main" val="2055403015"/>
                  </a:ext>
                </a:extLst>
              </a:tr>
            </a:tbl>
          </a:graphicData>
        </a:graphic>
      </p:graphicFrame>
      <p:pic>
        <p:nvPicPr>
          <p:cNvPr id="4" name="Picture 3"/>
          <p:cNvPicPr/>
          <p:nvPr/>
        </p:nvPicPr>
        <p:blipFill>
          <a:blip r:embed="rId3">
            <a:extLst>
              <a:ext uri="{28A0092B-C50C-407E-A947-70E740481C1C}">
                <a14:useLocalDpi xmlns:a14="http://schemas.microsoft.com/office/drawing/2010/main" val="0"/>
              </a:ext>
            </a:extLst>
          </a:blip>
          <a:srcRect/>
          <a:stretch>
            <a:fillRect/>
          </a:stretch>
        </p:blipFill>
        <p:spPr bwMode="auto">
          <a:xfrm>
            <a:off x="817416" y="354228"/>
            <a:ext cx="4142205" cy="590550"/>
          </a:xfrm>
          <a:prstGeom prst="rect">
            <a:avLst/>
          </a:prstGeom>
          <a:noFill/>
          <a:ln>
            <a:noFill/>
          </a:ln>
        </p:spPr>
      </p:pic>
      <p:pic>
        <p:nvPicPr>
          <p:cNvPr id="16" name="Imagine 15">
            <a:extLst>
              <a:ext uri="{FF2B5EF4-FFF2-40B4-BE49-F238E27FC236}">
                <a16:creationId xmlns:a16="http://schemas.microsoft.com/office/drawing/2014/main" id="{849AF27E-D961-50D8-1F44-17AD4B318BB4}"/>
              </a:ext>
            </a:extLst>
          </p:cNvPr>
          <p:cNvPicPr>
            <a:picLocks noChangeAspect="1"/>
          </p:cNvPicPr>
          <p:nvPr/>
        </p:nvPicPr>
        <p:blipFill>
          <a:blip r:embed="rId4"/>
          <a:stretch>
            <a:fillRect/>
          </a:stretch>
        </p:blipFill>
        <p:spPr>
          <a:xfrm>
            <a:off x="10475650" y="66144"/>
            <a:ext cx="898934" cy="957401"/>
          </a:xfrm>
          <a:prstGeom prst="rect">
            <a:avLst/>
          </a:prstGeom>
        </p:spPr>
      </p:pic>
      <p:pic>
        <p:nvPicPr>
          <p:cNvPr id="2" name="Imagine 1">
            <a:extLst>
              <a:ext uri="{FF2B5EF4-FFF2-40B4-BE49-F238E27FC236}">
                <a16:creationId xmlns:a16="http://schemas.microsoft.com/office/drawing/2014/main" id="{B91F03C4-0132-1CC2-05EF-E3E2519864E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5918" y="0"/>
            <a:ext cx="2928707" cy="1211851"/>
          </a:xfrm>
          <a:prstGeom prst="rect">
            <a:avLst/>
          </a:prstGeom>
        </p:spPr>
      </p:pic>
    </p:spTree>
    <p:extLst>
      <p:ext uri="{BB962C8B-B14F-4D97-AF65-F5344CB8AC3E}">
        <p14:creationId xmlns:p14="http://schemas.microsoft.com/office/powerpoint/2010/main" val="77420726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Deloitte Brand Theme">
  <a:themeElements>
    <a:clrScheme name="Custom 1">
      <a:dk1>
        <a:sysClr val="windowText" lastClr="000000"/>
      </a:dk1>
      <a:lt1>
        <a:sysClr val="window" lastClr="FFFFFF"/>
      </a:lt1>
      <a:dk2>
        <a:srgbClr val="D0D0CE"/>
      </a:dk2>
      <a:lt2>
        <a:srgbClr val="53565A"/>
      </a:lt2>
      <a:accent1>
        <a:srgbClr val="86BC25"/>
      </a:accent1>
      <a:accent2>
        <a:srgbClr val="43B02A"/>
      </a:accent2>
      <a:accent3>
        <a:srgbClr val="26890D"/>
      </a:accent3>
      <a:accent4>
        <a:srgbClr val="046A38"/>
      </a:accent4>
      <a:accent5>
        <a:srgbClr val="0D8390"/>
      </a:accent5>
      <a:accent6>
        <a:srgbClr val="007CB0"/>
      </a:accent6>
      <a:hlink>
        <a:srgbClr val="00A3E0"/>
      </a:hlink>
      <a:folHlink>
        <a:srgbClr val="7F7F7F"/>
      </a:folHlink>
    </a:clrScheme>
    <a:fontScheme name="Deloitte">
      <a:majorFont>
        <a:latin typeface="Calibri"/>
        <a:ea typeface=""/>
        <a:cs typeface=""/>
      </a:majorFont>
      <a:minorFont>
        <a:latin typeface="Calibri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3"/>
        </a:solidFill>
        <a:ln w="19050" algn="ctr">
          <a:noFill/>
          <a:miter lim="800000"/>
          <a:headEnd/>
          <a:tailEnd/>
        </a:ln>
      </a:spPr>
      <a:bodyPr wrap="square" lIns="88900" tIns="88900" rIns="88900" bIns="88900" rtlCol="0" anchor="ctr"/>
      <a:lstStyle>
        <a:defPPr>
          <a:lnSpc>
            <a:spcPct val="106000"/>
          </a:lnSpc>
          <a:buFont typeface="Wingdings 2" pitchFamily="18" charset="2"/>
          <a:buNone/>
          <a:defRPr sz="1600" b="1" dirty="0" smtClean="0">
            <a:solidFill>
              <a:schemeClr val="bg1"/>
            </a:solidFill>
          </a:defRPr>
        </a:defPPr>
      </a:lstStyle>
    </a:spDef>
    <a:lnDef>
      <a:spPr>
        <a:ln>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marL="203200" indent="-203200">
          <a:spcBef>
            <a:spcPts val="600"/>
          </a:spcBef>
          <a:buSzPct val="100000"/>
          <a:buFont typeface="Arial"/>
          <a:buChar char="•"/>
          <a:defRPr dirty="0" smtClean="0">
            <a:solidFill>
              <a:srgbClr val="313131"/>
            </a:solidFill>
          </a:defRPr>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Deloitte Brand Theme" id="{7CF146C4-F33C-4674-9F60-3E413DE8D245}" vid="{1FA3A202-160F-48F1-9CAA-9049691AC626}"/>
    </a:ext>
  </a:extLst>
</a:theme>
</file>

<file path=ppt/theme/theme2.xml><?xml version="1.0" encoding="utf-8"?>
<a:theme xmlns:a="http://schemas.openxmlformats.org/drawingml/2006/main" name="Temă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Deloitte Brand Theme</Template>
  <TotalTime>6845</TotalTime>
  <Words>4975</Words>
  <Application>Microsoft Office PowerPoint</Application>
  <PresentationFormat>Widescreen</PresentationFormat>
  <Paragraphs>664</Paragraphs>
  <Slides>26</Slides>
  <Notes>22</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26</vt:i4>
      </vt:variant>
    </vt:vector>
  </HeadingPairs>
  <TitlesOfParts>
    <vt:vector size="34" baseType="lpstr">
      <vt:lpstr>Arial</vt:lpstr>
      <vt:lpstr>Calibri</vt:lpstr>
      <vt:lpstr>Calibri Light</vt:lpstr>
      <vt:lpstr>Verdana</vt:lpstr>
      <vt:lpstr>Wingdings</vt:lpstr>
      <vt:lpstr>Wingdings 2</vt:lpstr>
      <vt:lpstr>Deloitte Brand Theme</vt:lpstr>
      <vt:lpstr>think-cell Slide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Prezentare PowerPoint</dc:title>
  <dc:creator>Florian Fugasin</dc:creator>
  <cp:lastModifiedBy>User</cp:lastModifiedBy>
  <cp:revision>372</cp:revision>
  <cp:lastPrinted>2022-11-21T07:26:50Z</cp:lastPrinted>
  <dcterms:created xsi:type="dcterms:W3CDTF">2020-01-21T19:41:15Z</dcterms:created>
  <dcterms:modified xsi:type="dcterms:W3CDTF">2023-05-15T13:04:41Z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Enabled">
    <vt:lpwstr>true</vt:lpwstr>
  </property>
  <property fmtid="{D5CDD505-2E9C-101B-9397-08002B2CF9AE}" pid="3" name="MSIP_Label_ea60d57e-af5b-4752-ac57-3e4f28ca11dc_SetDate">
    <vt:lpwstr>2022-06-10T09:32:13Z</vt:lpwstr>
  </property>
  <property fmtid="{D5CDD505-2E9C-101B-9397-08002B2CF9AE}" pid="4" name="MSIP_Label_ea60d57e-af5b-4752-ac57-3e4f28ca11dc_Method">
    <vt:lpwstr>Standard</vt:lpwstr>
  </property>
  <property fmtid="{D5CDD505-2E9C-101B-9397-08002B2CF9AE}" pid="5" name="MSIP_Label_ea60d57e-af5b-4752-ac57-3e4f28ca11dc_Name">
    <vt:lpwstr>ea60d57e-af5b-4752-ac57-3e4f28ca11dc</vt:lpwstr>
  </property>
  <property fmtid="{D5CDD505-2E9C-101B-9397-08002B2CF9AE}" pid="6" name="MSIP_Label_ea60d57e-af5b-4752-ac57-3e4f28ca11dc_SiteId">
    <vt:lpwstr>36da45f1-dd2c-4d1f-af13-5abe46b99921</vt:lpwstr>
  </property>
  <property fmtid="{D5CDD505-2E9C-101B-9397-08002B2CF9AE}" pid="7" name="MSIP_Label_ea60d57e-af5b-4752-ac57-3e4f28ca11dc_ActionId">
    <vt:lpwstr>23c603a5-d52d-4445-865d-57aba0d100ee</vt:lpwstr>
  </property>
  <property fmtid="{D5CDD505-2E9C-101B-9397-08002B2CF9AE}" pid="8" name="MSIP_Label_ea60d57e-af5b-4752-ac57-3e4f28ca11dc_ContentBits">
    <vt:lpwstr>0</vt:lpwstr>
  </property>
</Properties>
</file>